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45"/>
  </p:notesMasterIdLst>
  <p:handoutMasterIdLst>
    <p:handoutMasterId r:id="rId46"/>
  </p:handoutMasterIdLst>
  <p:sldIdLst>
    <p:sldId id="301" r:id="rId2"/>
    <p:sldId id="754" r:id="rId3"/>
    <p:sldId id="755" r:id="rId4"/>
    <p:sldId id="762" r:id="rId5"/>
    <p:sldId id="763" r:id="rId6"/>
    <p:sldId id="767" r:id="rId7"/>
    <p:sldId id="768" r:id="rId8"/>
    <p:sldId id="769" r:id="rId9"/>
    <p:sldId id="770" r:id="rId10"/>
    <p:sldId id="772" r:id="rId11"/>
    <p:sldId id="773" r:id="rId12"/>
    <p:sldId id="774" r:id="rId13"/>
    <p:sldId id="720" r:id="rId14"/>
    <p:sldId id="645" r:id="rId15"/>
    <p:sldId id="716" r:id="rId16"/>
    <p:sldId id="704" r:id="rId17"/>
    <p:sldId id="713" r:id="rId18"/>
    <p:sldId id="683" r:id="rId19"/>
    <p:sldId id="692" r:id="rId20"/>
    <p:sldId id="725" r:id="rId21"/>
    <p:sldId id="757" r:id="rId22"/>
    <p:sldId id="726" r:id="rId23"/>
    <p:sldId id="728" r:id="rId24"/>
    <p:sldId id="729" r:id="rId25"/>
    <p:sldId id="730" r:id="rId26"/>
    <p:sldId id="731" r:id="rId27"/>
    <p:sldId id="732" r:id="rId28"/>
    <p:sldId id="733" r:id="rId29"/>
    <p:sldId id="735" r:id="rId30"/>
    <p:sldId id="760" r:id="rId31"/>
    <p:sldId id="737" r:id="rId32"/>
    <p:sldId id="738" r:id="rId33"/>
    <p:sldId id="739" r:id="rId34"/>
    <p:sldId id="740" r:id="rId35"/>
    <p:sldId id="741" r:id="rId36"/>
    <p:sldId id="742" r:id="rId37"/>
    <p:sldId id="744" r:id="rId38"/>
    <p:sldId id="745" r:id="rId39"/>
    <p:sldId id="746" r:id="rId40"/>
    <p:sldId id="775" r:id="rId41"/>
    <p:sldId id="715" r:id="rId42"/>
    <p:sldId id="723" r:id="rId43"/>
    <p:sldId id="653" r:id="rId44"/>
  </p:sldIdLst>
  <p:sldSz cx="9144000" cy="6858000" type="screen4x3"/>
  <p:notesSz cx="6735763" cy="9799638"/>
  <p:defaultTextStyle>
    <a:defPPr>
      <a:defRPr lang="ru-RU"/>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FFCC"/>
    <a:srgbClr val="C9FFFF"/>
    <a:srgbClr val="FFFF66"/>
    <a:srgbClr val="FFFF00"/>
    <a:srgbClr val="FFFFD3"/>
    <a:srgbClr val="F3E7EB"/>
    <a:srgbClr val="80008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24" autoAdjust="0"/>
    <p:restoredTop sz="94775" autoAdjust="0"/>
  </p:normalViewPr>
  <p:slideViewPr>
    <p:cSldViewPr>
      <p:cViewPr>
        <p:scale>
          <a:sx n="90" d="100"/>
          <a:sy n="90" d="100"/>
        </p:scale>
        <p:origin x="-606"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19739" cy="49053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7171" name="Rectangle 3"/>
          <p:cNvSpPr>
            <a:spLocks noGrp="1" noChangeArrowheads="1"/>
          </p:cNvSpPr>
          <p:nvPr>
            <p:ph type="dt" sz="quarter" idx="1"/>
          </p:nvPr>
        </p:nvSpPr>
        <p:spPr bwMode="auto">
          <a:xfrm>
            <a:off x="3816024" y="1"/>
            <a:ext cx="2919739" cy="49053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effectLst/>
                <a:latin typeface="Times New Roman" pitchFamily="18" charset="0"/>
              </a:defRPr>
            </a:lvl1pPr>
          </a:lstStyle>
          <a:p>
            <a:pPr>
              <a:defRPr/>
            </a:pPr>
            <a:endParaRPr lang="ru-RU"/>
          </a:p>
        </p:txBody>
      </p:sp>
      <p:sp>
        <p:nvSpPr>
          <p:cNvPr id="7172" name="Rectangle 4"/>
          <p:cNvSpPr>
            <a:spLocks noGrp="1" noChangeArrowheads="1"/>
          </p:cNvSpPr>
          <p:nvPr>
            <p:ph type="ftr" sz="quarter" idx="2"/>
          </p:nvPr>
        </p:nvSpPr>
        <p:spPr bwMode="auto">
          <a:xfrm>
            <a:off x="0" y="9309108"/>
            <a:ext cx="2919739" cy="49053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7173" name="Rectangle 5"/>
          <p:cNvSpPr>
            <a:spLocks noGrp="1" noChangeArrowheads="1"/>
          </p:cNvSpPr>
          <p:nvPr>
            <p:ph type="sldNum" sz="quarter" idx="3"/>
          </p:nvPr>
        </p:nvSpPr>
        <p:spPr bwMode="auto">
          <a:xfrm>
            <a:off x="3816024" y="9309108"/>
            <a:ext cx="2919739" cy="49053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EF446189-36AA-48A9-BB60-9C24FAAFC9C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2945393" cy="45448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26627" name="Rectangle 3"/>
          <p:cNvSpPr>
            <a:spLocks noGrp="1" noChangeArrowheads="1"/>
          </p:cNvSpPr>
          <p:nvPr>
            <p:ph type="dt" idx="1"/>
          </p:nvPr>
        </p:nvSpPr>
        <p:spPr bwMode="auto">
          <a:xfrm>
            <a:off x="3851297" y="1"/>
            <a:ext cx="2868432" cy="45448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effectLst/>
                <a:latin typeface="Times New Roman" pitchFamily="18"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941388" y="757238"/>
            <a:ext cx="4838700" cy="36290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05907" y="4689033"/>
            <a:ext cx="4907919" cy="4386564"/>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6630" name="Rectangle 6"/>
          <p:cNvSpPr>
            <a:spLocks noGrp="1" noChangeArrowheads="1"/>
          </p:cNvSpPr>
          <p:nvPr>
            <p:ph type="ftr" sz="quarter" idx="4"/>
          </p:nvPr>
        </p:nvSpPr>
        <p:spPr bwMode="auto">
          <a:xfrm>
            <a:off x="0" y="9302839"/>
            <a:ext cx="2945393" cy="52971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26631" name="Rectangle 7"/>
          <p:cNvSpPr>
            <a:spLocks noGrp="1" noChangeArrowheads="1"/>
          </p:cNvSpPr>
          <p:nvPr>
            <p:ph type="sldNum" sz="quarter" idx="5"/>
          </p:nvPr>
        </p:nvSpPr>
        <p:spPr bwMode="auto">
          <a:xfrm>
            <a:off x="3851297" y="9302839"/>
            <a:ext cx="2868432" cy="52971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3496B52A-FB1B-40A8-91E9-147BB98E254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consultantplus://offline/ref=1C63EF2B7478CD95E331CF0290558AC66B8DFFFAFDB40B1E41ABF62F3B5C53BC90E4E060E6CBE16112J7M"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a:ln/>
        </p:spPr>
      </p:sp>
      <p:sp>
        <p:nvSpPr>
          <p:cNvPr id="3" name="Заметки 2"/>
          <p:cNvSpPr>
            <a:spLocks noGrp="1"/>
          </p:cNvSpPr>
          <p:nvPr>
            <p:ph type="body" idx="1"/>
          </p:nvPr>
        </p:nvSpPr>
        <p:spPr/>
        <p:txBody>
          <a:bodyPr>
            <a:normAutofit lnSpcReduction="10000"/>
          </a:bodyPr>
          <a:lstStyle/>
          <a:p>
            <a:pPr>
              <a:defRPr/>
            </a:pPr>
            <a:endParaRPr lang="ru-RU" dirty="0"/>
          </a:p>
        </p:txBody>
      </p:sp>
      <p:sp>
        <p:nvSpPr>
          <p:cNvPr id="58372" name="Номер слайда 3"/>
          <p:cNvSpPr>
            <a:spLocks noGrp="1"/>
          </p:cNvSpPr>
          <p:nvPr>
            <p:ph type="sldNum" sz="quarter" idx="5"/>
          </p:nvPr>
        </p:nvSpPr>
        <p:spPr>
          <a:noFill/>
          <a:ln>
            <a:miter lim="800000"/>
            <a:headEnd/>
            <a:tailEnd/>
          </a:ln>
        </p:spPr>
        <p:txBody>
          <a:bodyPr/>
          <a:lstStyle/>
          <a:p>
            <a:fld id="{DBBFC529-208E-45D7-AAC6-FF91EF619BB0}" type="slidenum">
              <a:rPr lang="ru-RU" altLang="ru-RU" smtClean="0"/>
              <a:pPr/>
              <a:t>20</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a:ln/>
        </p:spPr>
      </p:sp>
      <p:sp>
        <p:nvSpPr>
          <p:cNvPr id="59395" name="Заметки 2"/>
          <p:cNvSpPr>
            <a:spLocks noGrp="1"/>
          </p:cNvSpPr>
          <p:nvPr>
            <p:ph type="body" idx="1"/>
          </p:nvPr>
        </p:nvSpPr>
        <p:spPr>
          <a:noFill/>
        </p:spPr>
        <p:txBody>
          <a:bodyPr/>
          <a:lstStyle/>
          <a:p>
            <a:endParaRPr lang="ru-RU" smtClean="0"/>
          </a:p>
        </p:txBody>
      </p:sp>
      <p:sp>
        <p:nvSpPr>
          <p:cNvPr id="59396" name="Номер слайда 3"/>
          <p:cNvSpPr>
            <a:spLocks noGrp="1"/>
          </p:cNvSpPr>
          <p:nvPr>
            <p:ph type="sldNum" sz="quarter" idx="5"/>
          </p:nvPr>
        </p:nvSpPr>
        <p:spPr>
          <a:noFill/>
          <a:ln>
            <a:miter lim="800000"/>
            <a:headEnd/>
            <a:tailEnd/>
          </a:ln>
        </p:spPr>
        <p:txBody>
          <a:bodyPr/>
          <a:lstStyle/>
          <a:p>
            <a:fld id="{256B971C-1B6E-4F22-9880-23B1FEBC4AD6}" type="slidenum">
              <a:rPr lang="ru-RU" altLang="ru-RU" smtClean="0"/>
              <a:pPr/>
              <a:t>22</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a:ln/>
        </p:spPr>
      </p:sp>
      <p:sp>
        <p:nvSpPr>
          <p:cNvPr id="60419" name="Заметки 2"/>
          <p:cNvSpPr>
            <a:spLocks noGrp="1"/>
          </p:cNvSpPr>
          <p:nvPr>
            <p:ph type="body" idx="1"/>
          </p:nvPr>
        </p:nvSpPr>
        <p:spPr>
          <a:noFill/>
        </p:spPr>
        <p:txBody>
          <a:bodyPr/>
          <a:lstStyle/>
          <a:p>
            <a:endParaRPr lang="ru-RU" dirty="0" smtClean="0"/>
          </a:p>
        </p:txBody>
      </p:sp>
      <p:sp>
        <p:nvSpPr>
          <p:cNvPr id="60420" name="Номер слайда 3"/>
          <p:cNvSpPr>
            <a:spLocks noGrp="1"/>
          </p:cNvSpPr>
          <p:nvPr>
            <p:ph type="sldNum" sz="quarter" idx="5"/>
          </p:nvPr>
        </p:nvSpPr>
        <p:spPr>
          <a:noFill/>
          <a:ln>
            <a:miter lim="800000"/>
            <a:headEnd/>
            <a:tailEnd/>
          </a:ln>
        </p:spPr>
        <p:txBody>
          <a:bodyPr/>
          <a:lstStyle/>
          <a:p>
            <a:fld id="{527551F2-DE85-4A2E-8500-A0D8CC67103E}" type="slidenum">
              <a:rPr lang="ru-RU" altLang="ru-RU" smtClean="0"/>
              <a:pPr/>
              <a:t>23</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a:ln/>
        </p:spPr>
      </p:sp>
      <p:sp>
        <p:nvSpPr>
          <p:cNvPr id="3" name="Заметки 2"/>
          <p:cNvSpPr>
            <a:spLocks noGrp="1"/>
          </p:cNvSpPr>
          <p:nvPr>
            <p:ph type="body" idx="1"/>
          </p:nvPr>
        </p:nvSpPr>
        <p:spPr/>
        <p:txBody>
          <a:bodyPr>
            <a:normAutofit fontScale="92500" lnSpcReduction="10000"/>
          </a:bodyPr>
          <a:lstStyle/>
          <a:p>
            <a:pPr>
              <a:defRPr/>
            </a:pPr>
            <a:endParaRPr lang="ru-RU" dirty="0"/>
          </a:p>
        </p:txBody>
      </p:sp>
      <p:sp>
        <p:nvSpPr>
          <p:cNvPr id="61444" name="Номер слайда 3"/>
          <p:cNvSpPr>
            <a:spLocks noGrp="1"/>
          </p:cNvSpPr>
          <p:nvPr>
            <p:ph type="sldNum" sz="quarter" idx="5"/>
          </p:nvPr>
        </p:nvSpPr>
        <p:spPr>
          <a:noFill/>
          <a:ln>
            <a:miter lim="800000"/>
            <a:headEnd/>
            <a:tailEnd/>
          </a:ln>
        </p:spPr>
        <p:txBody>
          <a:bodyPr/>
          <a:lstStyle/>
          <a:p>
            <a:fld id="{EBA595BA-8987-42C1-B446-60AC476E9C25}" type="slidenum">
              <a:rPr lang="ru-RU" altLang="ru-RU" smtClean="0"/>
              <a:pPr/>
              <a:t>29</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p:cNvSpPr>
            <a:spLocks noGrp="1" noRot="1" noChangeAspect="1" noTextEdit="1"/>
          </p:cNvSpPr>
          <p:nvPr>
            <p:ph type="sldImg"/>
          </p:nvPr>
        </p:nvSpPr>
        <p:spPr>
          <a:ln/>
        </p:spPr>
      </p:sp>
      <p:sp>
        <p:nvSpPr>
          <p:cNvPr id="3" name="Заметки 2"/>
          <p:cNvSpPr>
            <a:spLocks noGrp="1"/>
          </p:cNvSpPr>
          <p:nvPr>
            <p:ph type="body" idx="1"/>
          </p:nvPr>
        </p:nvSpPr>
        <p:spPr/>
        <p:txBody>
          <a:bodyPr>
            <a:normAutofit lnSpcReduction="10000"/>
          </a:bodyPr>
          <a:lstStyle/>
          <a:p>
            <a:pPr>
              <a:defRPr/>
            </a:pPr>
            <a:r>
              <a:rPr lang="ru-RU" i="1" dirty="0" smtClean="0"/>
              <a:t>Комментарий</a:t>
            </a:r>
            <a:endParaRPr lang="ru-RU" dirty="0" smtClean="0"/>
          </a:p>
          <a:p>
            <a:pPr>
              <a:defRPr/>
            </a:pPr>
            <a:r>
              <a:rPr lang="ru-RU" dirty="0" smtClean="0"/>
              <a:t>Муниципальный служащий, поступивший на муниципальную службу в администрацию города Нижнего Новгорода из организации частного сектора, может сохранить дружеские отношения со своими бывшими коллегами и симпатию к этой организации в целом. Возможна и обратная ситуация, при которой муниципальный служащий по тем или иным причинам испытывает неприязнь к бывшему работодателю.</a:t>
            </a:r>
          </a:p>
          <a:p>
            <a:pPr>
              <a:defRPr/>
            </a:pPr>
            <a:r>
              <a:rPr lang="ru-RU" dirty="0" smtClean="0"/>
              <a:t>И дружеское, и враждебное отношение к проверяемой организации могут воспрепятствовать объективному исполнению муниципальным служащим его должностных обязанностей.</a:t>
            </a:r>
          </a:p>
          <a:p>
            <a:pPr>
              <a:defRPr/>
            </a:pPr>
            <a:r>
              <a:rPr lang="ru-RU" dirty="0" smtClean="0"/>
              <a:t>При этом необходимо отметить, что наличие симпатии или антипатии к бывшему работодателю в соответствии с действующим законодательством не может считаться личной заинтересованностью, т.к. не влечет возможности получения доходов для муниципального служащего, членов его семьи или организаций, с которыми муниципальный служащий связан финансовыми или иными обязательствами.</a:t>
            </a:r>
          </a:p>
          <a:p>
            <a:pPr>
              <a:defRPr/>
            </a:pPr>
            <a:r>
              <a:rPr lang="ru-RU" dirty="0" smtClean="0"/>
              <a:t>Тем не менее, следует учитывать, что в соответствии с </a:t>
            </a:r>
            <a:r>
              <a:rPr lang="ru-RU" dirty="0" smtClean="0">
                <a:hlinkClick r:id="rId3"/>
              </a:rPr>
              <a:t>пунктом 3 части 1 статьи 14.2 </a:t>
            </a:r>
            <a:r>
              <a:rPr lang="ru-RU" dirty="0" smtClean="0"/>
              <a:t>Федерального закона № 25-ФЗ муниципальный служащий обязан не совершать действия, связанные с влиянием каких-либо личных, имущественных (финансовых) и иных интересов, препятствующих добросовестному исполнению должностных обязанностей.</a:t>
            </a:r>
          </a:p>
          <a:p>
            <a:pPr>
              <a:defRPr/>
            </a:pPr>
            <a:endParaRPr lang="ru-RU" dirty="0"/>
          </a:p>
        </p:txBody>
      </p:sp>
      <p:sp>
        <p:nvSpPr>
          <p:cNvPr id="62468" name="Номер слайда 3"/>
          <p:cNvSpPr>
            <a:spLocks noGrp="1"/>
          </p:cNvSpPr>
          <p:nvPr>
            <p:ph type="sldNum" sz="quarter" idx="5"/>
          </p:nvPr>
        </p:nvSpPr>
        <p:spPr>
          <a:noFill/>
          <a:ln>
            <a:miter lim="800000"/>
            <a:headEnd/>
            <a:tailEnd/>
          </a:ln>
        </p:spPr>
        <p:txBody>
          <a:bodyPr/>
          <a:lstStyle/>
          <a:p>
            <a:fld id="{C72B5F43-E55E-4C6C-8AF4-9187CCC0AAFC}" type="slidenum">
              <a:rPr lang="ru-RU" altLang="ru-RU" smtClean="0"/>
              <a:pPr/>
              <a:t>35</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раз слайда 1"/>
          <p:cNvSpPr>
            <a:spLocks noGrp="1" noRot="1" noChangeAspect="1" noTextEdit="1"/>
          </p:cNvSpPr>
          <p:nvPr>
            <p:ph type="sldImg"/>
          </p:nvPr>
        </p:nvSpPr>
        <p:spPr>
          <a:ln/>
        </p:spPr>
      </p:sp>
      <p:sp>
        <p:nvSpPr>
          <p:cNvPr id="63491" name="Заметки 2"/>
          <p:cNvSpPr>
            <a:spLocks noGrp="1"/>
          </p:cNvSpPr>
          <p:nvPr>
            <p:ph type="body" idx="1"/>
          </p:nvPr>
        </p:nvSpPr>
        <p:spPr>
          <a:noFill/>
        </p:spPr>
        <p:txBody>
          <a:bodyPr/>
          <a:lstStyle/>
          <a:p>
            <a:r>
              <a:rPr lang="ru-RU" i="1" smtClean="0"/>
              <a:t>Комментарий</a:t>
            </a:r>
            <a:endParaRPr lang="ru-RU" smtClean="0"/>
          </a:p>
          <a:p>
            <a:r>
              <a:rPr lang="ru-RU" smtClean="0"/>
              <a:t>Данная ситуация в целом аналогична ситуации, рассмотренной в </a:t>
            </a:r>
            <a:r>
              <a:rPr lang="ru-RU" smtClean="0">
                <a:hlinkClick r:id="" action="ppaction://hlinkfile"/>
              </a:rPr>
              <a:t>пункте 6.2.2</a:t>
            </a:r>
            <a:r>
              <a:rPr lang="ru-RU" smtClean="0"/>
              <a:t> настоящих Методических рекомендаций. При этом "советы", предоставляемые муниципальным служащим проверяемым организациям, могут быть по-разному оформлены: они могут предоставляться в устной форме, в форме писем, перечни рекомендуемых организаций могут размещаться на сайте и т.д. В любом случае, если муниципальный служащий не просто информирует проверяемую организацию обо всех компаниях, предоставляющих в данном регионе услуги, необходимые для устранения выявленных нарушений, а выделяет какие-то конкретные организации, подобное поведение является нарушением и подлежит рассмотрению на заседании комиссии. Несмотря на то, что рекомендации муниципального служащего могут быть обусловлены не корыстными соображениями, а стремлением обеспечить качественное устранение нарушений, подобные советы обеспечивают возможность получения доходов родственниками муниципального служащего или иными связанными с ним лицами и, следовательно, приводят к возникновению личной заинтересованности.</a:t>
            </a:r>
          </a:p>
          <a:p>
            <a:endParaRPr lang="ru-RU" smtClean="0"/>
          </a:p>
        </p:txBody>
      </p:sp>
      <p:sp>
        <p:nvSpPr>
          <p:cNvPr id="63492" name="Номер слайда 3"/>
          <p:cNvSpPr>
            <a:spLocks noGrp="1"/>
          </p:cNvSpPr>
          <p:nvPr>
            <p:ph type="sldNum" sz="quarter" idx="5"/>
          </p:nvPr>
        </p:nvSpPr>
        <p:spPr>
          <a:noFill/>
          <a:ln>
            <a:miter lim="800000"/>
            <a:headEnd/>
            <a:tailEnd/>
          </a:ln>
        </p:spPr>
        <p:txBody>
          <a:bodyPr/>
          <a:lstStyle/>
          <a:p>
            <a:fld id="{269061E5-4354-4AB0-9847-4E15B26C0DA4}" type="slidenum">
              <a:rPr lang="ru-RU" altLang="ru-RU" smtClean="0"/>
              <a:pPr/>
              <a:t>37</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effectLst>
                <a:outerShdw blurRad="38100" dist="38100" dir="2700000" algn="tl">
                  <a:srgbClr val="000000">
                    <a:alpha val="43137"/>
                  </a:srgbClr>
                </a:outerShdw>
              </a:effectLst>
            </a:endParaRPr>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E38F4871-6EA9-4A66-B0ED-5F3BA9E3B7D2}" type="slidenum">
              <a:rPr lang="ru-RU" altLang="ru-RU"/>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0CB9798-41A4-44AA-A3A7-0620DFDA8B7B}" type="slidenum">
              <a:rPr lang="ru-RU" altLang="ru-RU"/>
              <a:pPr>
                <a:defRPr/>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42295E1-9879-49D5-BC02-DFCB052EC27E}"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C6F4BA45-855D-43D8-A461-CB3CCF4F1CEC}" type="slidenum">
              <a:rPr lang="ru-RU" altLang="ru-RU"/>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effectLst>
                <a:outerShdw blurRad="38100" dist="38100" dir="2700000" algn="tl">
                  <a:srgbClr val="000000">
                    <a:alpha val="43137"/>
                  </a:srgbClr>
                </a:outerShdw>
              </a:effectLst>
            </a:endParaRPr>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4CE45C69-38AC-4817-80E0-42625A716C08}" type="slidenum">
              <a:rPr lang="ru-RU" altLang="ru-RU"/>
              <a:pPr>
                <a:defRPr/>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52FA4781-0E4B-4E18-BCD1-7EBF619752AF}" type="slidenum">
              <a:rPr lang="ru-RU" altLang="ru-RU"/>
              <a:pPr>
                <a:defRPr/>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302A198-9F7D-4E0B-8022-974FC3AF4028}" type="slidenum">
              <a:rPr lang="ru-RU" altLang="ru-RU"/>
              <a:pPr>
                <a:defRPr/>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54E33C07-DD8C-4FB8-A167-BA48D3BA14E7}" type="slidenum">
              <a:rPr lang="ru-RU" altLang="ru-RU"/>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AA4472E5-028A-4E60-8B0B-FB98B60CF016}" type="slidenum">
              <a:rPr lang="ru-RU" altLang="ru-RU"/>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D548250F-C91B-4788-82B6-7C93A01A8A6F}" type="slidenum">
              <a:rPr lang="ru-RU" altLang="ru-RU"/>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effectLst>
                <a:outerShdw blurRad="38100" dist="38100" dir="2700000" algn="tl">
                  <a:srgbClr val="000000">
                    <a:alpha val="43137"/>
                  </a:srgbClr>
                </a:outerShdw>
              </a:effectLst>
            </a:endParaRPr>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A4290AB5-6AC0-4C7F-9A7B-32E5AD3289CB}" type="slidenum">
              <a:rPr lang="ru-RU" altLang="ru-RU"/>
              <a:pPr>
                <a:defRPr/>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effectLst>
                <a:outerShdw blurRad="38100" dist="38100" dir="2700000" algn="tl">
                  <a:srgbClr val="000000">
                    <a:alpha val="43137"/>
                  </a:srgbClr>
                </a:outerShdw>
              </a:effectLst>
            </a:endParaRPr>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effectLst>
                <a:outerShdw blurRad="38100" dist="38100" dir="2700000" algn="tl">
                  <a:srgbClr val="000000">
                    <a:alpha val="43137"/>
                  </a:srgbClr>
                </a:outerShdw>
              </a:effectLst>
            </a:endParaRPr>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hangingPunct="1">
              <a:defRPr sz="1100" b="1">
                <a:solidFill>
                  <a:schemeClr val="tx1">
                    <a:lumMod val="50000"/>
                    <a:lumOff val="50000"/>
                  </a:schemeClr>
                </a:solidFill>
                <a:effectLst>
                  <a:outerShdw blurRad="38100" dist="38100" dir="2700000" algn="tl">
                    <a:srgbClr val="000000">
                      <a:alpha val="43137"/>
                    </a:srgbClr>
                  </a:outerShdw>
                </a:effectLst>
              </a:defRPr>
            </a:lvl1pPr>
          </a:lstStyle>
          <a:p>
            <a:pPr>
              <a:defRPr/>
            </a:pPr>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hangingPunct="1">
              <a:defRPr sz="1100" b="1">
                <a:solidFill>
                  <a:schemeClr val="tx1">
                    <a:lumMod val="50000"/>
                    <a:lumOff val="50000"/>
                  </a:schemeClr>
                </a:solidFill>
                <a:effectLst>
                  <a:outerShdw blurRad="38100" dist="38100" dir="2700000" algn="tl">
                    <a:srgbClr val="000000">
                      <a:alpha val="43137"/>
                    </a:srgbClr>
                  </a:outerShdw>
                </a:effectLs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effectLst>
                  <a:outerShdw blurRad="38100" dist="38100" dir="2700000" algn="tl">
                    <a:srgbClr val="C0C0C0"/>
                  </a:outerShdw>
                </a:effectLst>
              </a:defRPr>
            </a:lvl1pPr>
          </a:lstStyle>
          <a:p>
            <a:pPr>
              <a:defRPr/>
            </a:pPr>
            <a:fld id="{EBB99C40-35AC-4164-B900-970CEEA1B91B}"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564" r:id="rId1"/>
    <p:sldLayoutId id="2147484556" r:id="rId2"/>
    <p:sldLayoutId id="2147484565" r:id="rId3"/>
    <p:sldLayoutId id="2147484557" r:id="rId4"/>
    <p:sldLayoutId id="2147484558" r:id="rId5"/>
    <p:sldLayoutId id="2147484559" r:id="rId6"/>
    <p:sldLayoutId id="2147484560" r:id="rId7"/>
    <p:sldLayoutId id="2147484561" r:id="rId8"/>
    <p:sldLayoutId id="2147484566" r:id="rId9"/>
    <p:sldLayoutId id="2147484562" r:id="rId10"/>
    <p:sldLayoutId id="214748456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 descr="http://avtosreda.ru/images/news/2010/7222/2_03.a.jpg"/>
          <p:cNvPicPr>
            <a:picLocks noChangeAspect="1" noChangeArrowheads="1"/>
          </p:cNvPicPr>
          <p:nvPr/>
        </p:nvPicPr>
        <p:blipFill>
          <a:blip r:embed="rId2" cstate="print"/>
          <a:srcRect/>
          <a:stretch>
            <a:fillRect/>
          </a:stretch>
        </p:blipFill>
        <p:spPr bwMode="auto">
          <a:xfrm>
            <a:off x="725488" y="1412875"/>
            <a:ext cx="7375525" cy="5040313"/>
          </a:xfrm>
          <a:prstGeom prst="rect">
            <a:avLst/>
          </a:prstGeom>
          <a:noFill/>
          <a:ln w="9525">
            <a:noFill/>
            <a:miter lim="800000"/>
            <a:headEnd/>
            <a:tailEnd/>
          </a:ln>
        </p:spPr>
      </p:pic>
      <p:sp>
        <p:nvSpPr>
          <p:cNvPr id="5123" name="Rectangle 2"/>
          <p:cNvSpPr>
            <a:spLocks noChangeArrowheads="1"/>
          </p:cNvSpPr>
          <p:nvPr/>
        </p:nvSpPr>
        <p:spPr bwMode="auto">
          <a:xfrm>
            <a:off x="1600200" y="457200"/>
            <a:ext cx="6553200" cy="676275"/>
          </a:xfrm>
          <a:prstGeom prst="rect">
            <a:avLst/>
          </a:prstGeom>
          <a:noFill/>
          <a:ln w="9525">
            <a:noFill/>
            <a:miter lim="800000"/>
            <a:headEnd/>
            <a:tailEnd/>
          </a:ln>
        </p:spPr>
        <p:txBody>
          <a:bodyPr wrap="none" anchor="ctr"/>
          <a:lstStyle/>
          <a:p>
            <a:pPr algn="ctr" eaLnBrk="1" hangingPunct="1"/>
            <a:endParaRPr lang="kk-KZ" altLang="ru-RU" sz="2400" b="1">
              <a:solidFill>
                <a:srgbClr val="660033"/>
              </a:solidFill>
              <a:latin typeface="Times New Roman" pitchFamily="18" charset="0"/>
            </a:endParaRPr>
          </a:p>
        </p:txBody>
      </p:sp>
      <p:sp>
        <p:nvSpPr>
          <p:cNvPr id="5124" name="WordArt 3"/>
          <p:cNvSpPr>
            <a:spLocks noChangeArrowheads="1" noChangeShapeType="1" noTextEdit="1"/>
          </p:cNvSpPr>
          <p:nvPr/>
        </p:nvSpPr>
        <p:spPr bwMode="auto">
          <a:xfrm>
            <a:off x="684213" y="1346200"/>
            <a:ext cx="7559675" cy="4530725"/>
          </a:xfrm>
          <a:prstGeom prst="rect">
            <a:avLst/>
          </a:prstGeom>
        </p:spPr>
        <p:txBody>
          <a:bodyPr wrap="none" fromWordArt="1">
            <a:prstTxWarp prst="textPlain">
              <a:avLst>
                <a:gd name="adj" fmla="val 49796"/>
              </a:avLst>
            </a:prstTxWarp>
          </a:bodyPr>
          <a:lstStyle/>
          <a:p>
            <a:pPr algn="ctr"/>
            <a:endParaRPr lang="ru-RU" sz="3600" kern="10">
              <a:ln w="9525">
                <a:solidFill>
                  <a:srgbClr val="CC0099"/>
                </a:solidFill>
                <a:round/>
                <a:headEnd/>
                <a:tailEnd/>
              </a:ln>
              <a:solidFill>
                <a:srgbClr val="0000F2"/>
              </a:solidFill>
              <a:effectLst>
                <a:outerShdw dist="35921" dir="2700000" algn="ctr" rotWithShape="0">
                  <a:srgbClr val="C0C0C0"/>
                </a:outerShdw>
              </a:effectLst>
              <a:latin typeface="Impact"/>
            </a:endParaRPr>
          </a:p>
        </p:txBody>
      </p:sp>
      <p:sp>
        <p:nvSpPr>
          <p:cNvPr id="5125" name="Rectangle 5"/>
          <p:cNvSpPr>
            <a:spLocks noChangeArrowheads="1"/>
          </p:cNvSpPr>
          <p:nvPr/>
        </p:nvSpPr>
        <p:spPr bwMode="auto">
          <a:xfrm>
            <a:off x="4870450" y="4581525"/>
            <a:ext cx="252413" cy="369888"/>
          </a:xfrm>
          <a:prstGeom prst="rect">
            <a:avLst/>
          </a:prstGeom>
          <a:noFill/>
          <a:ln w="9525">
            <a:noFill/>
            <a:miter lim="800000"/>
            <a:headEnd/>
            <a:tailEnd/>
          </a:ln>
        </p:spPr>
        <p:txBody>
          <a:bodyPr wrap="none">
            <a:spAutoFit/>
          </a:bodyPr>
          <a:lstStyle/>
          <a:p>
            <a:pPr algn="ctr" eaLnBrk="1" hangingPunct="1"/>
            <a:r>
              <a:rPr lang="ru-RU" altLang="ru-RU" b="1">
                <a:solidFill>
                  <a:srgbClr val="0000CC"/>
                </a:solidFill>
              </a:rPr>
              <a:t> </a:t>
            </a:r>
          </a:p>
        </p:txBody>
      </p:sp>
      <p:sp>
        <p:nvSpPr>
          <p:cNvPr id="79879" name="Rectangle 7"/>
          <p:cNvSpPr>
            <a:spLocks noChangeArrowheads="1"/>
          </p:cNvSpPr>
          <p:nvPr/>
        </p:nvSpPr>
        <p:spPr bwMode="auto">
          <a:xfrm>
            <a:off x="1116013" y="476250"/>
            <a:ext cx="7488237" cy="1739900"/>
          </a:xfrm>
          <a:prstGeom prst="rect">
            <a:avLst/>
          </a:prstGeom>
          <a:noFill/>
          <a:ln>
            <a:noFill/>
          </a:ln>
          <a:effectLst/>
          <a:extLst/>
        </p:spPr>
        <p:txBody>
          <a:bodyPr>
            <a:spAutoFit/>
          </a:bodyPr>
          <a:lstStyle/>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ru-RU" dirty="0">
              <a:effectLst>
                <a:outerShdw blurRad="38100" dist="38100" dir="2700000" algn="tl">
                  <a:srgbClr val="FFFFFF"/>
                </a:outerShdw>
              </a:effectLst>
            </a:endParaRPr>
          </a:p>
        </p:txBody>
      </p:sp>
      <p:sp>
        <p:nvSpPr>
          <p:cNvPr id="5127" name="Rectangle 8"/>
          <p:cNvSpPr>
            <a:spLocks noChangeArrowheads="1"/>
          </p:cNvSpPr>
          <p:nvPr/>
        </p:nvSpPr>
        <p:spPr bwMode="auto">
          <a:xfrm>
            <a:off x="1403350" y="4365625"/>
            <a:ext cx="6697663" cy="400050"/>
          </a:xfrm>
          <a:prstGeom prst="rect">
            <a:avLst/>
          </a:prstGeom>
          <a:noFill/>
          <a:ln w="9525">
            <a:noFill/>
            <a:miter lim="800000"/>
            <a:headEnd/>
            <a:tailEnd/>
          </a:ln>
        </p:spPr>
        <p:txBody>
          <a:bodyPr>
            <a:spAutoFit/>
          </a:bodyPr>
          <a:lstStyle/>
          <a:p>
            <a:pPr eaLnBrk="1" hangingPunct="1"/>
            <a:r>
              <a:rPr lang="ru-RU" altLang="ru-RU" sz="2000" b="1">
                <a:solidFill>
                  <a:schemeClr val="hlink"/>
                </a:solidFill>
              </a:rPr>
              <a:t>                                     </a:t>
            </a:r>
            <a:endParaRPr lang="ru-RU" altLang="ru-RU" sz="2000" b="1">
              <a:solidFill>
                <a:srgbClr val="2E2EF4"/>
              </a:solidFill>
            </a:endParaRPr>
          </a:p>
        </p:txBody>
      </p:sp>
      <p:sp>
        <p:nvSpPr>
          <p:cNvPr id="8" name="Прямоугольник 7"/>
          <p:cNvSpPr/>
          <p:nvPr/>
        </p:nvSpPr>
        <p:spPr>
          <a:xfrm>
            <a:off x="1906588" y="188913"/>
            <a:ext cx="6337300" cy="830262"/>
          </a:xfrm>
          <a:prstGeom prst="rect">
            <a:avLst/>
          </a:prstGeom>
          <a:ln>
            <a:noFill/>
          </a:ln>
        </p:spPr>
        <p:txBody>
          <a:bodyPr>
            <a:spAutoFit/>
          </a:bodyPr>
          <a:lstStyle/>
          <a:p>
            <a:pPr eaLnBrk="1" hangingPunct="1">
              <a:lnSpc>
                <a:spcPct val="80000"/>
              </a:lnSpc>
              <a:defRPr/>
            </a:pPr>
            <a:endParaRPr lang="ru-RU" sz="1400" dirty="0">
              <a:solidFill>
                <a:srgbClr val="2E2EF4"/>
              </a:solidFill>
              <a:effectLst>
                <a:outerShdw blurRad="38100" dist="38100" dir="2700000" algn="tl">
                  <a:srgbClr val="000000"/>
                </a:outerShdw>
              </a:effectLst>
              <a:latin typeface="Arial" charset="0"/>
            </a:endParaRPr>
          </a:p>
          <a:p>
            <a:pPr algn="just" eaLnBrk="1" hangingPunct="1">
              <a:lnSpc>
                <a:spcPct val="80000"/>
              </a:lnSpc>
              <a:defRPr/>
            </a:pPr>
            <a:endParaRPr lang="ru-RU" sz="1400" b="1" dirty="0">
              <a:solidFill>
                <a:srgbClr val="2E2EF4"/>
              </a:solidFill>
              <a:latin typeface="Arial" charset="0"/>
            </a:endParaRPr>
          </a:p>
          <a:p>
            <a:pPr algn="just" eaLnBrk="1" hangingPunct="1">
              <a:lnSpc>
                <a:spcPct val="80000"/>
              </a:lnSpc>
              <a:defRPr/>
            </a:pPr>
            <a:endParaRPr lang="ru-RU" sz="1400" b="1" dirty="0">
              <a:solidFill>
                <a:srgbClr val="2E2EF4"/>
              </a:solidFill>
              <a:latin typeface="Arial" charset="0"/>
            </a:endParaRPr>
          </a:p>
          <a:p>
            <a:pPr eaLnBrk="1" hangingPunct="1">
              <a:lnSpc>
                <a:spcPct val="80000"/>
              </a:lnSpc>
              <a:defRPr/>
            </a:pPr>
            <a:endParaRPr lang="ru-RU" dirty="0">
              <a:solidFill>
                <a:srgbClr val="2E2EF4"/>
              </a:solidFill>
              <a:effectLst>
                <a:outerShdw blurRad="38100" dist="38100" dir="2700000" algn="tl">
                  <a:srgbClr val="000000"/>
                </a:outerShdw>
              </a:effectLst>
              <a:latin typeface="Arial" charset="0"/>
            </a:endParaRPr>
          </a:p>
        </p:txBody>
      </p:sp>
      <p:sp>
        <p:nvSpPr>
          <p:cNvPr id="5130" name="Rectangle 2"/>
          <p:cNvSpPr txBox="1">
            <a:spLocks noChangeArrowheads="1"/>
          </p:cNvSpPr>
          <p:nvPr/>
        </p:nvSpPr>
        <p:spPr bwMode="auto">
          <a:xfrm>
            <a:off x="971550" y="1412875"/>
            <a:ext cx="6804025" cy="1655763"/>
          </a:xfrm>
          <a:prstGeom prst="rect">
            <a:avLst/>
          </a:prstGeom>
          <a:noFill/>
          <a:ln w="9525">
            <a:noFill/>
            <a:miter lim="800000"/>
            <a:headEnd/>
            <a:tailEnd/>
          </a:ln>
          <a:effectLst>
            <a:outerShdw dist="35921" dir="2700000" algn="ctr" rotWithShape="0">
              <a:schemeClr val="bg2"/>
            </a:outerShdw>
          </a:effectLst>
        </p:spPr>
        <p:txBody>
          <a:bodyPr anchor="ctr"/>
          <a:lstStyle/>
          <a:p>
            <a:pPr algn="ctr" eaLnBrk="1" hangingPunct="1">
              <a:defRPr/>
            </a:pPr>
            <a:r>
              <a:rPr lang="ru-RU" altLang="ru-RU" sz="2000" b="1" dirty="0">
                <a:latin typeface="Times New Roman" pitchFamily="18" charset="0"/>
                <a:cs typeface="Times New Roman" pitchFamily="18" charset="0"/>
              </a:rPr>
              <a:t>Семинар на тему: «Вопросы предотвращения и урегулирования конфликта интересов, а также соблюдения запретов и ограничений, установленных в целях противодействия коррупции</a:t>
            </a:r>
          </a:p>
        </p:txBody>
      </p:sp>
      <p:sp>
        <p:nvSpPr>
          <p:cNvPr id="7178" name="Rectangle 2"/>
          <p:cNvSpPr txBox="1">
            <a:spLocks noChangeArrowheads="1"/>
          </p:cNvSpPr>
          <p:nvPr/>
        </p:nvSpPr>
        <p:spPr bwMode="auto">
          <a:xfrm>
            <a:off x="5075238" y="5876925"/>
            <a:ext cx="4068762" cy="865188"/>
          </a:xfrm>
          <a:prstGeom prst="rect">
            <a:avLst/>
          </a:prstGeom>
          <a:noFill/>
          <a:ln w="9525">
            <a:noFill/>
            <a:miter lim="800000"/>
            <a:headEnd/>
            <a:tailEnd/>
          </a:ln>
          <a:effectLst>
            <a:outerShdw dist="35921" dir="2700000" algn="ctr" rotWithShape="0">
              <a:schemeClr val="bg2"/>
            </a:outerShdw>
          </a:effectLst>
        </p:spPr>
        <p:txBody>
          <a:bodyPr anchor="ctr"/>
          <a:lstStyle/>
          <a:p>
            <a:pPr algn="ctr" eaLnBrk="1" hangingPunct="1">
              <a:defRPr/>
            </a:pPr>
            <a:endParaRPr lang="ru-RU" altLang="ru-RU" sz="1600" b="1" dirty="0">
              <a:solidFill>
                <a:schemeClr val="tx2"/>
              </a:solidFill>
              <a:latin typeface="Times New Roman" pitchFamily="18" charset="0"/>
              <a:cs typeface="Times New Roman" pitchFamily="18" charset="0"/>
            </a:endParaRPr>
          </a:p>
        </p:txBody>
      </p:sp>
      <p:sp>
        <p:nvSpPr>
          <p:cNvPr id="12" name="Rectangle 2"/>
          <p:cNvSpPr>
            <a:spLocks noChangeArrowheads="1"/>
          </p:cNvSpPr>
          <p:nvPr/>
        </p:nvSpPr>
        <p:spPr bwMode="auto">
          <a:xfrm>
            <a:off x="725488" y="260350"/>
            <a:ext cx="7375525" cy="1085850"/>
          </a:xfrm>
          <a:prstGeom prst="rect">
            <a:avLst/>
          </a:prstGeom>
          <a:ln>
            <a:headEnd/>
            <a:tailEnd/>
          </a:ln>
          <a:extLst/>
        </p:spPr>
        <p:style>
          <a:lnRef idx="3">
            <a:schemeClr val="lt1"/>
          </a:lnRef>
          <a:fillRef idx="1">
            <a:schemeClr val="accent1"/>
          </a:fillRef>
          <a:effectRef idx="1">
            <a:schemeClr val="accent1"/>
          </a:effectRef>
          <a:fontRef idx="minor">
            <a:schemeClr val="lt1"/>
          </a:fontRef>
        </p:style>
        <p:txBody>
          <a:bodyPr wrap="none" anchor="ctr"/>
          <a:lstStyle/>
          <a:p>
            <a:pPr algn="ctr" eaLnBrk="1" hangingPunct="1">
              <a:defRPr/>
            </a:pPr>
            <a:r>
              <a:rPr lang="ru-RU" sz="2000" b="1" dirty="0">
                <a:latin typeface="Times New Roman" pitchFamily="18" charset="0"/>
                <a:cs typeface="Times New Roman" pitchFamily="18" charset="0"/>
              </a:rPr>
              <a:t>АДМИНИСТРАЦИЯ  ГОРОДСКОГО   ОКРУГА  ТОЛЬЯТТИ</a:t>
            </a:r>
          </a:p>
          <a:p>
            <a:pPr algn="ctr" eaLnBrk="1" hangingPunct="1">
              <a:defRPr/>
            </a:pPr>
            <a:r>
              <a:rPr lang="ru-RU" b="1" dirty="0">
                <a:latin typeface="Times New Roman" pitchFamily="18" charset="0"/>
                <a:cs typeface="Times New Roman" pitchFamily="18" charset="0"/>
              </a:rPr>
              <a:t>Управление муниципальной службы и кадровой политики</a:t>
            </a:r>
            <a:r>
              <a:rPr lang="ru-RU" dirty="0">
                <a:latin typeface="Times New Roman" pitchFamily="18" charset="0"/>
                <a:cs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wheel(1)">
                                      <p:cBhvr>
                                        <p:cTn id="7" dur="5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836613"/>
            <a:ext cx="8280400" cy="18161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a:defRPr/>
            </a:pPr>
            <a:r>
              <a:rPr lang="ru-RU" sz="1600" dirty="0">
                <a:latin typeface="Times New Roman" pitchFamily="18" charset="0"/>
                <a:cs typeface="Times New Roman" pitchFamily="18" charset="0"/>
              </a:rPr>
              <a:t>     </a:t>
            </a:r>
            <a:r>
              <a:rPr lang="ru-RU" sz="1600" b="1" dirty="0">
                <a:latin typeface="Times New Roman" pitchFamily="18" charset="0"/>
                <a:cs typeface="Times New Roman" pitchFamily="18" charset="0"/>
              </a:rPr>
              <a:t>выезжать в командировки за счет средств физических и юридических лиц</a:t>
            </a:r>
            <a:r>
              <a:rPr lang="ru-RU" sz="1600" dirty="0">
                <a:latin typeface="Times New Roman" pitchFamily="18" charset="0"/>
                <a:cs typeface="Times New Roman" pitchFamily="18" charset="0"/>
              </a:rPr>
              <a:t>, за исключением командировок, осуществляемых на взаимной основе по договоренности органа местного самоуправления, избирательной комиссии муниципального образования с органами местного самоуправления, избирательными комиссиями других муниципальных образований, а также с органами государственной власти и органами местного самоуправления иностранных государств, международными и иностранными некоммерческими организациями;</a:t>
            </a:r>
          </a:p>
        </p:txBody>
      </p:sp>
      <p:sp>
        <p:nvSpPr>
          <p:cNvPr id="39939" name="TextBox 2"/>
          <p:cNvSpPr txBox="1">
            <a:spLocks noChangeArrowheads="1"/>
          </p:cNvSpPr>
          <p:nvPr/>
        </p:nvSpPr>
        <p:spPr bwMode="auto">
          <a:xfrm>
            <a:off x="2987675" y="188913"/>
            <a:ext cx="2260600" cy="461962"/>
          </a:xfrm>
          <a:prstGeom prst="rect">
            <a:avLst/>
          </a:prstGeom>
          <a:noFill/>
          <a:ln w="9525">
            <a:noFill/>
            <a:miter lim="800000"/>
            <a:headEnd/>
            <a:tailEnd/>
          </a:ln>
        </p:spPr>
        <p:txBody>
          <a:bodyPr>
            <a:spAutoFit/>
          </a:bodyPr>
          <a:lstStyle/>
          <a:p>
            <a:pPr algn="ctr">
              <a:defRPr/>
            </a:pPr>
            <a:r>
              <a:rPr lang="ru-RU" sz="2400" b="1" i="1" dirty="0">
                <a:effectLst>
                  <a:outerShdw blurRad="38100" dist="38100" dir="2700000" algn="tl">
                    <a:srgbClr val="000000">
                      <a:alpha val="43137"/>
                    </a:srgbClr>
                  </a:outerShdw>
                </a:effectLst>
                <a:latin typeface="Times New Roman" pitchFamily="18" charset="0"/>
                <a:cs typeface="Times New Roman" pitchFamily="18" charset="0"/>
              </a:rPr>
              <a:t>Запрещается</a:t>
            </a:r>
          </a:p>
        </p:txBody>
      </p:sp>
      <p:sp>
        <p:nvSpPr>
          <p:cNvPr id="4" name="Прямоугольник 3"/>
          <p:cNvSpPr/>
          <p:nvPr/>
        </p:nvSpPr>
        <p:spPr>
          <a:xfrm>
            <a:off x="323850" y="2924175"/>
            <a:ext cx="8280400" cy="8318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     использовать в целях, не связанных с исполнением должностных обязанностей, средства материально-технического</a:t>
            </a:r>
            <a:r>
              <a:rPr lang="ru-RU" sz="1600" dirty="0">
                <a:latin typeface="Times New Roman" pitchFamily="18" charset="0"/>
                <a:cs typeface="Times New Roman" pitchFamily="18" charset="0"/>
              </a:rPr>
              <a:t>, финансового и иного обеспечения, другое муниципальное имущество;</a:t>
            </a:r>
          </a:p>
        </p:txBody>
      </p:sp>
      <p:sp>
        <p:nvSpPr>
          <p:cNvPr id="84993" name="Rectangle 1"/>
          <p:cNvSpPr>
            <a:spLocks noChangeArrowheads="1"/>
          </p:cNvSpPr>
          <p:nvPr/>
        </p:nvSpPr>
        <p:spPr bwMode="auto">
          <a:xfrm>
            <a:off x="323850" y="4005263"/>
            <a:ext cx="8280400" cy="107632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разглашать или использовать в целях, не связанных с муниципальной службой, сведения,</a:t>
            </a:r>
            <a:r>
              <a:rPr lang="ru-RU" sz="1600" dirty="0">
                <a:solidFill>
                  <a:schemeClr val="tx1"/>
                </a:solidFill>
                <a:latin typeface="Times New Roman" pitchFamily="18" charset="0"/>
                <a:ea typeface="Calibri" pitchFamily="34" charset="0"/>
                <a:cs typeface="Times New Roman" pitchFamily="18" charset="0"/>
              </a:rPr>
              <a:t> отнесенные в соответствии с федеральными законами к сведениям конфиденциального характера, или служебную информацию, ставшие ему известными в связи с исполнением должностных обязанностей;</a:t>
            </a:r>
            <a:endParaRPr lang="ru-RU" sz="1600" dirty="0">
              <a:solidFill>
                <a:schemeClr val="tx1"/>
              </a:solidFill>
              <a:latin typeface="Times New Roman" pitchFamily="18" charset="0"/>
              <a:cs typeface="Times New Roman" pitchFamily="18" charset="0"/>
            </a:endParaRPr>
          </a:p>
        </p:txBody>
      </p:sp>
      <p:sp>
        <p:nvSpPr>
          <p:cNvPr id="84994" name="Rectangle 2"/>
          <p:cNvSpPr>
            <a:spLocks noChangeArrowheads="1"/>
          </p:cNvSpPr>
          <p:nvPr/>
        </p:nvSpPr>
        <p:spPr bwMode="auto">
          <a:xfrm>
            <a:off x="323850" y="5373688"/>
            <a:ext cx="8280400" cy="107632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допускать публичные высказывания</a:t>
            </a:r>
            <a:r>
              <a:rPr lang="ru-RU" sz="1600" dirty="0">
                <a:solidFill>
                  <a:schemeClr val="tx1"/>
                </a:solidFill>
                <a:latin typeface="Times New Roman" pitchFamily="18" charset="0"/>
                <a:ea typeface="Calibri" pitchFamily="34" charset="0"/>
                <a:cs typeface="Times New Roman" pitchFamily="18" charset="0"/>
              </a:rPr>
              <a:t>, суждения и оценки, в том числе в средствах массовой информации, в отношении деятельности органа местного самоуправления, избирательной комиссии муниципального образования и их руководителей, если это не входит в его должностные обязанности;</a:t>
            </a:r>
            <a:endParaRPr lang="ru-RU" sz="1600" dirty="0">
              <a:solidFill>
                <a:schemeClr val="tx1"/>
              </a:solidFill>
              <a:latin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388" y="692150"/>
            <a:ext cx="8496300" cy="1323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принимать без письменного разрешения главы муниципального образования награды, почетные и специальные звания </a:t>
            </a:r>
            <a:r>
              <a:rPr lang="ru-RU" sz="1600" dirty="0">
                <a:latin typeface="Times New Roman" pitchFamily="18" charset="0"/>
                <a:cs typeface="Times New Roman" pitchFamily="18" charset="0"/>
              </a:rPr>
              <a:t>(за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p:txBody>
      </p:sp>
      <p:sp>
        <p:nvSpPr>
          <p:cNvPr id="16387" name="Rectangle 3"/>
          <p:cNvSpPr>
            <a:spLocks noChangeArrowheads="1"/>
          </p:cNvSpPr>
          <p:nvPr/>
        </p:nvSpPr>
        <p:spPr bwMode="auto">
          <a:xfrm>
            <a:off x="179388" y="2205038"/>
            <a:ext cx="8496300" cy="584200"/>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использовать преимущества должностного положения для предвыборной агитации</a:t>
            </a:r>
            <a:r>
              <a:rPr lang="ru-RU" sz="1600" dirty="0">
                <a:solidFill>
                  <a:schemeClr val="tx1"/>
                </a:solidFill>
                <a:latin typeface="Times New Roman" pitchFamily="18" charset="0"/>
                <a:ea typeface="Calibri" pitchFamily="34" charset="0"/>
                <a:cs typeface="Times New Roman" pitchFamily="18" charset="0"/>
              </a:rPr>
              <a:t>, а также для агитации по вопросам референдума;</a:t>
            </a:r>
            <a:endParaRPr lang="ru-RU" sz="1600" dirty="0">
              <a:solidFill>
                <a:schemeClr val="tx1"/>
              </a:solidFill>
              <a:latin typeface="Tahoma" pitchFamily="34" charset="0"/>
            </a:endParaRPr>
          </a:p>
        </p:txBody>
      </p:sp>
      <p:sp>
        <p:nvSpPr>
          <p:cNvPr id="16388" name="Rectangle 4"/>
          <p:cNvSpPr>
            <a:spLocks noChangeArrowheads="1"/>
          </p:cNvSpPr>
          <p:nvPr/>
        </p:nvSpPr>
        <p:spPr bwMode="auto">
          <a:xfrm>
            <a:off x="179388" y="2951163"/>
            <a:ext cx="8496300" cy="830262"/>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использовать свое должностное положение в интересах политических партий,</a:t>
            </a:r>
            <a:r>
              <a:rPr lang="ru-RU" sz="1600" dirty="0">
                <a:solidFill>
                  <a:schemeClr val="tx1"/>
                </a:solidFill>
                <a:latin typeface="Times New Roman" pitchFamily="18" charset="0"/>
                <a:ea typeface="Calibri" pitchFamily="34" charset="0"/>
                <a:cs typeface="Times New Roman" pitchFamily="18" charset="0"/>
              </a:rPr>
              <a:t> религиозных и других общественных объединений, а также публично выражать отношение к указанным объединениям в качестве муниципального служащего;</a:t>
            </a:r>
            <a:endParaRPr lang="ru-RU" sz="1600" dirty="0">
              <a:solidFill>
                <a:schemeClr val="tx1"/>
              </a:solidFill>
              <a:latin typeface="Tahoma" pitchFamily="34" charset="0"/>
            </a:endParaRPr>
          </a:p>
        </p:txBody>
      </p:sp>
      <p:sp>
        <p:nvSpPr>
          <p:cNvPr id="6" name="Прямоугольник 5"/>
          <p:cNvSpPr/>
          <p:nvPr/>
        </p:nvSpPr>
        <p:spPr>
          <a:xfrm>
            <a:off x="179388" y="3933825"/>
            <a:ext cx="8496300" cy="10763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создавать в органах местного самоуправления, иных муниципальных органах структуры политических партий, религиозных и других общественных объединений </a:t>
            </a:r>
            <a:r>
              <a:rPr lang="ru-RU" sz="1600" dirty="0">
                <a:latin typeface="Times New Roman" pitchFamily="18" charset="0"/>
                <a:cs typeface="Times New Roman" pitchFamily="18" charset="0"/>
              </a:rPr>
              <a:t>(за исключением профессиональных союзов, а также ветеранских и иных органов общественной самодеятельности) или способствовать созданию указанных структур;</a:t>
            </a:r>
          </a:p>
        </p:txBody>
      </p:sp>
      <p:sp>
        <p:nvSpPr>
          <p:cNvPr id="16389" name="Rectangle 5"/>
          <p:cNvSpPr>
            <a:spLocks noChangeArrowheads="1"/>
          </p:cNvSpPr>
          <p:nvPr/>
        </p:nvSpPr>
        <p:spPr bwMode="auto">
          <a:xfrm>
            <a:off x="179388" y="5105400"/>
            <a:ext cx="8496300" cy="58578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прекращать исполнение должностных обязанностей в целях урегулирования трудового спора</a:t>
            </a:r>
            <a:r>
              <a:rPr lang="ru-RU" sz="1600" dirty="0">
                <a:solidFill>
                  <a:schemeClr val="tx1"/>
                </a:solidFill>
                <a:latin typeface="Times New Roman" pitchFamily="18" charset="0"/>
                <a:ea typeface="Calibri" pitchFamily="34" charset="0"/>
                <a:cs typeface="Times New Roman" pitchFamily="18" charset="0"/>
              </a:rPr>
              <a:t>;</a:t>
            </a:r>
            <a:endParaRPr lang="ru-RU" sz="1600" dirty="0">
              <a:solidFill>
                <a:schemeClr val="tx1"/>
              </a:solidFill>
              <a:latin typeface="Tahoma" pitchFamily="34" charset="0"/>
            </a:endParaRPr>
          </a:p>
        </p:txBody>
      </p:sp>
      <p:sp>
        <p:nvSpPr>
          <p:cNvPr id="40967" name="TextBox 7"/>
          <p:cNvSpPr txBox="1">
            <a:spLocks noChangeArrowheads="1"/>
          </p:cNvSpPr>
          <p:nvPr/>
        </p:nvSpPr>
        <p:spPr bwMode="auto">
          <a:xfrm>
            <a:off x="3635375" y="115888"/>
            <a:ext cx="1724025" cy="400050"/>
          </a:xfrm>
          <a:prstGeom prst="rect">
            <a:avLst/>
          </a:prstGeom>
          <a:noFill/>
          <a:ln w="9525">
            <a:noFill/>
            <a:miter lim="800000"/>
            <a:headEnd/>
            <a:tailEnd/>
          </a:ln>
        </p:spPr>
        <p:txBody>
          <a:bodyPr wrap="none">
            <a:spAutoFit/>
          </a:bodyPr>
          <a:lstStyle/>
          <a:p>
            <a:pPr>
              <a:defRPr/>
            </a:pPr>
            <a:r>
              <a:rPr lang="ru-RU" sz="2000" b="1" i="1" dirty="0">
                <a:effectLst>
                  <a:outerShdw blurRad="38100" dist="38100" dir="2700000" algn="tl">
                    <a:srgbClr val="000000">
                      <a:alpha val="43137"/>
                    </a:srgbClr>
                  </a:outerShdw>
                </a:effectLst>
                <a:latin typeface="Times New Roman" pitchFamily="18" charset="0"/>
                <a:cs typeface="Times New Roman" pitchFamily="18" charset="0"/>
              </a:rPr>
              <a:t>Запрещается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323850" y="476250"/>
            <a:ext cx="8569325" cy="132397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входить в состав органов управления</a:t>
            </a:r>
            <a:r>
              <a:rPr lang="ru-RU" sz="1600" dirty="0">
                <a:solidFill>
                  <a:schemeClr val="tx1"/>
                </a:solidFill>
                <a:latin typeface="Times New Roman" pitchFamily="18" charset="0"/>
                <a:ea typeface="Calibri" pitchFamily="34" charset="0"/>
                <a:cs typeface="Times New Roman" pitchFamily="18" charset="0"/>
              </a:rPr>
              <a:t>,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endParaRPr lang="ru-RU" sz="1600" dirty="0">
              <a:solidFill>
                <a:schemeClr val="tx1"/>
              </a:solidFill>
              <a:latin typeface="Tahoma" pitchFamily="34" charset="0"/>
            </a:endParaRPr>
          </a:p>
        </p:txBody>
      </p:sp>
      <p:sp>
        <p:nvSpPr>
          <p:cNvPr id="17412" name="Rectangle 4"/>
          <p:cNvSpPr>
            <a:spLocks noChangeArrowheads="1"/>
          </p:cNvSpPr>
          <p:nvPr/>
        </p:nvSpPr>
        <p:spPr bwMode="auto">
          <a:xfrm>
            <a:off x="323850" y="1916113"/>
            <a:ext cx="8569325" cy="132397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заниматься без письменного разрешения представителя нанимателя (работодателя) оплачиваемой деятельностью</a:t>
            </a:r>
            <a:r>
              <a:rPr lang="ru-RU" sz="1600" dirty="0">
                <a:solidFill>
                  <a:schemeClr val="tx1"/>
                </a:solidFill>
                <a:latin typeface="Times New Roman" pitchFamily="18" charset="0"/>
                <a:ea typeface="Calibri" pitchFamily="34" charset="0"/>
                <a:cs typeface="Times New Roman" pitchFamily="18" charset="0"/>
              </a:rPr>
              <a:t>,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endParaRPr lang="ru-RU" sz="1600" dirty="0">
              <a:solidFill>
                <a:schemeClr val="tx1"/>
              </a:solidFill>
              <a:latin typeface="Tahoma" pitchFamily="34" charset="0"/>
            </a:endParaRPr>
          </a:p>
        </p:txBody>
      </p:sp>
      <p:sp>
        <p:nvSpPr>
          <p:cNvPr id="5" name="Прямоугольник 4"/>
          <p:cNvSpPr/>
          <p:nvPr/>
        </p:nvSpPr>
        <p:spPr>
          <a:xfrm>
            <a:off x="323850" y="3500438"/>
            <a:ext cx="8569325" cy="20621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Гражданин, замещавший должность муниципальной службы</a:t>
            </a:r>
            <a:r>
              <a:rPr lang="ru-RU" sz="1600" dirty="0">
                <a:latin typeface="Times New Roman" pitchFamily="18" charset="0"/>
                <a:cs typeface="Times New Roman" pitchFamily="18" charset="0"/>
              </a:rPr>
              <a:t>, включенную в перечень должностей с коррупционными рисками, в течение двух лет после увольнения с муниципальной службы </a:t>
            </a:r>
            <a:r>
              <a:rPr lang="ru-RU" sz="1600" b="1" dirty="0">
                <a:latin typeface="Times New Roman" pitchFamily="18" charset="0"/>
                <a:cs typeface="Times New Roman" pitchFamily="18" charset="0"/>
              </a:rPr>
              <a:t>не вправе </a:t>
            </a:r>
            <a:r>
              <a:rPr lang="ru-RU" sz="1600" dirty="0">
                <a:latin typeface="Times New Roman" pitchFamily="18" charset="0"/>
                <a:cs typeface="Times New Roman" pitchFamily="18" charset="0"/>
              </a:rPr>
              <a:t>замещать на условиях трудового договора должности в организации и (или) выполнять в данной организации работу на условиях гражданско-правового договора в случаях, предусмотренных федеральными законами, если отдельные функции муниципального (административного) управления данной организацией входили в должностные обязанности муниципального служащего, без согласия соответствующей комиссии по соблюдению требований к служебному поведению муниципальных служащих.</a:t>
            </a:r>
          </a:p>
        </p:txBody>
      </p:sp>
      <p:sp>
        <p:nvSpPr>
          <p:cNvPr id="17413" name="Rectangle 5"/>
          <p:cNvSpPr>
            <a:spLocks noChangeArrowheads="1"/>
          </p:cNvSpPr>
          <p:nvPr/>
        </p:nvSpPr>
        <p:spPr bwMode="auto">
          <a:xfrm>
            <a:off x="323850" y="5661025"/>
            <a:ext cx="8569325" cy="1077913"/>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Гражданин после увольнения </a:t>
            </a:r>
            <a:r>
              <a:rPr lang="ru-RU" sz="1600" dirty="0">
                <a:solidFill>
                  <a:schemeClr val="tx1"/>
                </a:solidFill>
                <a:latin typeface="Times New Roman" pitchFamily="18" charset="0"/>
                <a:ea typeface="Calibri" pitchFamily="34" charset="0"/>
                <a:cs typeface="Times New Roman" pitchFamily="18" charset="0"/>
              </a:rPr>
              <a:t>с муниципальной службы </a:t>
            </a:r>
            <a:r>
              <a:rPr lang="ru-RU" sz="1600" b="1" dirty="0">
                <a:solidFill>
                  <a:schemeClr val="tx1"/>
                </a:solidFill>
                <a:latin typeface="Times New Roman" pitchFamily="18" charset="0"/>
                <a:ea typeface="Calibri" pitchFamily="34" charset="0"/>
                <a:cs typeface="Times New Roman" pitchFamily="18" charset="0"/>
              </a:rPr>
              <a:t>не вправе </a:t>
            </a:r>
            <a:r>
              <a:rPr lang="ru-RU" sz="1600" dirty="0">
                <a:solidFill>
                  <a:schemeClr val="tx1"/>
                </a:solidFill>
                <a:latin typeface="Times New Roman" pitchFamily="18" charset="0"/>
                <a:ea typeface="Calibri" pitchFamily="34" charset="0"/>
                <a:cs typeface="Times New Roman" pitchFamily="18" charset="0"/>
              </a:rPr>
              <a:t>разглашать или использовать в интересах организаций или физических лиц сведения конфиденциального характера или служебную информацию, ставшие ему известными в связи с исполнением должностных обязанностей.</a:t>
            </a:r>
            <a:endParaRPr lang="ru-RU" sz="1600" dirty="0">
              <a:solidFill>
                <a:schemeClr val="tx1"/>
              </a:solidFill>
              <a:latin typeface="Tahoma" pitchFamily="34" charset="0"/>
            </a:endParaRPr>
          </a:p>
        </p:txBody>
      </p:sp>
      <p:sp>
        <p:nvSpPr>
          <p:cNvPr id="41990" name="TextBox 6"/>
          <p:cNvSpPr txBox="1">
            <a:spLocks noChangeArrowheads="1"/>
          </p:cNvSpPr>
          <p:nvPr/>
        </p:nvSpPr>
        <p:spPr bwMode="auto">
          <a:xfrm>
            <a:off x="3471863" y="0"/>
            <a:ext cx="1724025" cy="400050"/>
          </a:xfrm>
          <a:prstGeom prst="rect">
            <a:avLst/>
          </a:prstGeom>
          <a:noFill/>
          <a:ln w="9525">
            <a:noFill/>
            <a:miter lim="800000"/>
            <a:headEnd/>
            <a:tailEnd/>
          </a:ln>
        </p:spPr>
        <p:txBody>
          <a:bodyPr wrap="none">
            <a:spAutoFit/>
          </a:bodyPr>
          <a:lstStyle/>
          <a:p>
            <a:pPr algn="ctr">
              <a:defRPr/>
            </a:pPr>
            <a:r>
              <a:rPr lang="ru-RU" sz="2000" b="1" i="1" dirty="0">
                <a:effectLst>
                  <a:outerShdw blurRad="38100" dist="38100" dir="2700000" algn="tl">
                    <a:srgbClr val="000000">
                      <a:alpha val="43137"/>
                    </a:srgbClr>
                  </a:outerShdw>
                </a:effectLst>
                <a:latin typeface="Times New Roman" pitchFamily="18" charset="0"/>
                <a:cs typeface="Times New Roman" pitchFamily="18" charset="0"/>
              </a:rPr>
              <a:t>Запрещается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6511925" cy="1143000"/>
          </a:xfrm>
        </p:spPr>
        <p:txBody>
          <a:bodyPr/>
          <a:lstStyle/>
          <a:p>
            <a:pPr algn="ctr">
              <a:buFont typeface="Georgia" pitchFamily="18" charset="0"/>
              <a:buNone/>
              <a:defRPr/>
            </a:pPr>
            <a:r>
              <a:rPr lang="ru-RU" sz="2400" dirty="0" smtClean="0">
                <a:latin typeface="Times New Roman" pitchFamily="18" charset="0"/>
                <a:cs typeface="Times New Roman" pitchFamily="18" charset="0"/>
              </a:rPr>
              <a:t>Основные нормативные правовые акты, определяющие понятие и порядок урегулирования конфликта интересов</a:t>
            </a:r>
            <a:endParaRPr lang="ru-RU" sz="2400" dirty="0">
              <a:latin typeface="Times New Roman" pitchFamily="18" charset="0"/>
              <a:cs typeface="Times New Roman" pitchFamily="18" charset="0"/>
            </a:endParaRPr>
          </a:p>
        </p:txBody>
      </p:sp>
      <p:sp>
        <p:nvSpPr>
          <p:cNvPr id="18435" name="Rectangle 3"/>
          <p:cNvSpPr>
            <a:spLocks noChangeArrowheads="1"/>
          </p:cNvSpPr>
          <p:nvPr/>
        </p:nvSpPr>
        <p:spPr bwMode="auto">
          <a:xfrm>
            <a:off x="0" y="2768600"/>
            <a:ext cx="9144000" cy="460375"/>
          </a:xfrm>
          <a:prstGeom prst="rect">
            <a:avLst/>
          </a:prstGeom>
          <a:noFill/>
          <a:ln w="9525">
            <a:noFill/>
            <a:miter lim="800000"/>
            <a:headEnd/>
            <a:tailEnd/>
          </a:ln>
        </p:spPr>
        <p:txBody>
          <a:bodyPr anchor="ctr">
            <a:spAutoFit/>
          </a:bodyPr>
          <a:lstStyle/>
          <a:p>
            <a:pPr indent="449263" algn="just"/>
            <a:r>
              <a:rPr lang="ru-RU" sz="1200">
                <a:solidFill>
                  <a:srgbClr val="333333"/>
                </a:solidFill>
                <a:latin typeface="Times New Roman" pitchFamily="18" charset="0"/>
                <a:ea typeface="Calibri" pitchFamily="34" charset="0"/>
                <a:cs typeface="Times New Roman" pitchFamily="18" charset="0"/>
              </a:rPr>
              <a:t> </a:t>
            </a:r>
          </a:p>
          <a:p>
            <a:pPr indent="449263" algn="just"/>
            <a:endParaRPr lang="ru-RU" sz="1200">
              <a:solidFill>
                <a:srgbClr val="333333"/>
              </a:solidFill>
              <a:latin typeface="Times New Roman" pitchFamily="18" charset="0"/>
              <a:ea typeface="Calibri" pitchFamily="34" charset="0"/>
              <a:cs typeface="Times New Roman" pitchFamily="18" charset="0"/>
            </a:endParaRPr>
          </a:p>
        </p:txBody>
      </p:sp>
      <p:sp>
        <p:nvSpPr>
          <p:cNvPr id="18436" name="Rectangle 7"/>
          <p:cNvSpPr>
            <a:spLocks noChangeArrowheads="1"/>
          </p:cNvSpPr>
          <p:nvPr/>
        </p:nvSpPr>
        <p:spPr bwMode="auto">
          <a:xfrm>
            <a:off x="395288" y="1458913"/>
            <a:ext cx="8316912" cy="3756025"/>
          </a:xfrm>
          <a:prstGeom prst="rect">
            <a:avLst/>
          </a:prstGeom>
          <a:noFill/>
          <a:ln w="9525">
            <a:noFill/>
            <a:miter lim="800000"/>
            <a:headEnd/>
            <a:tailEnd/>
          </a:ln>
        </p:spPr>
        <p:txBody>
          <a:bodyPr anchor="ctr">
            <a:spAutoFit/>
          </a:bodyPr>
          <a:lstStyle/>
          <a:p>
            <a:pPr indent="450850" algn="just">
              <a:buFont typeface="Arial" charset="0"/>
              <a:buChar char="•"/>
            </a:pPr>
            <a:r>
              <a:rPr lang="ru-RU" sz="2000">
                <a:latin typeface="Times New Roman" pitchFamily="18" charset="0"/>
                <a:cs typeface="Times New Roman" pitchFamily="18" charset="0"/>
              </a:rPr>
              <a:t>Федеральный закон от 25.12.2008 № 273-ФЗ «О противодействии коррупции» (далее – Федеральный закон № 273-ФЗ);</a:t>
            </a:r>
          </a:p>
          <a:p>
            <a:pPr indent="450850" algn="just">
              <a:buFont typeface="Arial" charset="0"/>
              <a:buChar char="•"/>
            </a:pPr>
            <a:r>
              <a:rPr lang="ru-RU" sz="2000">
                <a:latin typeface="Times New Roman" pitchFamily="18" charset="0"/>
                <a:cs typeface="Times New Roman" pitchFamily="18" charset="0"/>
              </a:rPr>
              <a:t>Федеральный закон от 02.03.2007 № 25-ФЗ «О муниципальной службе в Российской Федерации» (далее – Федеральный закон № 25-ФЗ);</a:t>
            </a:r>
          </a:p>
          <a:p>
            <a:pPr indent="450850" algn="just">
              <a:buFont typeface="Arial" charset="0"/>
              <a:buChar char="•"/>
            </a:pPr>
            <a:r>
              <a:rPr lang="ru-RU" sz="2000">
                <a:latin typeface="Times New Roman" pitchFamily="18" charset="0"/>
                <a:cs typeface="Times New Roman" pitchFamily="18" charset="0"/>
              </a:rPr>
              <a:t>       Закон Самарской области от 09.10.2007 N 96-ГД «О муниципальной службе в Самарской области»;</a:t>
            </a:r>
          </a:p>
          <a:p>
            <a:pPr indent="450850" algn="just">
              <a:buFont typeface="Arial" charset="0"/>
              <a:buChar char="•"/>
            </a:pPr>
            <a:r>
              <a:rPr lang="ru-RU" sz="2000">
                <a:latin typeface="Times New Roman" pitchFamily="18" charset="0"/>
                <a:cs typeface="Times New Roman" pitchFamily="18" charset="0"/>
              </a:rPr>
              <a:t>       Постановление Мэрии городского округа Тольятти Самарской области от 30.03.2016 N 938-п/1 «О комиссии при администрации городского округа Тольятти по соблюдению требований к служебному поведению муниципальных служащих и урегулированию конфликта интересов».</a:t>
            </a:r>
          </a:p>
          <a:p>
            <a:pPr indent="450850" algn="just"/>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
          <p:cNvSpPr>
            <a:spLocks noChangeArrowheads="1"/>
          </p:cNvSpPr>
          <p:nvPr/>
        </p:nvSpPr>
        <p:spPr bwMode="auto">
          <a:xfrm>
            <a:off x="1547813" y="115888"/>
            <a:ext cx="5948362" cy="1201737"/>
          </a:xfrm>
          <a:prstGeom prst="rect">
            <a:avLst/>
          </a:prstGeom>
          <a:noFill/>
          <a:ln w="9525">
            <a:noFill/>
            <a:miter lim="800000"/>
            <a:headEnd/>
            <a:tailEnd/>
          </a:ln>
        </p:spPr>
        <p:txBody>
          <a:bodyPr wrap="none" anchor="ctr">
            <a:spAutoFit/>
          </a:bodyPr>
          <a:lstStyle/>
          <a:p>
            <a:pPr indent="450850" algn="ctr"/>
            <a:r>
              <a:rPr lang="ru-RU" sz="2400" b="1">
                <a:latin typeface="Times New Roman" pitchFamily="18" charset="0"/>
                <a:cs typeface="Times New Roman" pitchFamily="18" charset="0"/>
              </a:rPr>
              <a:t>Типовые ситуации </a:t>
            </a:r>
          </a:p>
          <a:p>
            <a:pPr indent="450850" algn="ctr"/>
            <a:r>
              <a:rPr lang="ru-RU" sz="2400" b="1">
                <a:latin typeface="Times New Roman" pitchFamily="18" charset="0"/>
                <a:cs typeface="Times New Roman" pitchFamily="18" charset="0"/>
              </a:rPr>
              <a:t>возникновения конфликта интересов </a:t>
            </a:r>
          </a:p>
          <a:p>
            <a:pPr indent="450850" algn="ctr"/>
            <a:r>
              <a:rPr lang="ru-RU" sz="2400" b="1">
                <a:latin typeface="Times New Roman" pitchFamily="18" charset="0"/>
                <a:cs typeface="Times New Roman" pitchFamily="18" charset="0"/>
              </a:rPr>
              <a:t>на муниципальной службе</a:t>
            </a:r>
            <a:endParaRPr lang="ru-RU" sz="2400">
              <a:latin typeface="Times New Roman" pitchFamily="18" charset="0"/>
              <a:cs typeface="Times New Roman" pitchFamily="18" charset="0"/>
            </a:endParaRPr>
          </a:p>
        </p:txBody>
      </p:sp>
      <p:sp>
        <p:nvSpPr>
          <p:cNvPr id="19459" name="TextBox 3"/>
          <p:cNvSpPr txBox="1">
            <a:spLocks noChangeArrowheads="1"/>
          </p:cNvSpPr>
          <p:nvPr/>
        </p:nvSpPr>
        <p:spPr bwMode="auto">
          <a:xfrm>
            <a:off x="827088" y="1484313"/>
            <a:ext cx="7129462" cy="369887"/>
          </a:xfrm>
          <a:prstGeom prst="rect">
            <a:avLst/>
          </a:prstGeom>
          <a:noFill/>
          <a:ln w="9525">
            <a:noFill/>
            <a:miter lim="800000"/>
            <a:headEnd/>
            <a:tailEnd/>
          </a:ln>
        </p:spPr>
        <p:txBody>
          <a:bodyPr>
            <a:spAutoFit/>
          </a:bodyPr>
          <a:lstStyle/>
          <a:p>
            <a:r>
              <a:rPr lang="ru-RU"/>
              <a:t> </a:t>
            </a:r>
          </a:p>
        </p:txBody>
      </p:sp>
      <p:sp>
        <p:nvSpPr>
          <p:cNvPr id="19460" name="Rectangle 24"/>
          <p:cNvSpPr>
            <a:spLocks noChangeArrowheads="1"/>
          </p:cNvSpPr>
          <p:nvPr/>
        </p:nvSpPr>
        <p:spPr bwMode="auto">
          <a:xfrm>
            <a:off x="179388" y="1484313"/>
            <a:ext cx="8820150" cy="2586037"/>
          </a:xfrm>
          <a:prstGeom prst="rect">
            <a:avLst/>
          </a:prstGeom>
          <a:noFill/>
          <a:ln w="9525">
            <a:noFill/>
            <a:miter lim="800000"/>
            <a:headEnd/>
            <a:tailEnd/>
          </a:ln>
        </p:spPr>
        <p:txBody>
          <a:bodyPr anchor="ctr">
            <a:spAutoFit/>
          </a:bodyPr>
          <a:lstStyle/>
          <a:p>
            <a:pPr indent="450850" algn="just"/>
            <a:r>
              <a:rPr lang="ru-RU">
                <a:latin typeface="Times New Roman" pitchFamily="18" charset="0"/>
                <a:cs typeface="Times New Roman" pitchFamily="18" charset="0"/>
              </a:rPr>
              <a:t>Под </a:t>
            </a:r>
            <a:r>
              <a:rPr lang="ru-RU" b="1" i="1">
                <a:latin typeface="Times New Roman" pitchFamily="18" charset="0"/>
                <a:cs typeface="Times New Roman" pitchFamily="18" charset="0"/>
              </a:rPr>
              <a:t>конфликтом интересов</a:t>
            </a:r>
            <a:r>
              <a:rPr lang="ru-RU">
                <a:latin typeface="Times New Roman" pitchFamily="18" charset="0"/>
                <a:cs typeface="Times New Roman" pitchFamily="18" charset="0"/>
              </a:rPr>
              <a:t> понимается ситуация, при которой личная заинтересованность (прямая или косвенная) муниципального служащего влияет или может повлиять на объективное исполнение им должностных обязанностей и при которой возникает или может возникнуть противоречие между личной заинтересованностью муниципального служащего и законными интересами граждан, организаций, общества, Российской Федерации, субъекта Российской Федерации, муниципального образования, способное привести к причинению вреда этим законным интересам граждан, организаций, общества, Российской Федерации, субъекта Российской Федерации, муниципального образования.</a:t>
            </a:r>
          </a:p>
        </p:txBody>
      </p:sp>
      <p:sp>
        <p:nvSpPr>
          <p:cNvPr id="19461" name="Rectangle 25"/>
          <p:cNvSpPr>
            <a:spLocks noChangeArrowheads="1"/>
          </p:cNvSpPr>
          <p:nvPr/>
        </p:nvSpPr>
        <p:spPr bwMode="auto">
          <a:xfrm>
            <a:off x="250825" y="4365625"/>
            <a:ext cx="8642350" cy="2308225"/>
          </a:xfrm>
          <a:prstGeom prst="rect">
            <a:avLst/>
          </a:prstGeom>
          <a:noFill/>
          <a:ln w="9525">
            <a:noFill/>
            <a:miter lim="800000"/>
            <a:headEnd/>
            <a:tailEnd/>
          </a:ln>
        </p:spPr>
        <p:txBody>
          <a:bodyPr anchor="ctr">
            <a:spAutoFit/>
          </a:bodyPr>
          <a:lstStyle/>
          <a:p>
            <a:pPr indent="450850" algn="just"/>
            <a:r>
              <a:rPr lang="ru-RU">
                <a:latin typeface="Times New Roman" pitchFamily="18" charset="0"/>
                <a:cs typeface="Times New Roman" pitchFamily="18" charset="0"/>
              </a:rPr>
              <a:t>Под </a:t>
            </a:r>
            <a:r>
              <a:rPr lang="ru-RU" b="1" i="1">
                <a:latin typeface="Times New Roman" pitchFamily="18" charset="0"/>
                <a:cs typeface="Times New Roman" pitchFamily="18" charset="0"/>
              </a:rPr>
              <a:t>личной заинтересованностью</a:t>
            </a:r>
            <a:r>
              <a:rPr lang="ru-RU">
                <a:latin typeface="Times New Roman" pitchFamily="18" charset="0"/>
                <a:cs typeface="Times New Roman" pitchFamily="18" charset="0"/>
              </a:rPr>
              <a:t> муниципального служащего понимается возможность получения муниципальным служащим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муниципального служащего, членов его семьи (родители, супруги, дети, братья, сестры, а также братья, сестры, родители, дети супругов и супруги детей), а также для граждан или организаций, с которыми муниципальный служащий связан финансовыми или иными обязательствами.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23850" y="0"/>
            <a:ext cx="8532813" cy="2308225"/>
          </a:xfrm>
          <a:prstGeom prst="rect">
            <a:avLst/>
          </a:prstGeom>
          <a:noFill/>
          <a:ln w="9525">
            <a:noFill/>
            <a:miter lim="800000"/>
            <a:headEnd/>
            <a:tailEnd/>
          </a:ln>
        </p:spPr>
        <p:txBody>
          <a:bodyPr anchor="ctr">
            <a:spAutoFit/>
          </a:bodyPr>
          <a:lstStyle/>
          <a:p>
            <a:pPr indent="450850" algn="ctr">
              <a:defRPr/>
            </a:pPr>
            <a:r>
              <a:rPr lang="ru-RU" b="1" dirty="0">
                <a:latin typeface="Times New Roman" pitchFamily="18" charset="0"/>
                <a:cs typeface="Times New Roman" pitchFamily="18" charset="0"/>
              </a:rPr>
              <a:t>Под определение «конфликт интересов» </a:t>
            </a:r>
            <a:r>
              <a:rPr lang="ru-RU" b="1" dirty="0" smtClean="0">
                <a:latin typeface="Times New Roman" pitchFamily="18" charset="0"/>
                <a:cs typeface="Times New Roman" pitchFamily="18" charset="0"/>
              </a:rPr>
              <a:t>подпадает </a:t>
            </a:r>
            <a:r>
              <a:rPr lang="ru-RU" b="1" dirty="0">
                <a:latin typeface="Times New Roman" pitchFamily="18" charset="0"/>
                <a:cs typeface="Times New Roman" pitchFamily="18" charset="0"/>
              </a:rPr>
              <a:t>множество конкретных ситуаций</a:t>
            </a:r>
            <a:r>
              <a:rPr lang="ru-RU" dirty="0">
                <a:latin typeface="Times New Roman" pitchFamily="18" charset="0"/>
                <a:cs typeface="Times New Roman" pitchFamily="18" charset="0"/>
              </a:rPr>
              <a:t>, в которых муниципальный служащий может оказаться в процессе исполнения должностных обязанностей.</a:t>
            </a:r>
          </a:p>
          <a:p>
            <a:pPr indent="450850" algn="ctr">
              <a:defRPr/>
            </a:pPr>
            <a:r>
              <a:rPr lang="ru-RU" sz="1400" dirty="0">
                <a:solidFill>
                  <a:schemeClr val="accent1">
                    <a:lumMod val="75000"/>
                  </a:schemeClr>
                </a:solidFill>
              </a:rPr>
              <a:t>Следует учитывать, что личная заинтересованность </a:t>
            </a:r>
            <a:r>
              <a:rPr lang="ru-RU" sz="1400" dirty="0" smtClean="0">
                <a:solidFill>
                  <a:schemeClr val="accent1">
                    <a:lumMod val="75000"/>
                  </a:schemeClr>
                </a:solidFill>
              </a:rPr>
              <a:t>муниципального </a:t>
            </a:r>
            <a:r>
              <a:rPr lang="ru-RU" sz="1400" dirty="0">
                <a:solidFill>
                  <a:schemeClr val="accent1">
                    <a:lumMod val="75000"/>
                  </a:schemeClr>
                </a:solidFill>
              </a:rPr>
              <a:t>служащего может возникать и в тех случаях, когда выгоду получают или могут получить иные лица, например, друзья </a:t>
            </a:r>
            <a:r>
              <a:rPr lang="ru-RU" sz="1400" dirty="0" smtClean="0">
                <a:solidFill>
                  <a:schemeClr val="accent1">
                    <a:lumMod val="75000"/>
                  </a:schemeClr>
                </a:solidFill>
              </a:rPr>
              <a:t>служащего</a:t>
            </a:r>
            <a:r>
              <a:rPr lang="ru-RU" sz="1400" dirty="0">
                <a:solidFill>
                  <a:schemeClr val="accent1">
                    <a:lumMod val="75000"/>
                  </a:schemeClr>
                </a:solidFill>
              </a:rPr>
              <a:t>, его </a:t>
            </a:r>
            <a:r>
              <a:rPr lang="ru-RU" sz="1400" dirty="0" smtClean="0">
                <a:solidFill>
                  <a:schemeClr val="accent1">
                    <a:lumMod val="75000"/>
                  </a:schemeClr>
                </a:solidFill>
              </a:rPr>
              <a:t>родственники. </a:t>
            </a:r>
            <a:endParaRPr lang="ru-RU" sz="1400" dirty="0">
              <a:solidFill>
                <a:schemeClr val="accent1">
                  <a:lumMod val="75000"/>
                </a:schemeClr>
              </a:solidFill>
              <a:latin typeface="Times New Roman" pitchFamily="18" charset="0"/>
              <a:cs typeface="Times New Roman" pitchFamily="18" charset="0"/>
            </a:endParaRPr>
          </a:p>
          <a:p>
            <a:pPr indent="450850" algn="ctr">
              <a:defRPr/>
            </a:pPr>
            <a:r>
              <a:rPr lang="ru-RU" sz="1600" b="1" dirty="0">
                <a:latin typeface="Times New Roman" pitchFamily="18" charset="0"/>
                <a:cs typeface="Times New Roman" pitchFamily="18" charset="0"/>
              </a:rPr>
              <a:t>Можно выделить ряд типичных</a:t>
            </a:r>
            <a:r>
              <a:rPr lang="ru-RU" sz="1600" dirty="0">
                <a:latin typeface="Times New Roman" pitchFamily="18" charset="0"/>
                <a:cs typeface="Times New Roman" pitchFamily="18" charset="0"/>
              </a:rPr>
              <a:t> </a:t>
            </a:r>
            <a:r>
              <a:rPr lang="ru-RU" sz="1600" b="1" dirty="0">
                <a:latin typeface="Times New Roman" pitchFamily="18" charset="0"/>
                <a:cs typeface="Times New Roman" pitchFamily="18" charset="0"/>
              </a:rPr>
              <a:t>«областей регулирования», </a:t>
            </a:r>
            <a:r>
              <a:rPr lang="ru-RU" sz="1600" dirty="0">
                <a:latin typeface="Times New Roman" pitchFamily="18" charset="0"/>
                <a:cs typeface="Times New Roman" pitchFamily="18" charset="0"/>
              </a:rPr>
              <a:t>в которых возникновение конфликта интересов и (или) личной заинтересованности является наиболее вероятным и которых следует избегать муниципальному служащему:</a:t>
            </a:r>
          </a:p>
        </p:txBody>
      </p:sp>
      <p:sp>
        <p:nvSpPr>
          <p:cNvPr id="9220" name="Rectangle 4"/>
          <p:cNvSpPr>
            <a:spLocks noChangeArrowheads="1"/>
          </p:cNvSpPr>
          <p:nvPr/>
        </p:nvSpPr>
        <p:spPr bwMode="auto">
          <a:xfrm>
            <a:off x="323850" y="2544157"/>
            <a:ext cx="8497888" cy="403187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indent="450850" algn="just">
              <a:buFont typeface="Trebuchet MS" pitchFamily="34" charset="0"/>
              <a:buAutoNum type="arabicPeriod"/>
              <a:defRPr/>
            </a:pPr>
            <a:r>
              <a:rPr lang="ru-RU" sz="1600" b="1" dirty="0">
                <a:solidFill>
                  <a:schemeClr val="tx1"/>
                </a:solidFill>
                <a:latin typeface="Times New Roman" pitchFamily="18" charset="0"/>
                <a:cs typeface="Times New Roman" pitchFamily="18" charset="0"/>
              </a:rPr>
              <a:t>Выполнение отдельных функций муниципального управления в отношении родственников и/или иных лиц, с которыми связана личная заинтересованность муниципального служащего</a:t>
            </a:r>
            <a:r>
              <a:rPr lang="ru-RU" sz="1600" dirty="0">
                <a:solidFill>
                  <a:schemeClr val="tx1"/>
                </a:solidFill>
                <a:latin typeface="Times New Roman" pitchFamily="18" charset="0"/>
                <a:cs typeface="Times New Roman" pitchFamily="18" charset="0"/>
              </a:rPr>
              <a:t>, в том числе:</a:t>
            </a:r>
          </a:p>
          <a:p>
            <a:pPr indent="450850" algn="just">
              <a:defRPr/>
            </a:pPr>
            <a:r>
              <a:rPr lang="ru-RU" sz="1600" dirty="0">
                <a:solidFill>
                  <a:schemeClr val="tx1"/>
                </a:solidFill>
                <a:latin typeface="Times New Roman" pitchFamily="18" charset="0"/>
                <a:cs typeface="Times New Roman" pitchFamily="18" charset="0"/>
              </a:rPr>
              <a:t>- осуществление закупок для муниципальных нужд, участие в работе комиссий по осуществлению закупок;</a:t>
            </a:r>
          </a:p>
          <a:p>
            <a:pPr indent="450850" algn="just">
              <a:defRPr/>
            </a:pPr>
            <a:r>
              <a:rPr lang="ru-RU" sz="1600" dirty="0">
                <a:solidFill>
                  <a:schemeClr val="tx1"/>
                </a:solidFill>
                <a:latin typeface="Times New Roman" pitchFamily="18" charset="0"/>
                <a:cs typeface="Times New Roman" pitchFamily="18" charset="0"/>
              </a:rPr>
              <a:t>- осуществление муниципального контроля;</a:t>
            </a:r>
          </a:p>
          <a:p>
            <a:pPr indent="450850" algn="just">
              <a:defRPr/>
            </a:pPr>
            <a:r>
              <a:rPr lang="ru-RU" sz="1600" dirty="0">
                <a:solidFill>
                  <a:schemeClr val="tx1"/>
                </a:solidFill>
                <a:latin typeface="Times New Roman" pitchFamily="18" charset="0"/>
                <a:cs typeface="Times New Roman" pitchFamily="18" charset="0"/>
              </a:rPr>
              <a:t>- подготовка и принятие решений о распределении бюджетных ассигнований, субсидий;</a:t>
            </a:r>
          </a:p>
          <a:p>
            <a:pPr indent="450850" algn="just">
              <a:defRPr/>
            </a:pPr>
            <a:r>
              <a:rPr lang="ru-RU" sz="1600" dirty="0">
                <a:solidFill>
                  <a:schemeClr val="tx1"/>
                </a:solidFill>
                <a:latin typeface="Times New Roman" pitchFamily="18" charset="0"/>
                <a:cs typeface="Times New Roman" pitchFamily="18" charset="0"/>
              </a:rPr>
              <a:t>- организация продажи приватизируемого муниципального имущества, иного имущества, а также права на заключение договоров аренды земельных участков, находящихся в муниципальной собственности;</a:t>
            </a:r>
          </a:p>
          <a:p>
            <a:pPr indent="450850" algn="just">
              <a:defRPr/>
            </a:pPr>
            <a:r>
              <a:rPr lang="ru-RU" sz="1600" dirty="0">
                <a:solidFill>
                  <a:schemeClr val="tx1"/>
                </a:solidFill>
                <a:latin typeface="Times New Roman" pitchFamily="18" charset="0"/>
                <a:cs typeface="Times New Roman" pitchFamily="18" charset="0"/>
              </a:rPr>
              <a:t>- проведение экспертизы и выдача заключений;</a:t>
            </a:r>
          </a:p>
          <a:p>
            <a:pPr indent="450850" algn="just">
              <a:defRPr/>
            </a:pPr>
            <a:r>
              <a:rPr lang="ru-RU" sz="1600" dirty="0">
                <a:solidFill>
                  <a:schemeClr val="tx1"/>
                </a:solidFill>
                <a:latin typeface="Times New Roman" pitchFamily="18" charset="0"/>
                <a:cs typeface="Times New Roman" pitchFamily="18" charset="0"/>
              </a:rPr>
              <a:t>- выдача разрешений на отдельные виды работ и иные действия;</a:t>
            </a:r>
          </a:p>
          <a:p>
            <a:pPr indent="450850" algn="just">
              <a:defRPr/>
            </a:pPr>
            <a:r>
              <a:rPr lang="ru-RU" sz="1600" dirty="0">
                <a:solidFill>
                  <a:schemeClr val="tx1"/>
                </a:solidFill>
                <a:latin typeface="Times New Roman" pitchFamily="18" charset="0"/>
                <a:cs typeface="Times New Roman" pitchFamily="18" charset="0"/>
              </a:rPr>
              <a:t>-представление в судебных органах прав и законных интересов администрации городского округа Тольятти;</a:t>
            </a:r>
          </a:p>
          <a:p>
            <a:pPr indent="450850" algn="just">
              <a:defRPr/>
            </a:pPr>
            <a:r>
              <a:rPr lang="ru-RU" sz="1600" dirty="0">
                <a:solidFill>
                  <a:srgbClr val="000000"/>
                </a:solidFill>
                <a:latin typeface="Times New Roman" pitchFamily="18" charset="0"/>
                <a:cs typeface="Times New Roman" pitchFamily="18" charset="0"/>
              </a:rPr>
              <a:t>- осуществление отдельных функций муниципального управления в отношении муниципальных учреждений или </a:t>
            </a:r>
            <a:r>
              <a:rPr lang="ru-RU" sz="1600" dirty="0" smtClean="0">
                <a:solidFill>
                  <a:srgbClr val="000000"/>
                </a:solidFill>
                <a:latin typeface="Times New Roman" pitchFamily="18" charset="0"/>
                <a:cs typeface="Times New Roman" pitchFamily="18" charset="0"/>
              </a:rPr>
              <a:t>предприятий.</a:t>
            </a:r>
            <a:endParaRPr lang="ru-RU" sz="1600" dirty="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3"/>
          <p:cNvSpPr>
            <a:spLocks noChangeArrowheads="1"/>
          </p:cNvSpPr>
          <p:nvPr/>
        </p:nvSpPr>
        <p:spPr bwMode="auto">
          <a:xfrm>
            <a:off x="323850" y="4581525"/>
            <a:ext cx="8208963" cy="1938338"/>
          </a:xfrm>
          <a:prstGeom prst="rect">
            <a:avLst/>
          </a:prstGeom>
          <a:noFill/>
          <a:ln w="9525">
            <a:noFill/>
            <a:miter lim="800000"/>
            <a:headEnd/>
            <a:tailEnd/>
          </a:ln>
        </p:spPr>
        <p:txBody>
          <a:bodyPr anchor="ctr">
            <a:spAutoFit/>
          </a:bodyPr>
          <a:lstStyle/>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p:txBody>
      </p:sp>
      <p:sp>
        <p:nvSpPr>
          <p:cNvPr id="5" name="Прямоугольник 4"/>
          <p:cNvSpPr/>
          <p:nvPr/>
        </p:nvSpPr>
        <p:spPr>
          <a:xfrm>
            <a:off x="827088" y="549275"/>
            <a:ext cx="5257800"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lgn="ctr">
              <a:defRPr/>
            </a:pPr>
            <a:r>
              <a:rPr lang="ru-RU" b="1" dirty="0">
                <a:solidFill>
                  <a:srgbClr val="000000"/>
                </a:solidFill>
                <a:latin typeface="Times New Roman" pitchFamily="18" charset="0"/>
                <a:cs typeface="Times New Roman" pitchFamily="18" charset="0"/>
              </a:rPr>
              <a:t>2. Выполнение иной оплачиваемой работы.</a:t>
            </a:r>
            <a:r>
              <a:rPr lang="ru-RU" b="1" dirty="0">
                <a:solidFill>
                  <a:schemeClr val="tx1"/>
                </a:solidFill>
                <a:latin typeface="Times New Roman" pitchFamily="18" charset="0"/>
                <a:cs typeface="Times New Roman" pitchFamily="18" charset="0"/>
              </a:rPr>
              <a:t> </a:t>
            </a:r>
          </a:p>
        </p:txBody>
      </p:sp>
      <p:sp>
        <p:nvSpPr>
          <p:cNvPr id="6" name="Прямоугольник 5"/>
          <p:cNvSpPr/>
          <p:nvPr/>
        </p:nvSpPr>
        <p:spPr>
          <a:xfrm>
            <a:off x="827088" y="1125538"/>
            <a:ext cx="6697662"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lgn="ctr">
              <a:defRPr/>
            </a:pPr>
            <a:r>
              <a:rPr lang="ru-RU" b="1" dirty="0">
                <a:solidFill>
                  <a:schemeClr val="tx1"/>
                </a:solidFill>
                <a:latin typeface="Times New Roman" pitchFamily="18" charset="0"/>
                <a:cs typeface="Times New Roman" pitchFamily="18" charset="0"/>
              </a:rPr>
              <a:t>3. Владение ценными бумагами, банковскими вкладами.</a:t>
            </a:r>
          </a:p>
        </p:txBody>
      </p:sp>
      <p:sp>
        <p:nvSpPr>
          <p:cNvPr id="8" name="Прямоугольник 7"/>
          <p:cNvSpPr/>
          <p:nvPr/>
        </p:nvSpPr>
        <p:spPr>
          <a:xfrm>
            <a:off x="827088" y="1773238"/>
            <a:ext cx="3932237" cy="36830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indent="450850" algn="ctr">
              <a:defRPr/>
            </a:pPr>
            <a:r>
              <a:rPr lang="ru-RU" b="1" dirty="0">
                <a:solidFill>
                  <a:schemeClr val="tx1"/>
                </a:solidFill>
                <a:latin typeface="Times New Roman" pitchFamily="18" charset="0"/>
                <a:cs typeface="Times New Roman" pitchFamily="18" charset="0"/>
              </a:rPr>
              <a:t>4. Получение подарков и услуг. </a:t>
            </a:r>
          </a:p>
        </p:txBody>
      </p:sp>
      <p:sp>
        <p:nvSpPr>
          <p:cNvPr id="9" name="Прямоугольник 8"/>
          <p:cNvSpPr/>
          <p:nvPr/>
        </p:nvSpPr>
        <p:spPr>
          <a:xfrm>
            <a:off x="827088" y="2492375"/>
            <a:ext cx="4267200" cy="369888"/>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indent="450850" algn="ctr">
              <a:defRPr/>
            </a:pPr>
            <a:r>
              <a:rPr lang="ru-RU" b="1" dirty="0">
                <a:solidFill>
                  <a:schemeClr val="tx1"/>
                </a:solidFill>
                <a:latin typeface="Times New Roman" pitchFamily="18" charset="0"/>
                <a:cs typeface="Times New Roman" pitchFamily="18" charset="0"/>
              </a:rPr>
              <a:t>5. Имущественные обязательства. </a:t>
            </a:r>
          </a:p>
        </p:txBody>
      </p:sp>
      <p:sp>
        <p:nvSpPr>
          <p:cNvPr id="10" name="Прямоугольник 9"/>
          <p:cNvSpPr/>
          <p:nvPr/>
        </p:nvSpPr>
        <p:spPr>
          <a:xfrm>
            <a:off x="827088" y="3213100"/>
            <a:ext cx="7416800"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defRPr/>
            </a:pPr>
            <a:r>
              <a:rPr lang="ru-RU" b="1" dirty="0">
                <a:solidFill>
                  <a:schemeClr val="tx1"/>
                </a:solidFill>
                <a:latin typeface="Times New Roman" pitchFamily="18" charset="0"/>
                <a:cs typeface="Times New Roman" pitchFamily="18" charset="0"/>
              </a:rPr>
              <a:t>6.</a:t>
            </a:r>
            <a:r>
              <a:rPr lang="ru-RU" b="1" dirty="0">
                <a:solidFill>
                  <a:srgbClr val="000000"/>
                </a:solidFill>
                <a:latin typeface="Times New Roman" pitchFamily="18" charset="0"/>
                <a:cs typeface="Times New Roman" pitchFamily="18" charset="0"/>
              </a:rPr>
              <a:t> </a:t>
            </a:r>
            <a:r>
              <a:rPr lang="ru-RU" b="1" dirty="0">
                <a:solidFill>
                  <a:schemeClr val="tx1"/>
                </a:solidFill>
                <a:latin typeface="Times New Roman" pitchFamily="18" charset="0"/>
                <a:cs typeface="Times New Roman" pitchFamily="18" charset="0"/>
              </a:rPr>
              <a:t>Взаимодействие с бывшим работодателем и        </a:t>
            </a:r>
          </a:p>
          <a:p>
            <a:pPr indent="450850">
              <a:defRPr/>
            </a:pPr>
            <a:r>
              <a:rPr lang="ru-RU" b="1" dirty="0">
                <a:solidFill>
                  <a:schemeClr val="tx1"/>
                </a:solidFill>
                <a:latin typeface="Times New Roman" pitchFamily="18" charset="0"/>
                <a:cs typeface="Times New Roman" pitchFamily="18" charset="0"/>
              </a:rPr>
              <a:t>трудоустройство после  </a:t>
            </a:r>
            <a:r>
              <a:rPr lang="ru-RU" b="1" dirty="0" smtClean="0">
                <a:solidFill>
                  <a:schemeClr val="tx1"/>
                </a:solidFill>
                <a:latin typeface="Times New Roman" pitchFamily="18" charset="0"/>
                <a:cs typeface="Times New Roman" pitchFamily="18" charset="0"/>
              </a:rPr>
              <a:t>увольнения </a:t>
            </a:r>
            <a:r>
              <a:rPr lang="ru-RU" b="1" dirty="0">
                <a:solidFill>
                  <a:schemeClr val="tx1"/>
                </a:solidFill>
                <a:latin typeface="Times New Roman" pitchFamily="18" charset="0"/>
                <a:cs typeface="Times New Roman" pitchFamily="18" charset="0"/>
              </a:rPr>
              <a:t>с муниципальной </a:t>
            </a:r>
          </a:p>
          <a:p>
            <a:pPr indent="450850">
              <a:defRPr/>
            </a:pPr>
            <a:r>
              <a:rPr lang="ru-RU" b="1" dirty="0">
                <a:solidFill>
                  <a:schemeClr val="tx1"/>
                </a:solidFill>
                <a:latin typeface="Times New Roman" pitchFamily="18" charset="0"/>
                <a:cs typeface="Times New Roman" pitchFamily="18" charset="0"/>
              </a:rPr>
              <a:t>службы. </a:t>
            </a:r>
          </a:p>
        </p:txBody>
      </p:sp>
      <p:sp>
        <p:nvSpPr>
          <p:cNvPr id="11" name="Прямоугольник 10"/>
          <p:cNvSpPr/>
          <p:nvPr/>
        </p:nvSpPr>
        <p:spPr>
          <a:xfrm>
            <a:off x="827088" y="4437063"/>
            <a:ext cx="7416800" cy="12001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defRPr/>
            </a:pPr>
            <a:r>
              <a:rPr lang="ru-RU" b="1" dirty="0">
                <a:solidFill>
                  <a:schemeClr val="tx1"/>
                </a:solidFill>
                <a:latin typeface="Times New Roman" pitchFamily="18" charset="0"/>
                <a:cs typeface="Times New Roman" pitchFamily="18" charset="0"/>
              </a:rPr>
              <a:t>7. Явное нарушение установленных запретов  (использование </a:t>
            </a:r>
          </a:p>
          <a:p>
            <a:pPr indent="450850">
              <a:defRPr/>
            </a:pPr>
            <a:r>
              <a:rPr lang="ru-RU" b="1" dirty="0">
                <a:solidFill>
                  <a:schemeClr val="tx1"/>
                </a:solidFill>
                <a:latin typeface="Times New Roman" pitchFamily="18" charset="0"/>
                <a:cs typeface="Times New Roman" pitchFamily="18" charset="0"/>
              </a:rPr>
              <a:t>служебной информации, получение наград, почетных и </a:t>
            </a:r>
          </a:p>
          <a:p>
            <a:pPr indent="450850">
              <a:defRPr/>
            </a:pPr>
            <a:r>
              <a:rPr lang="ru-RU" b="1" dirty="0">
                <a:solidFill>
                  <a:schemeClr val="tx1"/>
                </a:solidFill>
                <a:latin typeface="Times New Roman" pitchFamily="18" charset="0"/>
                <a:cs typeface="Times New Roman" pitchFamily="18" charset="0"/>
              </a:rPr>
              <a:t>специальных </a:t>
            </a:r>
            <a:r>
              <a:rPr lang="ru-RU" b="1" dirty="0" smtClean="0">
                <a:solidFill>
                  <a:schemeClr val="tx1"/>
                </a:solidFill>
                <a:latin typeface="Times New Roman" pitchFamily="18" charset="0"/>
                <a:cs typeface="Times New Roman" pitchFamily="18" charset="0"/>
              </a:rPr>
              <a:t>званий (за </a:t>
            </a:r>
            <a:r>
              <a:rPr lang="ru-RU" b="1" dirty="0">
                <a:solidFill>
                  <a:schemeClr val="tx1"/>
                </a:solidFill>
                <a:latin typeface="Times New Roman" pitchFamily="18" charset="0"/>
                <a:cs typeface="Times New Roman" pitchFamily="18" charset="0"/>
              </a:rPr>
              <a:t>исключением </a:t>
            </a:r>
            <a:r>
              <a:rPr lang="ru-RU" b="1" dirty="0" smtClean="0">
                <a:solidFill>
                  <a:schemeClr val="tx1"/>
                </a:solidFill>
                <a:latin typeface="Times New Roman" pitchFamily="18" charset="0"/>
                <a:cs typeface="Times New Roman" pitchFamily="18" charset="0"/>
              </a:rPr>
              <a:t>научных) </a:t>
            </a:r>
            <a:r>
              <a:rPr lang="ru-RU" b="1" dirty="0">
                <a:solidFill>
                  <a:schemeClr val="tx1"/>
                </a:solidFill>
                <a:latin typeface="Times New Roman" pitchFamily="18" charset="0"/>
                <a:cs typeface="Times New Roman" pitchFamily="18" charset="0"/>
              </a:rPr>
              <a:t>от иностранных </a:t>
            </a:r>
          </a:p>
          <a:p>
            <a:pPr indent="450850">
              <a:defRPr/>
            </a:pPr>
            <a:r>
              <a:rPr lang="ru-RU" b="1" dirty="0">
                <a:solidFill>
                  <a:schemeClr val="tx1"/>
                </a:solidFill>
                <a:latin typeface="Times New Roman" pitchFamily="18" charset="0"/>
                <a:cs typeface="Times New Roman" pitchFamily="18" charset="0"/>
              </a:rPr>
              <a:t>государств и др.).</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6"/>
          <p:cNvSpPr>
            <a:spLocks noChangeArrowheads="1"/>
          </p:cNvSpPr>
          <p:nvPr/>
        </p:nvSpPr>
        <p:spPr bwMode="auto">
          <a:xfrm>
            <a:off x="611188" y="804654"/>
            <a:ext cx="7921625" cy="5262979"/>
          </a:xfrm>
          <a:prstGeom prst="rect">
            <a:avLst/>
          </a:prstGeom>
          <a:noFill/>
          <a:ln w="9525">
            <a:noFill/>
            <a:miter lim="800000"/>
            <a:headEnd/>
            <a:tailEnd/>
          </a:ln>
        </p:spPr>
        <p:txBody>
          <a:bodyPr anchor="ctr">
            <a:spAutoFit/>
          </a:bodyPr>
          <a:lstStyle/>
          <a:p>
            <a:pPr indent="450850" algn="just"/>
            <a:r>
              <a:rPr lang="ru-RU" sz="1600" b="1" u="sng" dirty="0" smtClean="0">
                <a:latin typeface="Times New Roman" pitchFamily="18" charset="0"/>
                <a:cs typeface="Times New Roman" pitchFamily="18" charset="0"/>
              </a:rPr>
              <a:t>В </a:t>
            </a:r>
            <a:r>
              <a:rPr lang="ru-RU" sz="1600" b="1" u="sng" dirty="0">
                <a:latin typeface="Times New Roman" pitchFamily="18" charset="0"/>
                <a:cs typeface="Times New Roman" pitchFamily="18" charset="0"/>
              </a:rPr>
              <a:t>целях предотвращения конфликта интересов и своевременного разрешения возникшего конфликта интересов муниципальный служащий</a:t>
            </a:r>
            <a:r>
              <a:rPr lang="ru-RU" sz="1600" b="1" u="sng" dirty="0" smtClean="0">
                <a:latin typeface="Times New Roman" pitchFamily="18" charset="0"/>
                <a:cs typeface="Times New Roman" pitchFamily="18" charset="0"/>
              </a:rPr>
              <a:t>:</a:t>
            </a:r>
          </a:p>
          <a:p>
            <a:pPr indent="450850" algn="just"/>
            <a:endParaRPr lang="ru-RU" sz="1600" b="1" u="sng" dirty="0">
              <a:latin typeface="Times New Roman" pitchFamily="18" charset="0"/>
              <a:cs typeface="Times New Roman" pitchFamily="18" charset="0"/>
            </a:endParaRPr>
          </a:p>
          <a:p>
            <a:pPr indent="450850" algn="just">
              <a:buFontTx/>
              <a:buChar char="-"/>
            </a:pPr>
            <a:r>
              <a:rPr lang="ru-RU" sz="1600" b="1" dirty="0">
                <a:latin typeface="Times New Roman" pitchFamily="18" charset="0"/>
                <a:cs typeface="Times New Roman" pitchFamily="18" charset="0"/>
              </a:rPr>
              <a:t>обязан внимательно относиться к любой возможности конфликта интересов;</a:t>
            </a:r>
          </a:p>
          <a:p>
            <a:pPr indent="450850" algn="just">
              <a:buFontTx/>
              <a:buChar char="-"/>
            </a:pPr>
            <a:r>
              <a:rPr lang="ru-RU" sz="1600" b="1" dirty="0">
                <a:latin typeface="Times New Roman" pitchFamily="18" charset="0"/>
                <a:cs typeface="Times New Roman" pitchFamily="18" charset="0"/>
              </a:rPr>
              <a:t>принимать меры по недопущению любой возможности возникновения конфликта интересов;</a:t>
            </a:r>
          </a:p>
          <a:p>
            <a:pPr indent="450850" algn="just">
              <a:buFontTx/>
              <a:buChar char="-"/>
            </a:pPr>
            <a:r>
              <a:rPr lang="ru-RU" sz="1600" b="1" dirty="0">
                <a:latin typeface="Times New Roman" pitchFamily="18" charset="0"/>
                <a:cs typeface="Times New Roman" pitchFamily="18" charset="0"/>
              </a:rPr>
              <a:t>в письменной форме уведомлять своего непосредственного руководителя и представителя нанимателя (работодателя) о возникшем конфликте интересов или о возможности его возникновения, как только ему станет об этом известно.</a:t>
            </a:r>
          </a:p>
          <a:p>
            <a:pPr indent="450850" algn="just">
              <a:buFontTx/>
              <a:buChar char="-"/>
            </a:pPr>
            <a:endParaRPr lang="ru-RU" sz="1600"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случае возникновения у муниципального служащего личной заинтересованности, которая приводит или может привести к конфликту интересов, он </a:t>
            </a:r>
            <a:r>
              <a:rPr lang="ru-RU" sz="1600" b="1" dirty="0">
                <a:latin typeface="Times New Roman" pitchFamily="18" charset="0"/>
                <a:cs typeface="Times New Roman" pitchFamily="18" charset="0"/>
              </a:rPr>
              <a:t>обязан проинформировать об этом своего непосредственного руководителя и представителя нанимателя (работодателя) </a:t>
            </a:r>
            <a:r>
              <a:rPr lang="ru-RU" sz="1600" b="1" u="sng" dirty="0">
                <a:latin typeface="Times New Roman" pitchFamily="18" charset="0"/>
                <a:cs typeface="Times New Roman" pitchFamily="18" charset="0"/>
              </a:rPr>
              <a:t>в письменной </a:t>
            </a:r>
            <a:r>
              <a:rPr lang="ru-RU" sz="1600" b="1" u="sng" dirty="0" smtClean="0">
                <a:latin typeface="Times New Roman" pitchFamily="18" charset="0"/>
                <a:cs typeface="Times New Roman" pitchFamily="18" charset="0"/>
              </a:rPr>
              <a:t>форме.</a:t>
            </a:r>
            <a:endParaRPr lang="ru-RU" sz="1600" b="1" u="sng" dirty="0">
              <a:latin typeface="Times New Roman" pitchFamily="18" charset="0"/>
              <a:cs typeface="Times New Roman" pitchFamily="18" charset="0"/>
            </a:endParaRPr>
          </a:p>
          <a:p>
            <a:pPr indent="450850"/>
            <a:r>
              <a:rPr lang="ru-RU" sz="1600" dirty="0"/>
              <a:t>       </a:t>
            </a:r>
          </a:p>
          <a:p>
            <a:pPr indent="450850" algn="just"/>
            <a:r>
              <a:rPr lang="ru-RU" sz="1600" dirty="0">
                <a:latin typeface="Times New Roman" pitchFamily="18" charset="0"/>
                <a:cs typeface="Times New Roman" pitchFamily="18" charset="0"/>
              </a:rPr>
              <a:t>В случае, </a:t>
            </a:r>
            <a:r>
              <a:rPr lang="ru-RU" sz="1600" b="1" dirty="0">
                <a:latin typeface="Times New Roman" pitchFamily="18" charset="0"/>
                <a:cs typeface="Times New Roman" pitchFamily="18" charset="0"/>
              </a:rPr>
              <a:t>если владение лицом, замещающим должность муниципальной службы, ценными бумагами (долями участия, паями в уставных (складочных) капиталах организаций) приводит или может привести к конфликту интересов</a:t>
            </a:r>
            <a:r>
              <a:rPr lang="ru-RU" sz="1600" dirty="0">
                <a:latin typeface="Times New Roman" pitchFamily="18" charset="0"/>
                <a:cs typeface="Times New Roman" pitchFamily="18" charset="0"/>
              </a:rPr>
              <a:t>, указанное лицо обязано передать принадлежащие ему ценные бумаги (доли участия, паи в уставных (складочных) капиталах организаций) в доверительное управление в соответствии с гражданским законодательством РФ.</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2" name="Rectangle 14"/>
          <p:cNvSpPr>
            <a:spLocks noChangeArrowheads="1"/>
          </p:cNvSpPr>
          <p:nvPr/>
        </p:nvSpPr>
        <p:spPr bwMode="auto">
          <a:xfrm>
            <a:off x="611188" y="908050"/>
            <a:ext cx="7669212" cy="45243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indent="450850" algn="just">
              <a:defRPr/>
            </a:pPr>
            <a:endParaRPr lang="ru-RU" sz="2400" b="1" dirty="0">
              <a:solidFill>
                <a:schemeClr val="tx1"/>
              </a:solidFill>
              <a:latin typeface="Times New Roman" pitchFamily="18" charset="0"/>
              <a:cs typeface="Times New Roman" pitchFamily="18" charset="0"/>
            </a:endParaRPr>
          </a:p>
          <a:p>
            <a:pPr indent="450850" algn="ctr">
              <a:defRPr/>
            </a:pPr>
            <a:r>
              <a:rPr lang="ru-RU" sz="2400" b="1" dirty="0">
                <a:solidFill>
                  <a:schemeClr val="tx1"/>
                </a:solidFill>
                <a:latin typeface="Times New Roman" pitchFamily="18" charset="0"/>
                <a:cs typeface="Times New Roman" pitchFamily="18" charset="0"/>
              </a:rPr>
              <a:t>НЕПРИНЯТИЕ</a:t>
            </a:r>
            <a:r>
              <a:rPr lang="ru-RU" sz="2400" dirty="0">
                <a:solidFill>
                  <a:schemeClr val="tx1"/>
                </a:solidFill>
                <a:latin typeface="Times New Roman" pitchFamily="18" charset="0"/>
                <a:cs typeface="Times New Roman" pitchFamily="18" charset="0"/>
              </a:rPr>
              <a:t> </a:t>
            </a:r>
          </a:p>
          <a:p>
            <a:pPr indent="450850" algn="ctr">
              <a:defRPr/>
            </a:pPr>
            <a:r>
              <a:rPr lang="ru-RU" sz="2400" dirty="0">
                <a:solidFill>
                  <a:schemeClr val="tx1"/>
                </a:solidFill>
                <a:latin typeface="Times New Roman" pitchFamily="18" charset="0"/>
                <a:cs typeface="Times New Roman" pitchFamily="18" charset="0"/>
              </a:rPr>
              <a:t>муниципальным служащим, </a:t>
            </a:r>
          </a:p>
          <a:p>
            <a:pPr indent="450850" algn="ctr">
              <a:defRPr/>
            </a:pPr>
            <a:r>
              <a:rPr lang="ru-RU" sz="2400" dirty="0">
                <a:solidFill>
                  <a:schemeClr val="tx1"/>
                </a:solidFill>
                <a:latin typeface="Times New Roman" pitchFamily="18" charset="0"/>
                <a:cs typeface="Times New Roman" pitchFamily="18" charset="0"/>
              </a:rPr>
              <a:t>являющимся стороной конфликта интересов, </a:t>
            </a:r>
          </a:p>
          <a:p>
            <a:pPr indent="450850" algn="ctr">
              <a:defRPr/>
            </a:pPr>
            <a:r>
              <a:rPr lang="ru-RU" sz="2400" b="1" dirty="0">
                <a:solidFill>
                  <a:schemeClr val="tx1"/>
                </a:solidFill>
                <a:latin typeface="Times New Roman" pitchFamily="18" charset="0"/>
                <a:cs typeface="Times New Roman" pitchFamily="18" charset="0"/>
              </a:rPr>
              <a:t>МЕР</a:t>
            </a:r>
            <a:r>
              <a:rPr lang="ru-RU" sz="2400" dirty="0">
                <a:solidFill>
                  <a:schemeClr val="tx1"/>
                </a:solidFill>
                <a:latin typeface="Times New Roman" pitchFamily="18" charset="0"/>
                <a:cs typeface="Times New Roman" pitchFamily="18" charset="0"/>
              </a:rPr>
              <a:t> </a:t>
            </a:r>
          </a:p>
          <a:p>
            <a:pPr indent="450850" algn="ctr">
              <a:defRPr/>
            </a:pPr>
            <a:r>
              <a:rPr lang="ru-RU" sz="2400" dirty="0">
                <a:solidFill>
                  <a:schemeClr val="tx1"/>
                </a:solidFill>
                <a:latin typeface="Times New Roman" pitchFamily="18" charset="0"/>
                <a:cs typeface="Times New Roman" pitchFamily="18" charset="0"/>
              </a:rPr>
              <a:t>ПО ПРЕДОТВРАЩЕНИЮ ИЛИ УРЕГУЛИРОВАНИЮ КОНФЛИКТА ИНТЕРЕСОВ</a:t>
            </a:r>
          </a:p>
          <a:p>
            <a:pPr indent="450850" algn="ctr">
              <a:defRPr/>
            </a:pPr>
            <a:r>
              <a:rPr lang="ru-RU" sz="2400" dirty="0">
                <a:solidFill>
                  <a:schemeClr val="tx1"/>
                </a:solidFill>
                <a:latin typeface="Times New Roman" pitchFamily="18" charset="0"/>
                <a:cs typeface="Times New Roman" pitchFamily="18" charset="0"/>
              </a:rPr>
              <a:t> является правонарушением, </a:t>
            </a:r>
          </a:p>
          <a:p>
            <a:pPr indent="450850" algn="ctr">
              <a:defRPr/>
            </a:pPr>
            <a:r>
              <a:rPr lang="ru-RU" sz="2400" dirty="0">
                <a:solidFill>
                  <a:schemeClr val="tx1"/>
                </a:solidFill>
                <a:latin typeface="Times New Roman" pitchFamily="18" charset="0"/>
                <a:cs typeface="Times New Roman" pitchFamily="18" charset="0"/>
              </a:rPr>
              <a:t>влекущим </a:t>
            </a:r>
          </a:p>
          <a:p>
            <a:pPr indent="450850" algn="ctr">
              <a:defRPr/>
            </a:pPr>
            <a:r>
              <a:rPr lang="ru-RU" sz="2400" b="1" dirty="0">
                <a:solidFill>
                  <a:schemeClr val="tx1"/>
                </a:solidFill>
                <a:latin typeface="Times New Roman" pitchFamily="18" charset="0"/>
                <a:cs typeface="Times New Roman" pitchFamily="18" charset="0"/>
              </a:rPr>
              <a:t>УВОЛЬНЕНИЕ</a:t>
            </a:r>
            <a:r>
              <a:rPr lang="ru-RU" sz="2400" dirty="0">
                <a:solidFill>
                  <a:schemeClr val="tx1"/>
                </a:solidFill>
                <a:latin typeface="Times New Roman" pitchFamily="18" charset="0"/>
                <a:cs typeface="Times New Roman" pitchFamily="18" charset="0"/>
              </a:rPr>
              <a:t> </a:t>
            </a:r>
          </a:p>
          <a:p>
            <a:pPr indent="450850" algn="ctr">
              <a:defRPr/>
            </a:pPr>
            <a:r>
              <a:rPr lang="ru-RU" sz="2400" dirty="0">
                <a:solidFill>
                  <a:schemeClr val="tx1"/>
                </a:solidFill>
                <a:latin typeface="Times New Roman" pitchFamily="18" charset="0"/>
                <a:cs typeface="Times New Roman" pitchFamily="18" charset="0"/>
              </a:rPr>
              <a:t>муниципального служащего </a:t>
            </a:r>
          </a:p>
          <a:p>
            <a:pPr indent="450850" algn="ctr">
              <a:defRPr/>
            </a:pPr>
            <a:r>
              <a:rPr lang="ru-RU" sz="2400" dirty="0">
                <a:solidFill>
                  <a:schemeClr val="tx1"/>
                </a:solidFill>
                <a:latin typeface="Times New Roman" pitchFamily="18" charset="0"/>
                <a:cs typeface="Times New Roman" pitchFamily="18" charset="0"/>
              </a:rPr>
              <a:t>с муниципальной службы.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5"/>
          <p:cNvSpPr>
            <a:spLocks noChangeArrowheads="1"/>
          </p:cNvSpPr>
          <p:nvPr/>
        </p:nvSpPr>
        <p:spPr bwMode="auto">
          <a:xfrm>
            <a:off x="250825" y="1376105"/>
            <a:ext cx="8640763" cy="5109091"/>
          </a:xfrm>
          <a:prstGeom prst="rect">
            <a:avLst/>
          </a:prstGeom>
          <a:noFill/>
          <a:ln w="9525">
            <a:noFill/>
            <a:miter lim="800000"/>
            <a:headEnd/>
            <a:tailEnd/>
          </a:ln>
        </p:spPr>
        <p:txBody>
          <a:bodyPr anchor="ctr">
            <a:spAutoFit/>
          </a:bodyPr>
          <a:lstStyle/>
          <a:p>
            <a:pPr indent="450850"/>
            <a:r>
              <a:rPr lang="ru-RU" sz="1600" dirty="0">
                <a:latin typeface="Times New Roman" pitchFamily="18" charset="0"/>
                <a:cs typeface="Times New Roman" pitchFamily="18" charset="0"/>
              </a:rPr>
              <a:t>Применение мер по предотвращению конфликта интересов может осуществляться по инициативе представителя нанимателя (работодателя), так и  муниципального служащего.</a:t>
            </a:r>
          </a:p>
          <a:p>
            <a:pPr indent="450850"/>
            <a:r>
              <a:rPr lang="ru-RU" sz="1600" b="1" dirty="0">
                <a:latin typeface="Times New Roman" pitchFamily="18" charset="0"/>
                <a:cs typeface="Times New Roman" pitchFamily="18" charset="0"/>
              </a:rPr>
              <a:t>Принимаются следующие меры по предотвращению или урегулированию конфликта интересов:</a:t>
            </a:r>
          </a:p>
          <a:p>
            <a:pPr indent="450850">
              <a:buFontTx/>
              <a:buChar char="-"/>
            </a:pPr>
            <a:r>
              <a:rPr lang="ru-RU" sz="1600" dirty="0">
                <a:latin typeface="Times New Roman" pitchFamily="18" charset="0"/>
                <a:cs typeface="Times New Roman" pitchFamily="18" charset="0"/>
              </a:rPr>
              <a:t>изменение должностного или служебного положения муниципального служащего, являющегося стороной конфликта интересов, </a:t>
            </a:r>
          </a:p>
          <a:p>
            <a:pPr indent="450850">
              <a:buFontTx/>
              <a:buChar char="-"/>
            </a:pPr>
            <a:endParaRPr lang="ru-RU" sz="1600" dirty="0">
              <a:latin typeface="Times New Roman" pitchFamily="18" charset="0"/>
              <a:cs typeface="Times New Roman" pitchFamily="18" charset="0"/>
            </a:endParaRPr>
          </a:p>
          <a:p>
            <a:pPr indent="450850">
              <a:buFontTx/>
              <a:buChar char="-"/>
            </a:pPr>
            <a:r>
              <a:rPr lang="ru-RU" sz="1600" dirty="0">
                <a:latin typeface="Times New Roman" pitchFamily="18" charset="0"/>
                <a:cs typeface="Times New Roman" pitchFamily="18" charset="0"/>
              </a:rPr>
              <a:t>отстранение муниципального служащего, являющегося стороной конфликта интересов, от исполнения должностных (служебных) обязанностей в установленном порядке, </a:t>
            </a:r>
          </a:p>
          <a:p>
            <a:pPr indent="450850">
              <a:buFontTx/>
              <a:buChar char="-"/>
            </a:pPr>
            <a:endParaRPr lang="ru-RU" sz="1600" dirty="0">
              <a:latin typeface="Times New Roman" pitchFamily="18" charset="0"/>
              <a:cs typeface="Times New Roman" pitchFamily="18" charset="0"/>
            </a:endParaRPr>
          </a:p>
          <a:p>
            <a:pPr indent="450850">
              <a:buFontTx/>
              <a:buChar char="-"/>
            </a:pPr>
            <a:r>
              <a:rPr lang="ru-RU" sz="1600" dirty="0">
                <a:latin typeface="Times New Roman" pitchFamily="18" charset="0"/>
                <a:cs typeface="Times New Roman" pitchFamily="18" charset="0"/>
              </a:rPr>
              <a:t>отказ муниципального служащего, являющегося стороной конфликта интересов, от выгоды, явившейся причиной возникновения конфликта интересов,</a:t>
            </a:r>
          </a:p>
          <a:p>
            <a:pPr indent="450850">
              <a:buFontTx/>
              <a:buChar char="-"/>
            </a:pPr>
            <a:endParaRPr lang="ru-RU" sz="1600" dirty="0">
              <a:latin typeface="Times New Roman" pitchFamily="18" charset="0"/>
              <a:cs typeface="Times New Roman" pitchFamily="18" charset="0"/>
            </a:endParaRPr>
          </a:p>
          <a:p>
            <a:pPr indent="450850">
              <a:buFontTx/>
              <a:buChar char="-"/>
            </a:pPr>
            <a:r>
              <a:rPr lang="ru-RU" sz="1600" dirty="0">
                <a:latin typeface="Times New Roman" pitchFamily="18" charset="0"/>
                <a:cs typeface="Times New Roman" pitchFamily="18" charset="0"/>
              </a:rPr>
              <a:t>отвод или самоотвод в случаях и порядке, предусмотренных законодательством Российской Федерации.</a:t>
            </a:r>
          </a:p>
          <a:p>
            <a:pPr indent="450850">
              <a:buFontTx/>
              <a:buChar char="-"/>
            </a:pPr>
            <a:endParaRPr lang="ru-RU" sz="1600" dirty="0">
              <a:latin typeface="Times New Roman" pitchFamily="18" charset="0"/>
              <a:cs typeface="Times New Roman" pitchFamily="18" charset="0"/>
            </a:endParaRPr>
          </a:p>
          <a:p>
            <a:pPr indent="450850" algn="just"/>
            <a:r>
              <a:rPr lang="ru-RU" sz="1400" dirty="0">
                <a:latin typeface="Times New Roman" pitchFamily="18" charset="0"/>
                <a:cs typeface="Times New Roman" pitchFamily="18" charset="0"/>
              </a:rPr>
              <a:t>В случае потенциальной возможности возникновения конфликта интересов применение мер по предотвращению конфликта интересов может осуществляться по инициативе муниципального служащего: муниципальный служащий вправе обратиться в комиссию по соблюдению требований к служебному поведению и урегулированию конфликта интересов на муниципальной службе в администрации городского округа Тольятти с </a:t>
            </a:r>
            <a:r>
              <a:rPr lang="ru-RU" sz="1400" dirty="0" smtClean="0">
                <a:latin typeface="Times New Roman" pitchFamily="18" charset="0"/>
                <a:cs typeface="Times New Roman" pitchFamily="18" charset="0"/>
              </a:rPr>
              <a:t>соответствующим заявлением. </a:t>
            </a:r>
            <a:endParaRPr lang="ru-RU" sz="1400" dirty="0">
              <a:latin typeface="Times New Roman" pitchFamily="18" charset="0"/>
              <a:cs typeface="Times New Roman" pitchFamily="18" charset="0"/>
            </a:endParaRPr>
          </a:p>
        </p:txBody>
      </p:sp>
      <p:sp>
        <p:nvSpPr>
          <p:cNvPr id="3" name="Заголовок 1"/>
          <p:cNvSpPr txBox="1">
            <a:spLocks/>
          </p:cNvSpPr>
          <p:nvPr/>
        </p:nvSpPr>
        <p:spPr>
          <a:xfrm>
            <a:off x="1115616" y="188640"/>
            <a:ext cx="6511925" cy="1143000"/>
          </a:xfrm>
          <a:prstGeom prst="rect">
            <a:avLst/>
          </a:prstGeom>
        </p:spPr>
        <p:txBody>
          <a:bodyPr/>
          <a:lstStyle/>
          <a:p>
            <a:pPr marL="319088" indent="-319088" algn="ctr">
              <a:buClr>
                <a:srgbClr val="C3260C"/>
              </a:buClr>
              <a:buSzPct val="128000"/>
              <a:buFont typeface="Georgia" pitchFamily="18" charset="0"/>
              <a:buNone/>
              <a:defRPr/>
            </a:pPr>
            <a:r>
              <a:rPr lang="ru-RU" sz="2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rPr>
              <a:t>Меры по предотвращению конфликта интересов</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6511925" cy="1152128"/>
          </a:xfrm>
        </p:spPr>
        <p:txBody>
          <a:bodyPr/>
          <a:lstStyle/>
          <a:p>
            <a:pPr>
              <a:buFont typeface="Georgia" pitchFamily="18" charset="0"/>
              <a:buNone/>
              <a:defRPr/>
            </a:pPr>
            <a:r>
              <a:rPr lang="ru-RU" dirty="0" smtClean="0">
                <a:latin typeface="Times New Roman" pitchFamily="18" charset="0"/>
                <a:cs typeface="Times New Roman" pitchFamily="18" charset="0"/>
              </a:rPr>
              <a:t>ОГРАНИЧЕНИЯ</a:t>
            </a:r>
            <a:r>
              <a:rPr lang="ru-RU" sz="2400" dirty="0" smtClean="0">
                <a:latin typeface="Times New Roman" pitchFamily="18" charset="0"/>
                <a:cs typeface="Times New Roman" pitchFamily="18" charset="0"/>
              </a:rPr>
              <a:t>, связанные с муниципальной службой</a:t>
            </a:r>
            <a:endParaRPr lang="ru-RU" dirty="0">
              <a:latin typeface="Times New Roman" pitchFamily="18" charset="0"/>
              <a:cs typeface="Times New Roman" pitchFamily="18" charset="0"/>
            </a:endParaRPr>
          </a:p>
        </p:txBody>
      </p:sp>
      <p:sp>
        <p:nvSpPr>
          <p:cNvPr id="7171" name="TextBox 2"/>
          <p:cNvSpPr txBox="1">
            <a:spLocks noChangeArrowheads="1"/>
          </p:cNvSpPr>
          <p:nvPr/>
        </p:nvSpPr>
        <p:spPr bwMode="auto">
          <a:xfrm>
            <a:off x="323850" y="1628775"/>
            <a:ext cx="8351838" cy="646113"/>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Гражданин не может быть принят на муниципальную службу, а муниципальный служащий не может находиться на муниципальной службе в случае:</a:t>
            </a:r>
          </a:p>
        </p:txBody>
      </p:sp>
      <p:sp>
        <p:nvSpPr>
          <p:cNvPr id="4" name="Прямоугольник 3"/>
          <p:cNvSpPr/>
          <p:nvPr/>
        </p:nvSpPr>
        <p:spPr>
          <a:xfrm>
            <a:off x="395288" y="2565400"/>
            <a:ext cx="424815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1) признания его недееспособным или ограниченно дееспособным решением суда, вступившим в законную силу;</a:t>
            </a:r>
          </a:p>
        </p:txBody>
      </p:sp>
      <p:sp>
        <p:nvSpPr>
          <p:cNvPr id="5" name="Прямоугольник 4"/>
          <p:cNvSpPr/>
          <p:nvPr/>
        </p:nvSpPr>
        <p:spPr>
          <a:xfrm>
            <a:off x="539750" y="3644900"/>
            <a:ext cx="3960813" cy="13239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2) осуждения его к наказанию, исключающему возможность исполнения должностных обязанностей по должности муниципальной службы, по приговору суда, вступившему в законную силу;</a:t>
            </a:r>
          </a:p>
        </p:txBody>
      </p:sp>
      <p:sp>
        <p:nvSpPr>
          <p:cNvPr id="6" name="Прямоугольник 5"/>
          <p:cNvSpPr/>
          <p:nvPr/>
        </p:nvSpPr>
        <p:spPr>
          <a:xfrm>
            <a:off x="4932363" y="2565400"/>
            <a:ext cx="3995737" cy="28003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3) отказа от прохождения процедуры оформления допуска к сведениям, составляющим государственную и иную охраняемую федеральными законами тайну, если исполнение должностных обязанностей по должности муниципальной службы, на замещение которой претендует гражданин, или по замещаемой муниципальным служащим должности муниципальной службы связано с использованием таких сведений;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539750" y="425263"/>
            <a:ext cx="8243888" cy="5816977"/>
          </a:xfrm>
          <a:prstGeom prst="rect">
            <a:avLst/>
          </a:prstGeom>
          <a:noFill/>
          <a:ln w="9525">
            <a:noFill/>
            <a:miter lim="800000"/>
            <a:headEnd/>
            <a:tailEnd/>
          </a:ln>
        </p:spPr>
        <p:txBody>
          <a:bodyPr anchor="ctr">
            <a:spAutoFit/>
          </a:bodyPr>
          <a:lstStyle/>
          <a:p>
            <a:pPr indent="450850" algn="ctr"/>
            <a:r>
              <a:rPr lang="ru-RU" sz="2400" b="1" dirty="0">
                <a:latin typeface="Times New Roman" pitchFamily="18" charset="0"/>
                <a:cs typeface="Times New Roman" pitchFamily="18" charset="0"/>
              </a:rPr>
              <a:t>Обзор типовых ситуаций конфликта интересов на муниципальной службе и порядок их урегулирования</a:t>
            </a:r>
          </a:p>
          <a:p>
            <a:pPr indent="450850" algn="just"/>
            <a:endParaRPr lang="ru-RU" sz="1600" dirty="0">
              <a:latin typeface="Times New Roman" pitchFamily="18" charset="0"/>
              <a:cs typeface="Times New Roman" pitchFamily="18" charset="0"/>
            </a:endParaRPr>
          </a:p>
          <a:p>
            <a:pPr indent="450850" algn="ctr"/>
            <a:r>
              <a:rPr lang="ru-RU" b="1" i="1" dirty="0">
                <a:latin typeface="Times New Roman" pitchFamily="18" charset="0"/>
                <a:cs typeface="Times New Roman" pitchFamily="18" charset="0"/>
              </a:rPr>
              <a:t>1. Конфликт интересов, связанный с выполнением отдельных функций муниципального управления</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Конфликт интересов, связанный с выполнением отдельных функций муниципального управления в отношении родственников и/или иных лиц, с которыми связана личная заинтересованность муниципального служащего: муниципальный служащий участвует в осуществлении отдельных функций муниципального управления и/или в принятии кадровых решений в отношении родственников и/или иных лиц, с которыми связана личная заинтересованность муниципального служащего</a:t>
            </a:r>
            <a:r>
              <a:rPr lang="ru-RU" sz="1600" dirty="0" smtClean="0">
                <a:latin typeface="Times New Roman" pitchFamily="18" charset="0"/>
                <a:cs typeface="Times New Roman" pitchFamily="18" charset="0"/>
              </a:rPr>
              <a:t>.</a:t>
            </a:r>
          </a:p>
          <a:p>
            <a:pPr indent="450850" algn="just"/>
            <a:r>
              <a:rPr lang="ru-RU" sz="1600" i="1" dirty="0" smtClean="0">
                <a:latin typeface="Times New Roman" pitchFamily="18" charset="0"/>
                <a:cs typeface="Times New Roman" pitchFamily="18" charset="0"/>
              </a:rPr>
              <a:t>Пример:</a:t>
            </a:r>
          </a:p>
          <a:p>
            <a:pPr algn="just"/>
            <a:r>
              <a:rPr lang="ru-RU" sz="1600" dirty="0" smtClean="0">
                <a:latin typeface="Times New Roman" pitchFamily="18" charset="0"/>
                <a:cs typeface="Times New Roman" pitchFamily="18" charset="0"/>
              </a:rPr>
              <a:t>- муниципальный служащий является членом конкурсной комиссии на замещение вакантной должности в администрации города. При этом одним из кандидатов на вакантную должность является родственник муниципального служащего;</a:t>
            </a:r>
          </a:p>
          <a:p>
            <a:pPr algn="just"/>
            <a:r>
              <a:rPr lang="ru-RU" sz="1600" dirty="0" smtClean="0">
                <a:latin typeface="Times New Roman" pitchFamily="18" charset="0"/>
                <a:cs typeface="Times New Roman" pitchFamily="18" charset="0"/>
              </a:rPr>
              <a:t>- муниципальный служащий является членом аттестационной комиссии (</a:t>
            </a:r>
            <a:r>
              <a:rPr lang="ru-RU" sz="1600" dirty="0" err="1" smtClean="0">
                <a:latin typeface="Times New Roman" pitchFamily="18" charset="0"/>
                <a:cs typeface="Times New Roman" pitchFamily="18" charset="0"/>
              </a:rPr>
              <a:t>комиссии</a:t>
            </a:r>
            <a:r>
              <a:rPr lang="ru-RU" sz="1600" dirty="0" smtClean="0">
                <a:latin typeface="Times New Roman" pitchFamily="18" charset="0"/>
                <a:cs typeface="Times New Roman" pitchFamily="18" charset="0"/>
              </a:rPr>
              <a:t> по урегулированию конфликта интересов, комиссии по проведению проверки), которая принимает решение (проводит проверку) в отношении родственника муниципального служащего.</a:t>
            </a:r>
          </a:p>
          <a:p>
            <a:pPr indent="450850" algn="just"/>
            <a:endParaRPr lang="ru-RU" sz="1600" dirty="0" smtClean="0">
              <a:latin typeface="Times New Roman" pitchFamily="18" charset="0"/>
              <a:cs typeface="Times New Roman" pitchFamily="18" charset="0"/>
            </a:endParaRPr>
          </a:p>
          <a:p>
            <a:pPr indent="450850" algn="just"/>
            <a:endParaRPr lang="ru-RU" sz="1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1"/>
          <p:cNvSpPr>
            <a:spLocks noChangeArrowheads="1"/>
          </p:cNvSpPr>
          <p:nvPr/>
        </p:nvSpPr>
        <p:spPr bwMode="auto">
          <a:xfrm>
            <a:off x="539750" y="620713"/>
            <a:ext cx="8280400" cy="3539430"/>
          </a:xfrm>
          <a:prstGeom prst="rect">
            <a:avLst/>
          </a:prstGeom>
          <a:noFill/>
          <a:ln w="9525">
            <a:noFill/>
            <a:miter lim="800000"/>
            <a:headEnd/>
            <a:tailEnd/>
          </a:ln>
        </p:spPr>
        <p:txBody>
          <a:bodyPr>
            <a:spAutoFit/>
          </a:bodyPr>
          <a:lstStyle/>
          <a:p>
            <a:pPr algn="just"/>
            <a:endParaRPr lang="ru-RU" sz="1600" dirty="0" smtClean="0">
              <a:latin typeface="Times New Roman" pitchFamily="18" charset="0"/>
              <a:cs typeface="Times New Roman" pitchFamily="18" charset="0"/>
            </a:endParaRPr>
          </a:p>
          <a:p>
            <a:pPr indent="450850" algn="just"/>
            <a:r>
              <a:rPr lang="ru-RU" sz="1600" b="1" i="1" u="sng" dirty="0" smtClean="0">
                <a:latin typeface="Times New Roman" pitchFamily="18" charset="0"/>
                <a:cs typeface="Times New Roman" pitchFamily="18" charset="0"/>
              </a:rPr>
              <a:t>Меры предотвращения и урегулирования</a:t>
            </a:r>
          </a:p>
          <a:p>
            <a:pPr indent="450850" algn="just"/>
            <a:endParaRPr lang="ru-RU" sz="1600" dirty="0" smtClean="0">
              <a:latin typeface="Times New Roman" pitchFamily="18" charset="0"/>
              <a:cs typeface="Times New Roman" pitchFamily="18" charset="0"/>
            </a:endParaRPr>
          </a:p>
          <a:p>
            <a:pPr indent="450850" algn="just"/>
            <a:r>
              <a:rPr lang="ru-RU" sz="1600" dirty="0" smtClean="0">
                <a:latin typeface="Times New Roman" pitchFamily="18" charset="0"/>
                <a:cs typeface="Times New Roman" pitchFamily="18" charset="0"/>
              </a:rPr>
              <a:t>Муниципальному служащему следует уведомить о наличии личной заинтересованности представителя нанимателя и непосредственного начальника в письменной форме.</a:t>
            </a:r>
          </a:p>
          <a:p>
            <a:pPr indent="450850" algn="just"/>
            <a:r>
              <a:rPr lang="ru-RU" sz="1600" dirty="0" smtClean="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обязанностей, предполагающих непосредственное взаимодействие с родственниками и/или иными лицами, с которыми связана личная заинтересованность муниципального служащего. Например, рекомендуется временно вывести муниципального служащего из состава конкурсной комиссии, если одним из кандидатов на замещение вакантной должности муниципальной службы является его родственник.</a:t>
            </a:r>
          </a:p>
          <a:p>
            <a:pPr algn="just"/>
            <a:endParaRPr lang="ru-RU" sz="1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50825" y="526862"/>
            <a:ext cx="8713788" cy="5816977"/>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2. Конфликт интересов, связанный </a:t>
            </a:r>
          </a:p>
          <a:p>
            <a:pPr indent="450850" algn="ctr"/>
            <a:r>
              <a:rPr lang="ru-RU" b="1" i="1" dirty="0">
                <a:latin typeface="Times New Roman" pitchFamily="18" charset="0"/>
                <a:cs typeface="Times New Roman" pitchFamily="18" charset="0"/>
              </a:rPr>
              <a:t>с выполнением иной оплачиваемой работы</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 Описание ситуации</a:t>
            </a: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выполняют или собираются выполнять оплачиваемую работу на условиях трудового или гражданско-правового договора в организации, в отношении которой муниципальный служащий осуществляет отдельные функции муниципального управления</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вправе с предварительным уведомлением представителя нанимателя выполнять иную оплачиваемую работу, если это не повлечет за собой конфликт интересов.</a:t>
            </a:r>
          </a:p>
          <a:p>
            <a:pPr indent="450850" algn="just"/>
            <a:r>
              <a:rPr lang="ru-RU" sz="1600" dirty="0" smtClean="0">
                <a:latin typeface="Times New Roman" pitchFamily="18" charset="0"/>
                <a:cs typeface="Times New Roman" pitchFamily="18" charset="0"/>
              </a:rPr>
              <a:t>Представитель </a:t>
            </a:r>
            <a:r>
              <a:rPr lang="ru-RU" sz="1600" dirty="0">
                <a:latin typeface="Times New Roman" pitchFamily="18" charset="0"/>
                <a:cs typeface="Times New Roman" pitchFamily="18" charset="0"/>
              </a:rPr>
              <a:t>нанимателя не вправе запретить муниципальному служащему выполнять иную оплачиваемую работу.</a:t>
            </a:r>
          </a:p>
          <a:p>
            <a:pPr indent="450850" algn="just"/>
            <a:r>
              <a:rPr lang="ru-RU" sz="1600" dirty="0">
                <a:latin typeface="Times New Roman" pitchFamily="18" charset="0"/>
                <a:cs typeface="Times New Roman" pitchFamily="18" charset="0"/>
              </a:rPr>
              <a:t>Вместе с тем, </a:t>
            </a:r>
            <a:r>
              <a:rPr lang="ru-RU" sz="1600" dirty="0" smtClean="0">
                <a:latin typeface="Times New Roman" pitchFamily="18" charset="0"/>
                <a:cs typeface="Times New Roman" pitchFamily="18" charset="0"/>
              </a:rPr>
              <a:t>определение </a:t>
            </a:r>
            <a:r>
              <a:rPr lang="ru-RU" sz="1600" dirty="0">
                <a:latin typeface="Times New Roman" pitchFamily="18" charset="0"/>
                <a:cs typeface="Times New Roman" pitchFamily="18" charset="0"/>
              </a:rPr>
              <a:t>степени своей личной заинтересованности, являющейся квалифицирующим признаком возникновения конфликта интересов, </a:t>
            </a:r>
            <a:r>
              <a:rPr lang="ru-RU" sz="1600" u="sng" dirty="0">
                <a:latin typeface="Times New Roman" pitchFamily="18" charset="0"/>
                <a:cs typeface="Times New Roman" pitchFamily="18" charset="0"/>
              </a:rPr>
              <a:t>остается ответственностью самого муниципального </a:t>
            </a:r>
            <a:r>
              <a:rPr lang="ru-RU" sz="1600" u="sng" dirty="0" smtClean="0">
                <a:latin typeface="Times New Roman" pitchFamily="18" charset="0"/>
                <a:cs typeface="Times New Roman" pitchFamily="18" charset="0"/>
              </a:rPr>
              <a:t>служащего.</a:t>
            </a:r>
            <a:r>
              <a:rPr lang="ru-RU" sz="1600" dirty="0" smtClean="0">
                <a:latin typeface="Times New Roman" pitchFamily="18" charset="0"/>
                <a:cs typeface="Times New Roman" pitchFamily="18" charset="0"/>
              </a:rPr>
              <a:t> </a:t>
            </a:r>
          </a:p>
          <a:p>
            <a:pPr indent="450850" algn="just"/>
            <a:r>
              <a:rPr lang="ru-RU" sz="1600" dirty="0" smtClean="0">
                <a:latin typeface="Times New Roman" pitchFamily="18" charset="0"/>
                <a:cs typeface="Times New Roman" pitchFamily="18" charset="0"/>
              </a:rPr>
              <a:t>При наличии конфликта интересов или возможности его возникновения муниципальному служащему рекомендуется отказаться от предложений о выполнении иной оплачиваемой работы в указанной организации.</a:t>
            </a:r>
          </a:p>
          <a:p>
            <a:pPr indent="450850" algn="just"/>
            <a:endParaRPr lang="ru-RU" sz="1600" dirty="0" smtClean="0">
              <a:latin typeface="Times New Roman" pitchFamily="18" charset="0"/>
              <a:cs typeface="Times New Roman" pitchFamily="18" charset="0"/>
            </a:endParaRPr>
          </a:p>
          <a:p>
            <a:pPr indent="450850" algn="just"/>
            <a:endParaRPr lang="ru-RU" sz="1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179388" y="791760"/>
            <a:ext cx="8748712" cy="4801314"/>
          </a:xfrm>
          <a:prstGeom prst="rect">
            <a:avLst/>
          </a:prstGeom>
          <a:noFill/>
          <a:ln w="9525">
            <a:noFill/>
            <a:miter lim="800000"/>
            <a:headEnd/>
            <a:tailEnd/>
          </a:ln>
        </p:spPr>
        <p:txBody>
          <a:bodyPr wrap="square"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выполняют оплачиваемую работу в организации, предоставляющей платные услуги другой организации. При этом муниципальный служащий осуществляет в отношении последней отдельные функции муниципального управления</a:t>
            </a:r>
            <a:r>
              <a:rPr lang="ru-RU" sz="1600" dirty="0" smtClean="0">
                <a:latin typeface="Times New Roman" pitchFamily="18" charset="0"/>
                <a:cs typeface="Times New Roman" pitchFamily="18" charset="0"/>
              </a:rPr>
              <a:t>.</a:t>
            </a:r>
          </a:p>
          <a:p>
            <a:pPr indent="450850" algn="just"/>
            <a:endParaRPr lang="ru-RU" sz="1600" dirty="0"/>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p>
          <a:p>
            <a:pPr indent="450850" algn="just"/>
            <a:r>
              <a:rPr lang="ru-RU" sz="1600" dirty="0">
                <a:latin typeface="Times New Roman" pitchFamily="18" charset="0"/>
                <a:cs typeface="Times New Roman" pitchFamily="18" charset="0"/>
              </a:rPr>
              <a:t>При направлении представителю нанимателя предварительного уведомления о выполнении иной оплачиваемой работы муниципальному служащему следует полно и подробно изложить, в какой степени выполнение им этой работы связано с его должностными обязанностями. При этом рекомендуется отказаться от выполнения иной оплачиваемой работы в организации.</a:t>
            </a:r>
            <a:endParaRPr lang="ru-RU" sz="1600" dirty="0"/>
          </a:p>
          <a:p>
            <a:pPr indent="450850" algn="just"/>
            <a:r>
              <a:rPr lang="ru-RU" sz="1600" dirty="0">
                <a:latin typeface="Times New Roman" pitchFamily="18" charset="0"/>
                <a:cs typeface="Times New Roman" pitchFamily="18" charset="0"/>
              </a:rPr>
              <a:t>В случае, если на момент начала выполнения отдельных функций муниципального управления в отношении организации, получающей платные услуги, родственники муниципального служащего уже выполняли оплачиваемую работу в организации, оказывающей платные услуги, следует уведомить о наличии личной заинтересованности представителя нанимателя и непосредственного начальника в письменной форме</a:t>
            </a:r>
            <a:r>
              <a:rPr lang="ru-RU" sz="1600" dirty="0" smtClean="0">
                <a:latin typeface="Times New Roman" pitchFamily="18" charset="0"/>
                <a:cs typeface="Times New Roman" pitchFamily="18" charset="0"/>
              </a:rPr>
              <a:t>.</a:t>
            </a:r>
          </a:p>
          <a:p>
            <a:pPr indent="450850" algn="just"/>
            <a:endParaRPr lang="ru-RU" sz="1600" dirty="0" smtClean="0">
              <a:latin typeface="Times New Roman" pitchFamily="18" charset="0"/>
              <a:cs typeface="Times New Roman" pitchFamily="18" charset="0"/>
            </a:endParaRPr>
          </a:p>
          <a:p>
            <a:pPr indent="450850" algn="just"/>
            <a:endParaRPr lang="ru-RU" dirty="0"/>
          </a:p>
        </p:txBody>
      </p:sp>
      <p:sp>
        <p:nvSpPr>
          <p:cNvPr id="3" name="Прямоугольник 2"/>
          <p:cNvSpPr/>
          <p:nvPr/>
        </p:nvSpPr>
        <p:spPr>
          <a:xfrm>
            <a:off x="323528" y="5373216"/>
            <a:ext cx="8568952" cy="1077218"/>
          </a:xfrm>
          <a:prstGeom prst="rect">
            <a:avLst/>
          </a:prstGeom>
        </p:spPr>
        <p:txBody>
          <a:bodyPr wrap="square">
            <a:spAutoFit/>
          </a:bodyPr>
          <a:lstStyle/>
          <a:p>
            <a:pPr algn="just"/>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При </a:t>
            </a:r>
            <a:r>
              <a:rPr lang="ru-RU" sz="1600" dirty="0" smtClean="0">
                <a:latin typeface="Times New Roman" pitchFamily="18" charset="0"/>
                <a:cs typeface="Times New Roman" pitchFamily="18" charset="0"/>
              </a:rPr>
              <a:t>обнаружении подобных фактов представителю нанимателя рекомендуется принять решение о том, что выполнение иной оплачиваемой работы влечет конфликт интересов, и отстранить муниципального служащего от исполнения должностных (служебных) обязанностей в отношении организации, получающей платные услуги.</a:t>
            </a:r>
            <a:endParaRPr lang="ru-RU" sz="1600" dirty="0" smtClean="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179388" y="630188"/>
            <a:ext cx="8820150" cy="4770537"/>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выполняет оплачиваемую работу в организации, которая является материнской, дочерней или иным образом </a:t>
            </a:r>
            <a:r>
              <a:rPr lang="ru-RU" sz="1600" dirty="0" err="1">
                <a:latin typeface="Times New Roman" pitchFamily="18" charset="0"/>
                <a:cs typeface="Times New Roman" pitchFamily="18" charset="0"/>
              </a:rPr>
              <a:t>аффилированной</a:t>
            </a:r>
            <a:r>
              <a:rPr lang="ru-RU" sz="1600" dirty="0">
                <a:latin typeface="Times New Roman" pitchFamily="18" charset="0"/>
                <a:cs typeface="Times New Roman" pitchFamily="18" charset="0"/>
              </a:rPr>
              <a:t> с иной организацией, в отношении которой муниципальный служащий осуществляет отдельные функции муниципального управления</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smtClean="0">
                <a:latin typeface="Times New Roman" pitchFamily="18" charset="0"/>
                <a:cs typeface="Times New Roman" pitchFamily="18" charset="0"/>
              </a:rPr>
              <a:t>В этом случае муниципальному служащему рекомендуется </a:t>
            </a:r>
            <a:r>
              <a:rPr lang="ru-RU" sz="1600" dirty="0">
                <a:latin typeface="Times New Roman" pitchFamily="18" charset="0"/>
                <a:cs typeface="Times New Roman" pitchFamily="18" charset="0"/>
              </a:rPr>
              <a:t>отказаться от выполнения иной оплачиваемой работы в материнских, дочерних и иным образом </a:t>
            </a:r>
            <a:r>
              <a:rPr lang="ru-RU" sz="1600" dirty="0" err="1">
                <a:latin typeface="Times New Roman" pitchFamily="18" charset="0"/>
                <a:cs typeface="Times New Roman" pitchFamily="18" charset="0"/>
              </a:rPr>
              <a:t>аффилированных</a:t>
            </a:r>
            <a:r>
              <a:rPr lang="ru-RU" sz="1600" dirty="0">
                <a:latin typeface="Times New Roman" pitchFamily="18" charset="0"/>
                <a:cs typeface="Times New Roman" pitchFamily="18" charset="0"/>
              </a:rPr>
              <a:t> организациях.</a:t>
            </a:r>
          </a:p>
          <a:p>
            <a:pPr indent="450850" algn="just"/>
            <a:r>
              <a:rPr lang="ru-RU" sz="1600" dirty="0">
                <a:latin typeface="Times New Roman" pitchFamily="18" charset="0"/>
                <a:cs typeface="Times New Roman" pitchFamily="18" charset="0"/>
              </a:rPr>
              <a:t>В случае если на момент начала выполнения отдельных функций муниципального управления в отношении организации родственники муниципального служащего уже выполняли оплачиваемую работу в </a:t>
            </a:r>
            <a:r>
              <a:rPr lang="ru-RU" sz="1600" dirty="0" err="1">
                <a:latin typeface="Times New Roman" pitchFamily="18" charset="0"/>
                <a:cs typeface="Times New Roman" pitchFamily="18" charset="0"/>
              </a:rPr>
              <a:t>аффилированной</a:t>
            </a:r>
            <a:r>
              <a:rPr lang="ru-RU" sz="1600" dirty="0">
                <a:latin typeface="Times New Roman" pitchFamily="18" charset="0"/>
                <a:cs typeface="Times New Roman" pitchFamily="18" charset="0"/>
              </a:rPr>
              <a:t> организации, следует уведомить о наличии личной заинтересованности представителя нанимателя и непосредственного начальника в письменной форме.</a:t>
            </a:r>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организации, являющейся материнской, дочерней или иным образом </a:t>
            </a:r>
            <a:r>
              <a:rPr lang="ru-RU" sz="1600" dirty="0" err="1">
                <a:latin typeface="Times New Roman" pitchFamily="18" charset="0"/>
                <a:cs typeface="Times New Roman" pitchFamily="18" charset="0"/>
              </a:rPr>
              <a:t>аффилированной</a:t>
            </a:r>
            <a:r>
              <a:rPr lang="ru-RU" sz="1600" dirty="0">
                <a:latin typeface="Times New Roman" pitchFamily="18" charset="0"/>
                <a:cs typeface="Times New Roman" pitchFamily="18" charset="0"/>
              </a:rPr>
              <a:t> с той организацией, в которой муниципальный служащий выполняет иную оплачиваемую работу.</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79388" y="1997740"/>
            <a:ext cx="8748712" cy="2554545"/>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на платной основе участвует в выполнении работы, заказчиком которой является администрация </a:t>
            </a:r>
            <a:r>
              <a:rPr lang="ru-RU" sz="1600" dirty="0" smtClean="0">
                <a:latin typeface="Times New Roman" pitchFamily="18" charset="0"/>
                <a:cs typeface="Times New Roman" pitchFamily="18" charset="0"/>
              </a:rPr>
              <a:t>города.</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Представителю нанимателя рекомендуется указать муниципальному служащему, что выполнение подобной иной оплачиваемой работы влечет конфликт интересов. В случае если муниципальный служащий не предпринимает мер по урегулированию конфликта интересов и не отказывается от личной заинтересованности, рекомендуется рассмотреть вопрос об отстранении муниципального служащего от замещаемой должности</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323850" y="849740"/>
            <a:ext cx="8496300" cy="3293209"/>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закупок администрацией города </a:t>
            </a:r>
            <a:r>
              <a:rPr lang="ru-RU" sz="1600" dirty="0" smtClean="0">
                <a:latin typeface="Times New Roman" pitchFamily="18" charset="0"/>
                <a:cs typeface="Times New Roman" pitchFamily="18" charset="0"/>
              </a:rPr>
              <a:t>товаров</a:t>
            </a:r>
            <a:r>
              <a:rPr lang="ru-RU" sz="1600" dirty="0">
                <a:latin typeface="Times New Roman" pitchFamily="18" charset="0"/>
                <a:cs typeface="Times New Roman" pitchFamily="18" charset="0"/>
              </a:rPr>
              <a:t>, являющихся результатами интеллектуальной деятельности, исключительными правами на которые обладает он сам, его родственники или иные лица, с которыми связана личная заинтересованность муниципального служащего</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о наличии личной заинтересованности представителя нанимателя и непосредственного начальника в письменной форме. При этом рекомендуется, по возможности, отказаться от участия в соответствующем конкурсе.</a:t>
            </a:r>
          </a:p>
          <a:p>
            <a:pPr indent="450850" algn="just"/>
            <a:r>
              <a:rPr lang="ru-RU" sz="1600" dirty="0">
                <a:latin typeface="Times New Roman" pitchFamily="18" charset="0"/>
                <a:cs typeface="Times New Roman" pitchFamily="18" charset="0"/>
              </a:rPr>
              <a:t>Представителю нанимателя рекомендуется вывести муниципального служащего из состава комиссии по осуществлению закупок на время проведения конкурсных процедур, в результате которых у муниципального служащего есть личная заинтересованность.</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250825" y="0"/>
            <a:ext cx="8497888" cy="6802438"/>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3. Конфликт интересов, связанный с владением ценными бумагами, банковскими вкладами</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владеет ценными бумагами, акциями.</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соответствии с ч.6 ст.11 Федерального закона от 25.12.2008 № 273-ФЗ «О противодействии коррупции» в случае, если муниципальный служащий владеет ценными бумагами, акциями (долями участия, паями в уставных (складочных) капиталах организаций), он обязан в целях предотвращения конфликта интересов передать принадлежащие ему ценные бумаги, акции (доли участия, паи в уставных (складочных) капиталах организаций) в доверительное управление в соответствии с законодательством Российской Федерации.</a:t>
            </a:r>
          </a:p>
          <a:p>
            <a:pPr indent="450850" algn="just"/>
            <a:r>
              <a:rPr lang="ru-RU" sz="1600" dirty="0">
                <a:latin typeface="Times New Roman" pitchFamily="18" charset="0"/>
                <a:cs typeface="Times New Roman" pitchFamily="18" charset="0"/>
              </a:rPr>
              <a:t>Необходимо отметить, что существует проблема выбора управляющей организации или доверительного управляющего, которым муниципальный служащий может доверить управление принадлежащими ему ценными бумагами. Кроме того, передача ценных бумаг в доверительное управление не обязательно повлечет исключение возникновения конфликта интересов, то есть, не всегда может быть признана исчерпывающей мерой, в этой связи муниципальным служащим может быть принято добровольное решение об отчуждении ценных бумаг.</a:t>
            </a:r>
          </a:p>
          <a:p>
            <a:pPr indent="450850" algn="just"/>
            <a:r>
              <a:rPr lang="ru-RU" sz="1600" dirty="0">
                <a:latin typeface="Times New Roman" pitchFamily="18" charset="0"/>
                <a:cs typeface="Times New Roman" pitchFamily="18" charset="0"/>
              </a:rPr>
              <a:t>В случае если до поступления на муниципальную службу муниципальный служащий владел акциями и в последующем произвел отчуждение акций, однако в Едином государственном реестре юридических лиц не внесены соответствующие изменения, муниципальному служащему следует получить выписку из реестра акционеров у держателя реестра акционеров и представить ее в соответствующую кадровую службу.</a:t>
            </a:r>
          </a:p>
          <a:p>
            <a:pPr indent="450850" algn="just"/>
            <a:r>
              <a:rPr lang="ru-RU" sz="1600" dirty="0">
                <a:latin typeface="Times New Roman" pitchFamily="18" charset="0"/>
                <a:cs typeface="Times New Roman" pitchFamily="18" charset="0"/>
              </a:rPr>
              <a:t>До принятия муниципальным служащим мер по урегулированию конфликта интересов представителю нанимателя рекомендуется отстранить муниципального служащего от исполнения должностных (служебных) обязанностей в отношении организации, ценными бумагами которой он владеет.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395288" y="2083385"/>
            <a:ext cx="8208962" cy="2800767"/>
          </a:xfrm>
          <a:prstGeom prst="rect">
            <a:avLst/>
          </a:prstGeom>
          <a:noFill/>
          <a:ln w="9525">
            <a:noFill/>
            <a:miter lim="800000"/>
            <a:headEnd/>
            <a:tailEnd/>
          </a:ln>
        </p:spPr>
        <p:txBody>
          <a:bodyPr anchor="ctr">
            <a:spAutoFit/>
          </a:bodyPr>
          <a:lstStyle/>
          <a:p>
            <a:pPr indent="450850"/>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r>
              <a:rPr lang="ru-RU" sz="1600" dirty="0">
                <a:latin typeface="Times New Roman" pitchFamily="18" charset="0"/>
                <a:cs typeface="Times New Roman" pitchFamily="18" charset="0"/>
              </a:rPr>
              <a:t>Родственники муниципального служащего владеют ценными бумагами организации, в отношении которой он осуществляет отдельные функции муниципального управления</a:t>
            </a:r>
            <a:r>
              <a:rPr lang="ru-RU" sz="1600" dirty="0" smtClean="0">
                <a:latin typeface="Times New Roman" pitchFamily="18" charset="0"/>
                <a:cs typeface="Times New Roman" pitchFamily="18" charset="0"/>
              </a:rPr>
              <a:t>.</a:t>
            </a:r>
          </a:p>
          <a:p>
            <a:pPr indent="450850"/>
            <a:endParaRPr lang="ru-RU" sz="1600"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случае если родственники муниципального служащего владеют ценными бумагами организации, в отношении которой он осуществляет отдельные функции муниципального управления, муниципальный служащий обязан уведомить представителя нанимателя и непосредственного начальника о наличии личной заинтересованности в письменной форме. При этом в целях урегулирования конфликта интересов муниципальному служащему необходимо рекомендовать родственникам передать ценные бумаги в доверительное управление либо рассмотреть вопрос об их отчуждении</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179388" y="600075"/>
            <a:ext cx="8785225" cy="5848350"/>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4. Конфликт интересов, </a:t>
            </a:r>
          </a:p>
          <a:p>
            <a:pPr indent="450850" algn="ctr"/>
            <a:r>
              <a:rPr lang="ru-RU" b="1" i="1" dirty="0">
                <a:latin typeface="Times New Roman" pitchFamily="18" charset="0"/>
                <a:cs typeface="Times New Roman" pitchFamily="18" charset="0"/>
              </a:rPr>
              <a:t>связанный с получением подарков и услуг</a:t>
            </a:r>
          </a:p>
          <a:p>
            <a:pPr indent="450850" algn="ct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получают подарки или иные блага (бесплатные услуги, скидки, ссуды, оплату развлечений, отдыха, транспортных расходов и т.д.) от физических лиц и/или организаций, в отношении которых муниципальный служащий осуществляет или ранее осуществлял отдельные функции муниципального управления.</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и его родственникам рекомендуется не принимать подарки от организаций, в отношении которых муниципальный служащий осуществляет или ранее осуществлял отдельные функции муниципального управления, вне зависимости от стоимости этих подарков и поводов дарения.</a:t>
            </a:r>
          </a:p>
          <a:p>
            <a:pPr indent="450850" algn="just"/>
            <a:r>
              <a:rPr lang="ru-RU" sz="1600" dirty="0">
                <a:latin typeface="Times New Roman" pitchFamily="18" charset="0"/>
                <a:cs typeface="Times New Roman" pitchFamily="18" charset="0"/>
              </a:rPr>
              <a:t>Представителю нанимателя, в случае если ему стало известно о получении муниципальным служащим подарка от физических лиц или организаций, в отношении которых муниципальный служащий осуществляет или ранее осуществлял отдельные функции муниципального управления, необходимо оценить, насколько полученный подарок связан с исполнением должностных обязанностей.</a:t>
            </a:r>
          </a:p>
          <a:p>
            <a:pPr indent="450850" algn="just"/>
            <a:r>
              <a:rPr lang="ru-RU" sz="1600" dirty="0">
                <a:latin typeface="Times New Roman" pitchFamily="18" charset="0"/>
                <a:cs typeface="Times New Roman" pitchFamily="18" charset="0"/>
              </a:rPr>
              <a:t>Если подарок связан с исполнением должностных (служебных) обязанностей, то муниципальный служащий должен передать его администрации города </a:t>
            </a:r>
            <a:r>
              <a:rPr lang="ru-RU" sz="1600" dirty="0" smtClean="0">
                <a:latin typeface="Times New Roman" pitchFamily="18" charset="0"/>
                <a:cs typeface="Times New Roman" pitchFamily="18" charset="0"/>
              </a:rPr>
              <a:t>в </a:t>
            </a:r>
            <a:r>
              <a:rPr lang="ru-RU" sz="1600" dirty="0">
                <a:latin typeface="Times New Roman" pitchFamily="18" charset="0"/>
                <a:cs typeface="Times New Roman" pitchFamily="18" charset="0"/>
              </a:rPr>
              <a:t>порядке, установленном правовыми актами.</a:t>
            </a:r>
          </a:p>
          <a:p>
            <a:pPr indent="450850" algn="just"/>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5150" y="1196975"/>
            <a:ext cx="5040313" cy="7381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ru-RU" sz="1400" dirty="0">
                <a:latin typeface="Times New Roman" pitchFamily="18" charset="0"/>
                <a:cs typeface="Times New Roman" pitchFamily="18" charset="0"/>
              </a:rPr>
              <a:t>4) наличия заболевания, препятствующего поступлению на муниципальную службу или ее прохождению и подтвержденного заключением медицинской организации;</a:t>
            </a:r>
          </a:p>
        </p:txBody>
      </p:sp>
      <p:sp>
        <p:nvSpPr>
          <p:cNvPr id="4" name="Прямоугольник 3"/>
          <p:cNvSpPr/>
          <p:nvPr/>
        </p:nvSpPr>
        <p:spPr>
          <a:xfrm>
            <a:off x="900113" y="2060575"/>
            <a:ext cx="7200900" cy="16002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ru-RU" sz="1400" dirty="0">
                <a:latin typeface="Times New Roman" pitchFamily="18" charset="0"/>
                <a:cs typeface="Times New Roman" pitchFamily="18" charset="0"/>
              </a:rPr>
              <a:t>5)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 который возглавляет местную администрацию, если замещение должности муниципальной службы связано с непосредственной подчиненностью или подконтрольностью этому должностному лицу, или с муниципальным служащим, если замещение должности муниципальной службы связано с непосредственной подчиненностью или подконтрольностью одного из них другому;</a:t>
            </a:r>
          </a:p>
        </p:txBody>
      </p:sp>
      <p:sp>
        <p:nvSpPr>
          <p:cNvPr id="5" name="Прямоугольник 4"/>
          <p:cNvSpPr/>
          <p:nvPr/>
        </p:nvSpPr>
        <p:spPr>
          <a:xfrm>
            <a:off x="539750" y="3789363"/>
            <a:ext cx="7993063" cy="18161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ru-RU" sz="1400" dirty="0">
                <a:latin typeface="Times New Roman" pitchFamily="18" charset="0"/>
                <a:cs typeface="Times New Roman" pitchFamily="18" charset="0"/>
              </a:rPr>
              <a:t>6) прекращения гражданства Российской Федерации, прекращения гражданства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приобретения им гражданства иностранного государства либо получения им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не являющегося участником международного договора Российской Федерации, в соответствии с которым гражданин Российской Федерации, имеющий гражданство иностранного государства, имеет право находиться на муниципальной службе;</a:t>
            </a:r>
          </a:p>
        </p:txBody>
      </p:sp>
      <p:sp>
        <p:nvSpPr>
          <p:cNvPr id="6" name="Заголовок 1"/>
          <p:cNvSpPr>
            <a:spLocks noGrp="1"/>
          </p:cNvSpPr>
          <p:nvPr>
            <p:ph type="title"/>
          </p:nvPr>
        </p:nvSpPr>
        <p:spPr>
          <a:xfrm>
            <a:off x="2051719" y="332656"/>
            <a:ext cx="4248473" cy="648072"/>
          </a:xfrm>
        </p:spPr>
        <p:txBody>
          <a:bodyPr/>
          <a:lstStyle/>
          <a:p>
            <a:pPr>
              <a:buFont typeface="Georgia" pitchFamily="18" charset="0"/>
              <a:buNone/>
              <a:defRPr/>
            </a:pPr>
            <a:r>
              <a:rPr lang="ru-RU" sz="2000" dirty="0" smtClean="0">
                <a:latin typeface="Times New Roman" pitchFamily="18" charset="0"/>
                <a:cs typeface="Times New Roman" pitchFamily="18" charset="0"/>
              </a:rPr>
              <a:t>ОГРАНИЧЕНИЯ, связанные с муниципальной службой</a:t>
            </a:r>
            <a:endParaRPr lang="ru-RU"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Прямоугольник 1"/>
          <p:cNvSpPr>
            <a:spLocks noChangeArrowheads="1"/>
          </p:cNvSpPr>
          <p:nvPr/>
        </p:nvSpPr>
        <p:spPr bwMode="auto">
          <a:xfrm>
            <a:off x="323850" y="765175"/>
            <a:ext cx="8496300" cy="3539430"/>
          </a:xfrm>
          <a:prstGeom prst="rect">
            <a:avLst/>
          </a:prstGeom>
          <a:noFill/>
          <a:ln w="9525">
            <a:noFill/>
            <a:miter lim="800000"/>
            <a:headEnd/>
            <a:tailEnd/>
          </a:ln>
        </p:spPr>
        <p:txBody>
          <a:bodyPr>
            <a:spAutoFit/>
          </a:bodyPr>
          <a:lstStyle/>
          <a:p>
            <a:pPr algn="just"/>
            <a:r>
              <a:rPr lang="ru-RU" sz="1600" b="1" i="1" u="sng" dirty="0">
                <a:latin typeface="Times New Roman" pitchFamily="18" charset="0"/>
                <a:cs typeface="Times New Roman" pitchFamily="18" charset="0"/>
              </a:rPr>
              <a:t>Комментарий</a:t>
            </a:r>
            <a:endParaRPr lang="ru-RU" sz="1600" b="1" u="sng" dirty="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	Установлен </a:t>
            </a:r>
            <a:r>
              <a:rPr lang="ru-RU" sz="1600" dirty="0">
                <a:latin typeface="Times New Roman" pitchFamily="18" charset="0"/>
                <a:cs typeface="Times New Roman" pitchFamily="18" charset="0"/>
              </a:rPr>
              <a:t>запрет муниципальным служащим получать в связи с исполнением должностных обязанностей вознаграждения от физических и юридических лиц.</a:t>
            </a:r>
          </a:p>
          <a:p>
            <a:pPr algn="just"/>
            <a:r>
              <a:rPr lang="ru-RU" sz="1600" dirty="0" smtClean="0">
                <a:latin typeface="Times New Roman" pitchFamily="18" charset="0"/>
                <a:cs typeface="Times New Roman" pitchFamily="18" charset="0"/>
              </a:rPr>
              <a:t>	Вместе </a:t>
            </a:r>
            <a:r>
              <a:rPr lang="ru-RU" sz="1600" dirty="0">
                <a:latin typeface="Times New Roman" pitchFamily="18" charset="0"/>
                <a:cs typeface="Times New Roman" pitchFamily="18" charset="0"/>
              </a:rPr>
              <a:t>с тем, проверяемая организация или ее представители могут попытаться подарить муниципальному служащему подарок в связи с общепринятым поводом, например, в связи с празднованием дня рождения или иного праздника. В данной ситуации подарок не может однозначно считаться полученным в связи с исполнением должностных обязанностей и, следовательно, возникает возможность обойти запрет, установленный в законодательстве. Тем не менее, необходимо учитывать, что получение подарка от заинтересованной организации ставит муниципального служащего в ситуацию конфликта интересов. Полученная выгода может негативно повлиять на исполнение им должностных обязанностей и объективность принимаемых решений. Кроме того, такие действия могут вызвать у граждан обоснованные сомнения в беспристрастности муниципального служащего и, тем самым, могут нанести ущерб репутации администрации города </a:t>
            </a:r>
            <a:r>
              <a:rPr lang="ru-RU" sz="1600" dirty="0" smtClean="0">
                <a:latin typeface="Times New Roman" pitchFamily="18" charset="0"/>
                <a:cs typeface="Times New Roman" pitchFamily="18" charset="0"/>
              </a:rPr>
              <a:t>и </a:t>
            </a:r>
            <a:r>
              <a:rPr lang="ru-RU" sz="1600" dirty="0">
                <a:latin typeface="Times New Roman" pitchFamily="18" charset="0"/>
                <a:cs typeface="Times New Roman" pitchFamily="18" charset="0"/>
              </a:rPr>
              <a:t>муниципальной службе в целом</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179388" y="579259"/>
            <a:ext cx="8640762" cy="4862870"/>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5. Конфликт интересов, </a:t>
            </a:r>
          </a:p>
          <a:p>
            <a:pPr indent="450850" algn="ctr"/>
            <a:r>
              <a:rPr lang="ru-RU" b="1" i="1" dirty="0">
                <a:latin typeface="Times New Roman" pitchFamily="18" charset="0"/>
                <a:cs typeface="Times New Roman" pitchFamily="18" charset="0"/>
              </a:rPr>
              <a:t>связанный с имущественными обязательствами и </a:t>
            </a:r>
          </a:p>
          <a:p>
            <a:pPr indent="450850" algn="ctr"/>
            <a:r>
              <a:rPr lang="ru-RU" b="1" i="1" dirty="0">
                <a:latin typeface="Times New Roman" pitchFamily="18" charset="0"/>
                <a:cs typeface="Times New Roman" pitchFamily="18" charset="0"/>
              </a:rPr>
              <a:t>судебными разбирательствами</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организации, перед которой сам муниципальный служащий и/или его родственники имеют имущественные обязательства</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этом случае муниципальному служащему и его родственникам рекомендуется урегулировать имеющиеся имущественные обязательства (выплатить долг, расторгнуть договор аренды и т.д.). При невозможности сделать это, муниципальному служащему следует уведомить представителя нанимателя и непосредственного начальника о наличии личной заинтересованности в письменной форме.</a:t>
            </a:r>
          </a:p>
          <a:p>
            <a:pPr indent="450850" algn="just"/>
            <a:r>
              <a:rPr lang="ru-RU" sz="1600" dirty="0">
                <a:latin typeface="Times New Roman" pitchFamily="18" charset="0"/>
                <a:cs typeface="Times New Roman" pitchFamily="18" charset="0"/>
              </a:rPr>
              <a:t>Представителю нанимателя рекомендуется по крайней мере до урегулирования имущественного обязательства отстранить муниципального служащего от исполнения должностных (служебных) обязанностей в отношении организации, перед которой сам муниципальный служащий, его родственники или иные лица, с которыми связана личная заинтересованность муниципального служащего, имеют имущественные обязательства.</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250825" y="1589753"/>
            <a:ext cx="8642350" cy="2554545"/>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кредиторов организации, владельцами или работниками которых являются родственники муниципального служащего</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представителя нанимателя и непосредственного начальника о наличии личной заинтересованности в письменной форме.</a:t>
            </a:r>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кредиторов </a:t>
            </a:r>
            <a:r>
              <a:rPr lang="ru-RU" sz="1600" dirty="0" smtClean="0">
                <a:latin typeface="Times New Roman" pitchFamily="18" charset="0"/>
                <a:cs typeface="Times New Roman" pitchFamily="18" charset="0"/>
              </a:rPr>
              <a:t>организации.</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250825" y="1434267"/>
            <a:ext cx="8569325" cy="3816429"/>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организации, которая имеет имущественные обязательства перед муниципальным служащим, его родственниками, или иными лицами, с которыми связана личная заинтересованность муниципального служащего</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представителя нанимателя и непосредственного начальника в письменной форме о наличии личной заинтересованности.</a:t>
            </a:r>
          </a:p>
          <a:p>
            <a:pPr indent="450850" algn="just"/>
            <a:r>
              <a:rPr lang="ru-RU" sz="1600" dirty="0">
                <a:latin typeface="Times New Roman" pitchFamily="18" charset="0"/>
                <a:cs typeface="Times New Roman" pitchFamily="18" charset="0"/>
              </a:rPr>
              <a:t>Представителю нанимателя рекомендуется по крайней мере до урегулирования имущественного обязательства отстранить муниципального служащего от исполнения должностных (служебных) обязанностей в отношении организации, которая имеет имущественные обязательства перед муниципальным служащим, его родственниками или иными лицами, с которыми связана личная заинтересованность муниципального служащего.</a:t>
            </a:r>
          </a:p>
          <a:p>
            <a:pPr indent="450850"/>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395288" y="1412875"/>
            <a:ext cx="8208962" cy="4032250"/>
          </a:xfrm>
          <a:prstGeom prst="rect">
            <a:avLst/>
          </a:prstGeom>
          <a:noFill/>
          <a:ln w="9525">
            <a:noFill/>
            <a:miter lim="800000"/>
            <a:headEnd/>
            <a:tailEnd/>
          </a:ln>
        </p:spPr>
        <p:txBody>
          <a:bodyPr anchor="ctr">
            <a:spAutoFit/>
          </a:bodyPr>
          <a:lstStyle/>
          <a:p>
            <a:pPr indent="450850"/>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участвуют в деле, рассматриваемом в судебном разбирательстве с физическими лицами и организациями, в отношении которых муниципальный служащий осуществляет отдельные функции муниципального управления.</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представителя нанимателя и непосредственного начальника в письменной форме о наличии личной заинтересованности.</a:t>
            </a:r>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физических лиц и организаций, которые находятся в стадии судебного разбирательства с муниципальным служащим, его родственниками или иными лицами, с которыми связана личная заинтересованность муниципального служащего.</a:t>
            </a:r>
          </a:p>
          <a:p>
            <a:pPr indent="450850"/>
            <a:endParaRPr lang="ru-RU" sz="1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395288" y="87313"/>
            <a:ext cx="8353425" cy="5630862"/>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6. Конфликт интересов, </a:t>
            </a:r>
          </a:p>
          <a:p>
            <a:pPr indent="450850" algn="ctr"/>
            <a:r>
              <a:rPr lang="ru-RU" b="1" i="1" dirty="0">
                <a:latin typeface="Times New Roman" pitchFamily="18" charset="0"/>
                <a:cs typeface="Times New Roman" pitchFamily="18" charset="0"/>
              </a:rPr>
              <a:t>связанный с взаимодействием с бывшим работодателем и трудоустройством после увольнения с муниципальной службы</a:t>
            </a:r>
          </a:p>
          <a:p>
            <a:pPr indent="450850" algn="ct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организации, владельцем, руководителем или работником которой он являлся до поступления на муниципальную службу.</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в случае поручения ему отдельных функций муниципального управления в отношении организации, владельцем, руководителем или работником которой он являлся до поступления на муниципальную службу, рекомендуется уведомить представителя нанимателя и непосредственного начальника в письменной форме о факте предыдущей работы в данной организации и о возможности возникновения конфликтной ситуации.</a:t>
            </a:r>
          </a:p>
          <a:p>
            <a:pPr indent="450850" algn="just"/>
            <a:r>
              <a:rPr lang="ru-RU" sz="1600" dirty="0">
                <a:latin typeface="Times New Roman" pitchFamily="18" charset="0"/>
                <a:cs typeface="Times New Roman" pitchFamily="18" charset="0"/>
              </a:rPr>
              <a:t>Представителю нанимателя рекомендуется оценить, могут ли взаимоотношения муниципального служащего с бывшим работодателем повлиять на объективное исполнение должностных обязанностей и повлечь конфликт интересов. В случае если существует большая вероятность возникновения конфликта интересов, представителю нанимателя рекомендуется отстранить муниципального служащего от исполнения должностных (служебных) обязанностей в отношении бывшего работодателя.</a:t>
            </a:r>
          </a:p>
          <a:p>
            <a:pPr indent="450850"/>
            <a:endParaRPr lang="ru-RU" sz="1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179388" y="0"/>
            <a:ext cx="8964612" cy="7262813"/>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p>
          <a:p>
            <a:pPr indent="450850" algn="just"/>
            <a:r>
              <a:rPr lang="ru-RU" sz="1600" dirty="0">
                <a:latin typeface="Times New Roman" pitchFamily="18" charset="0"/>
                <a:cs typeface="Times New Roman" pitchFamily="18" charset="0"/>
              </a:rPr>
              <a:t>Муниципальный служащий ведет переговоры о трудоустройстве после увольнения с муниципальной службы на работу в организацию, в отношении которой он осуществляет отдельные функции муниципального управления.</a:t>
            </a:r>
            <a:endParaRPr lang="ru-RU" sz="1600" dirty="0"/>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p>
          <a:p>
            <a:pPr indent="450850" algn="just"/>
            <a:r>
              <a:rPr lang="ru-RU" sz="1600" dirty="0">
                <a:latin typeface="Times New Roman" pitchFamily="18" charset="0"/>
                <a:cs typeface="Times New Roman" pitchFamily="18" charset="0"/>
              </a:rPr>
              <a:t>Муниципальному служащему рекомендуется воздерживаться от ведения переговоров о последующем трудоустройстве с организациями, в отношении которых он осуществляет отдельные функции муниципального управления. При поступлении соответствующих предложений от проверяемой организации муниципальному служащему рекомендуется отказаться от их обсуждения до момента увольнения с муниципальной службы.</a:t>
            </a:r>
            <a:endParaRPr lang="ru-RU" sz="1600" dirty="0"/>
          </a:p>
          <a:p>
            <a:pPr indent="450850" algn="just"/>
            <a:r>
              <a:rPr lang="ru-RU" sz="1600" dirty="0">
                <a:latin typeface="Times New Roman" pitchFamily="18" charset="0"/>
                <a:cs typeface="Times New Roman" pitchFamily="18" charset="0"/>
              </a:rPr>
              <a:t>В случае если указанные переговоры о последующем трудоустройстве начались, муниципальному служащему следует уведомить представителя нанимателя и непосредственного начальника в письменной форме о наличии личной заинтересованности.</a:t>
            </a:r>
            <a:endParaRPr lang="ru-RU" sz="1600" dirty="0"/>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организации, с которой он ведет переговоры о трудоустройстве после увольнения с муниципальной службы.</a:t>
            </a:r>
            <a:endParaRPr lang="ru-RU" sz="1600" dirty="0"/>
          </a:p>
          <a:p>
            <a:pPr indent="450850" algn="just"/>
            <a:r>
              <a:rPr lang="ru-RU" sz="1600" dirty="0">
                <a:latin typeface="Times New Roman" pitchFamily="18" charset="0"/>
                <a:cs typeface="Times New Roman" pitchFamily="18" charset="0"/>
              </a:rPr>
              <a:t>С трудоустройством бывших муниципальных служащих также связан целый ряд ситуаций, которые могут повлечь конфликт интересов и нанести ущерб репутации администрации </a:t>
            </a:r>
            <a:r>
              <a:rPr lang="ru-RU" sz="1600" dirty="0" smtClean="0">
                <a:latin typeface="Times New Roman" pitchFamily="18" charset="0"/>
                <a:cs typeface="Times New Roman" pitchFamily="18" charset="0"/>
              </a:rPr>
              <a:t>города, </a:t>
            </a:r>
            <a:r>
              <a:rPr lang="ru-RU" sz="1600" dirty="0">
                <a:latin typeface="Times New Roman" pitchFamily="18" charset="0"/>
                <a:cs typeface="Times New Roman" pitchFamily="18" charset="0"/>
              </a:rPr>
              <a:t>но при этом не могут быть в необходимой степени урегулированы в рамках действующего законодательства, например:</a:t>
            </a:r>
            <a:endParaRPr lang="ru-RU" sz="1600" dirty="0"/>
          </a:p>
          <a:p>
            <a:pPr indent="450850" algn="just"/>
            <a:r>
              <a:rPr lang="ru-RU" sz="1600" dirty="0">
                <a:latin typeface="Times New Roman" pitchFamily="18" charset="0"/>
                <a:cs typeface="Times New Roman" pitchFamily="18" charset="0"/>
              </a:rPr>
              <a:t>- бывший муниципальный служащий поступает на работу в частную организацию, регулярно взаимодействующую с администрацией </a:t>
            </a:r>
            <a:r>
              <a:rPr lang="ru-RU" sz="1600" dirty="0" smtClean="0">
                <a:latin typeface="Times New Roman" pitchFamily="18" charset="0"/>
                <a:cs typeface="Times New Roman" pitchFamily="18" charset="0"/>
              </a:rPr>
              <a:t>города, </a:t>
            </a:r>
            <a:r>
              <a:rPr lang="ru-RU" sz="1600" dirty="0">
                <a:latin typeface="Times New Roman" pitchFamily="18" charset="0"/>
                <a:cs typeface="Times New Roman" pitchFamily="18" charset="0"/>
              </a:rPr>
              <a:t>в котором муниципальный служащий ранее замещал должность;</a:t>
            </a:r>
            <a:endParaRPr lang="ru-RU" sz="1600" dirty="0"/>
          </a:p>
          <a:p>
            <a:pPr indent="450850" algn="just"/>
            <a:r>
              <a:rPr lang="ru-RU" sz="1600" dirty="0">
                <a:latin typeface="Times New Roman" pitchFamily="18" charset="0"/>
                <a:cs typeface="Times New Roman" pitchFamily="18" charset="0"/>
              </a:rPr>
              <a:t>- бывший муниципальный служащий создает собственную организацию, существенной частью деятельности которой является взаимодействие с администрацией </a:t>
            </a:r>
            <a:r>
              <a:rPr lang="ru-RU" sz="1600" dirty="0" smtClean="0">
                <a:latin typeface="Times New Roman" pitchFamily="18" charset="0"/>
                <a:cs typeface="Times New Roman" pitchFamily="18" charset="0"/>
              </a:rPr>
              <a:t>города;</a:t>
            </a:r>
            <a:endParaRPr lang="ru-RU" sz="1600" dirty="0"/>
          </a:p>
          <a:p>
            <a:pPr indent="450850" algn="just"/>
            <a:r>
              <a:rPr lang="ru-RU" sz="1600" dirty="0">
                <a:latin typeface="Times New Roman" pitchFamily="18" charset="0"/>
                <a:cs typeface="Times New Roman" pitchFamily="18" charset="0"/>
              </a:rPr>
              <a:t>- муниципальный служащий продвигает определенные проекты с тем, чтобы после увольнения с муниципальной службы заниматься их реализацией.</a:t>
            </a:r>
            <a:endParaRPr lang="ru-RU" sz="1600" dirty="0"/>
          </a:p>
          <a:p>
            <a:pPr indent="450850"/>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250825" y="1501775"/>
            <a:ext cx="8569325" cy="2801938"/>
          </a:xfrm>
          <a:prstGeom prst="rect">
            <a:avLst/>
          </a:prstGeom>
          <a:noFill/>
          <a:ln w="9525">
            <a:noFill/>
            <a:miter lim="800000"/>
            <a:headEnd/>
            <a:tailEnd/>
          </a:ln>
        </p:spPr>
        <p:txBody>
          <a:bodyPr anchor="ctr">
            <a:spAutoFit/>
          </a:bodyPr>
          <a:lstStyle/>
          <a:p>
            <a:pPr indent="450850" algn="just"/>
            <a:r>
              <a:rPr lang="ru-RU" sz="1600" b="1" i="1" u="sng">
                <a:latin typeface="Times New Roman" pitchFamily="18" charset="0"/>
                <a:cs typeface="Times New Roman" pitchFamily="18" charset="0"/>
              </a:rPr>
              <a:t>Описание ситуации</a:t>
            </a:r>
            <a:endParaRPr lang="ru-RU" sz="1600" b="1" u="sng">
              <a:latin typeface="Times New Roman" pitchFamily="18" charset="0"/>
              <a:cs typeface="Times New Roman" pitchFamily="18" charset="0"/>
            </a:endParaRPr>
          </a:p>
          <a:p>
            <a:pPr indent="450850" algn="just"/>
            <a:r>
              <a:rPr lang="ru-RU" sz="1600">
                <a:latin typeface="Times New Roman" pitchFamily="18" charset="0"/>
                <a:cs typeface="Times New Roman" pitchFamily="18" charset="0"/>
              </a:rPr>
              <a:t>Муниципальный служащий в ходе проведения контрольно-надзорных мероприятий обнаруживает нарушения законодательства. Муниципальный служащий рекомендует организации для устранения нарушений воспользоваться услугами конкретной компании, владельцами, руководителями или сотрудниками которой являются родственники муниципального служащего или иные лица, с которыми связана личная заинтересованность муниципального служащего.</a:t>
            </a:r>
          </a:p>
          <a:p>
            <a:pPr indent="450850" algn="just"/>
            <a:r>
              <a:rPr lang="ru-RU" sz="1600" b="1" i="1" u="sng">
                <a:latin typeface="Times New Roman" pitchFamily="18" charset="0"/>
                <a:cs typeface="Times New Roman" pitchFamily="18" charset="0"/>
              </a:rPr>
              <a:t>Меры предотвращения и урегулирования</a:t>
            </a:r>
            <a:endParaRPr lang="ru-RU" sz="1600" b="1" u="sng">
              <a:latin typeface="Times New Roman" pitchFamily="18" charset="0"/>
              <a:cs typeface="Times New Roman" pitchFamily="18" charset="0"/>
            </a:endParaRPr>
          </a:p>
          <a:p>
            <a:pPr indent="450850" algn="just"/>
            <a:r>
              <a:rPr lang="ru-RU" sz="1600">
                <a:latin typeface="Times New Roman" pitchFamily="18" charset="0"/>
                <a:cs typeface="Times New Roman" pitchFamily="18" charset="0"/>
              </a:rPr>
              <a:t>Муниципальному служащему при выявлении в ходе контрольно-надзорных мероприятий нарушений законодательства рекомендуется воздержаться от дачи советов относительно того, какие организации могут быть привлечены для устранения этих нарушений.</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323850" y="1015316"/>
            <a:ext cx="8496300" cy="4278094"/>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выполняет иную оплачиваемую работу в организациях, финансируемых иностранными государствами</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соответствии с пунктом 16 части 1 статьи 14 Федерального закона «О муниципальной службе в РФ» муниципальному служащему запрещается 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p>
          <a:p>
            <a:pPr indent="450850" algn="just"/>
            <a:r>
              <a:rPr lang="ru-RU" sz="1600" dirty="0">
                <a:latin typeface="Times New Roman" pitchFamily="18" charset="0"/>
                <a:cs typeface="Times New Roman" pitchFamily="18" charset="0"/>
              </a:rPr>
              <a:t>Представителю нанимателя при принятии решения о предоставлении или не предоставлении указанного разрешения рекомендуется уделить особое внимание тому, насколько выполнение муниципальным служащим иной оплачиваемой работы может породить сомнение в его беспристрастности и объективности, а также "выяснить", какую именно работу он там выполняет.</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0" y="1636832"/>
            <a:ext cx="9144000" cy="3323987"/>
          </a:xfrm>
          <a:prstGeom prst="rect">
            <a:avLst/>
          </a:prstGeom>
          <a:noFill/>
          <a:ln w="9525">
            <a:noFill/>
            <a:miter lim="800000"/>
            <a:headEnd/>
            <a:tailEnd/>
          </a:ln>
        </p:spPr>
        <p:txBody>
          <a:bodyPr anchor="ctr">
            <a:spAutoFit/>
          </a:bodyPr>
          <a:lstStyle/>
          <a:p>
            <a:pPr indent="450850" algn="just"/>
            <a:r>
              <a:rPr lang="ru-RU" sz="1500" b="1" i="1" u="sng" dirty="0">
                <a:latin typeface="Times New Roman" pitchFamily="18" charset="0"/>
                <a:cs typeface="Times New Roman" pitchFamily="18" charset="0"/>
              </a:rPr>
              <a:t>Описание ситуации</a:t>
            </a:r>
            <a:endParaRPr lang="ru-RU" sz="1500" b="1" u="sng" dirty="0"/>
          </a:p>
          <a:p>
            <a:pPr indent="450850" algn="just"/>
            <a:r>
              <a:rPr lang="ru-RU" sz="1500" dirty="0">
                <a:latin typeface="Times New Roman" pitchFamily="18" charset="0"/>
                <a:cs typeface="Times New Roman" pitchFamily="18" charset="0"/>
              </a:rPr>
              <a:t>Муниципальный служащий использует информацию, полученную в ходе исполнения служебных обязанностей и временно недоступную широкой общественности, для получения конкурентных преимуществ при совершении коммерческих операций</a:t>
            </a:r>
            <a:r>
              <a:rPr lang="ru-RU" sz="1500" dirty="0" smtClean="0">
                <a:latin typeface="Times New Roman" pitchFamily="18" charset="0"/>
                <a:cs typeface="Times New Roman" pitchFamily="18" charset="0"/>
              </a:rPr>
              <a:t>.</a:t>
            </a:r>
          </a:p>
          <a:p>
            <a:pPr indent="450850" algn="just"/>
            <a:endParaRPr lang="ru-RU" sz="1500" dirty="0"/>
          </a:p>
          <a:p>
            <a:pPr indent="450850" algn="just"/>
            <a:r>
              <a:rPr lang="ru-RU" sz="1500" b="1" i="1" u="sng" dirty="0">
                <a:latin typeface="Times New Roman" pitchFamily="18" charset="0"/>
                <a:cs typeface="Times New Roman" pitchFamily="18" charset="0"/>
              </a:rPr>
              <a:t>Меры предотвращения и урегулирования</a:t>
            </a:r>
            <a:endParaRPr lang="ru-RU" sz="1500" b="1" u="sng" dirty="0"/>
          </a:p>
          <a:p>
            <a:pPr indent="450850" algn="just"/>
            <a:r>
              <a:rPr lang="ru-RU" sz="1500" dirty="0">
                <a:latin typeface="Times New Roman" pitchFamily="18" charset="0"/>
                <a:cs typeface="Times New Roman" pitchFamily="18" charset="0"/>
              </a:rPr>
              <a:t>Муниципальному служащему запрещается разглашать или использовать в целях, не связанных с муниципальной службой, сведения, отнесенные в соответствии с федеральным законом к сведениям конфиденциального характера, или служебную информацию, ставшие ему известными в связи с исполнением должностных обязанностей. Указанный запрет распространяется в том числе и на использование </a:t>
            </a:r>
            <a:r>
              <a:rPr lang="ru-RU" sz="1500" dirty="0" err="1">
                <a:latin typeface="Times New Roman" pitchFamily="18" charset="0"/>
                <a:cs typeface="Times New Roman" pitchFamily="18" charset="0"/>
              </a:rPr>
              <a:t>неконфиденциальной</a:t>
            </a:r>
            <a:r>
              <a:rPr lang="ru-RU" sz="1500" dirty="0">
                <a:latin typeface="Times New Roman" pitchFamily="18" charset="0"/>
                <a:cs typeface="Times New Roman" pitchFamily="18" charset="0"/>
              </a:rPr>
              <a:t> информации, которая лишь временно недоступна широкой общественности.</a:t>
            </a:r>
            <a:endParaRPr lang="ru-RU" sz="1500" dirty="0"/>
          </a:p>
          <a:p>
            <a:pPr indent="450850" algn="just"/>
            <a:r>
              <a:rPr lang="ru-RU" sz="1500" dirty="0">
                <a:latin typeface="Times New Roman" pitchFamily="18" charset="0"/>
                <a:cs typeface="Times New Roman" pitchFamily="18" charset="0"/>
              </a:rPr>
              <a:t>В связи с этим муниципальному служащему следует воздерживаться от использования в личных целях сведений, ставших ему известными в ходе исполнения служебных обязанностей, до тех пор, пока эти сведения не станут достоянием широкой общественности</a:t>
            </a:r>
            <a:r>
              <a:rPr lang="ru-RU" sz="1500" dirty="0" smtClean="0">
                <a:latin typeface="Times New Roman" pitchFamily="18" charset="0"/>
                <a:cs typeface="Times New Roman" pitchFamily="18" charset="0"/>
              </a:rPr>
              <a:t>.</a:t>
            </a:r>
            <a:endParaRPr lang="ru-RU"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750" y="333375"/>
            <a:ext cx="5111750" cy="18145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7) наличия гражданства иностранного государства (иностранных государств), за исключением случаев, когда муниципальный служащий является гражданином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p:txBody>
      </p:sp>
      <p:sp>
        <p:nvSpPr>
          <p:cNvPr id="4" name="Прямоугольник 3"/>
          <p:cNvSpPr/>
          <p:nvPr/>
        </p:nvSpPr>
        <p:spPr>
          <a:xfrm>
            <a:off x="539750" y="2205038"/>
            <a:ext cx="8135938" cy="5842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8) представления подложных документов или заведомо ложных сведений при поступлении на муниципальную службу;</a:t>
            </a:r>
          </a:p>
        </p:txBody>
      </p:sp>
      <p:sp>
        <p:nvSpPr>
          <p:cNvPr id="5" name="Прямоугольник 4"/>
          <p:cNvSpPr/>
          <p:nvPr/>
        </p:nvSpPr>
        <p:spPr>
          <a:xfrm>
            <a:off x="539750" y="2924175"/>
            <a:ext cx="4679950" cy="18161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9) непредставления, предусмотренных Федеральным законом «О муниципальной службе в РФ», Федеральным законом «О противодействии коррупции и другими ФЗ сведений или представления заведомо недостоверных или неполных сведений при поступлении на муниципальную службу;</a:t>
            </a:r>
            <a:endParaRPr lang="ru-RU" sz="1600" dirty="0">
              <a:solidFill>
                <a:schemeClr val="accent1">
                  <a:lumMod val="75000"/>
                </a:schemeClr>
              </a:solidFill>
              <a:latin typeface="Times New Roman" pitchFamily="18" charset="0"/>
              <a:cs typeface="Times New Roman" pitchFamily="18" charset="0"/>
            </a:endParaRPr>
          </a:p>
        </p:txBody>
      </p:sp>
      <p:sp>
        <p:nvSpPr>
          <p:cNvPr id="6" name="Прямоугольник 5"/>
          <p:cNvSpPr/>
          <p:nvPr/>
        </p:nvSpPr>
        <p:spPr>
          <a:xfrm>
            <a:off x="6156325" y="3500438"/>
            <a:ext cx="2663825" cy="157003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9.1) непредставления сведений, предусмотренных статьей 15.1 Федерального закона № 25-ФЗ «О муниципальной службе в РФ»</a:t>
            </a:r>
            <a:endParaRPr lang="ru-RU" sz="1600" dirty="0">
              <a:solidFill>
                <a:schemeClr val="tx1">
                  <a:lumMod val="65000"/>
                  <a:lumOff val="35000"/>
                </a:schemeClr>
              </a:solidFill>
              <a:latin typeface="Times New Roman" pitchFamily="18" charset="0"/>
              <a:cs typeface="Times New Roman" pitchFamily="18" charset="0"/>
            </a:endParaRPr>
          </a:p>
        </p:txBody>
      </p:sp>
      <p:cxnSp>
        <p:nvCxnSpPr>
          <p:cNvPr id="8" name="Прямая со стрелкой 7"/>
          <p:cNvCxnSpPr/>
          <p:nvPr/>
        </p:nvCxnSpPr>
        <p:spPr>
          <a:xfrm>
            <a:off x="5219700" y="4365625"/>
            <a:ext cx="9366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539750" y="5373688"/>
            <a:ext cx="7272338" cy="8302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10) признания его не прошедшим военную службу по призыву, не имея на то законных оснований, в соответствии с заключением призывной комиссии (за исключением граждан, прошедших военную службу по контракту)</a:t>
            </a:r>
          </a:p>
        </p:txBody>
      </p:sp>
      <p:sp>
        <p:nvSpPr>
          <p:cNvPr id="10" name="Заголовок 1"/>
          <p:cNvSpPr>
            <a:spLocks noGrp="1"/>
          </p:cNvSpPr>
          <p:nvPr>
            <p:ph type="title"/>
          </p:nvPr>
        </p:nvSpPr>
        <p:spPr>
          <a:xfrm>
            <a:off x="5796136" y="116632"/>
            <a:ext cx="2664296" cy="1656184"/>
          </a:xfrm>
        </p:spPr>
        <p:txBody>
          <a:bodyPr/>
          <a:lstStyle/>
          <a:p>
            <a:pPr>
              <a:buFont typeface="Georgia" pitchFamily="18" charset="0"/>
              <a:buNone/>
              <a:defRPr/>
            </a:pPr>
            <a:r>
              <a:rPr lang="ru-RU" sz="2000" dirty="0" smtClean="0">
                <a:latin typeface="Times New Roman" pitchFamily="18" charset="0"/>
                <a:cs typeface="Times New Roman" pitchFamily="18" charset="0"/>
              </a:rPr>
              <a:t>ОГРАНИЧЕНИЯ, связанные с муниципальной службой</a:t>
            </a:r>
            <a:endParaRPr lang="ru-RU" sz="20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684213" y="446951"/>
            <a:ext cx="8064500" cy="5632311"/>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7. Ситуации, связанные с </a:t>
            </a:r>
          </a:p>
          <a:p>
            <a:pPr indent="450850" algn="ctr"/>
            <a:r>
              <a:rPr lang="ru-RU" b="1" i="1" dirty="0">
                <a:latin typeface="Times New Roman" pitchFamily="18" charset="0"/>
                <a:cs typeface="Times New Roman" pitchFamily="18" charset="0"/>
              </a:rPr>
              <a:t>явным нарушением муниципальным служащим установленных запретов</a:t>
            </a:r>
          </a:p>
          <a:p>
            <a:pPr indent="450850" algn="ct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получает награды, почетные и специальные звания (за исключением научных) от иностранных государств, международных организаций, а также политических партий, других общественных объединений и религиозных объединений</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соответствии с пунктом 10 части 1 статьи 14 Федерального закона № 25-ФЗ муниципальному служащему запрещается принимать без письменного разрешения главы муниципального образования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pPr indent="450850" algn="just"/>
            <a:r>
              <a:rPr lang="ru-RU" sz="1600" dirty="0">
                <a:latin typeface="Times New Roman" pitchFamily="18" charset="0"/>
                <a:cs typeface="Times New Roman" pitchFamily="18" charset="0"/>
              </a:rPr>
              <a:t>Представителю нанимателя при принятии решения о предоставлении или не предоставлении разрешения рекомендуется уделить особое внимание основанию и цели награждения, а также тому, насколько получение гражданским служащим награды, почетного и специального звания может породить сомнение в его беспристрастности и объективности.</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p:cNvSpPr txBox="1">
            <a:spLocks noChangeArrowheads="1"/>
          </p:cNvSpPr>
          <p:nvPr/>
        </p:nvSpPr>
        <p:spPr bwMode="auto">
          <a:xfrm>
            <a:off x="488950" y="404813"/>
            <a:ext cx="7851775" cy="369887"/>
          </a:xfrm>
          <a:prstGeom prst="rect">
            <a:avLst/>
          </a:prstGeom>
          <a:noFill/>
          <a:ln w="9525">
            <a:noFill/>
            <a:miter lim="800000"/>
            <a:headEnd/>
            <a:tailEnd/>
          </a:ln>
        </p:spPr>
        <p:txBody>
          <a:bodyPr wrap="none">
            <a:spAutoFit/>
          </a:bodyPr>
          <a:lstStyle/>
          <a:p>
            <a:pPr algn="ctr"/>
            <a:r>
              <a:rPr lang="ru-RU" b="1" u="sng"/>
              <a:t>Дисциплинарная ответственность муниципальных служащих</a:t>
            </a:r>
          </a:p>
        </p:txBody>
      </p:sp>
      <p:sp>
        <p:nvSpPr>
          <p:cNvPr id="3" name="Скругленный прямоугольник 2"/>
          <p:cNvSpPr/>
          <p:nvPr/>
        </p:nvSpPr>
        <p:spPr>
          <a:xfrm>
            <a:off x="539750" y="1125538"/>
            <a:ext cx="3240088" cy="3095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ru-RU" sz="1600" dirty="0"/>
              <a:t>Несоблюдение ограничений и запретов, требований о предотвращении или об урегулировании конфликта интересов</a:t>
            </a:r>
          </a:p>
          <a:p>
            <a:pPr marL="342900" indent="-342900" algn="ctr">
              <a:buFontTx/>
              <a:buAutoNum type="arabicPeriod"/>
              <a:defRPr/>
            </a:pPr>
            <a:r>
              <a:rPr lang="ru-RU" sz="1600" dirty="0"/>
              <a:t>Неисполнение обязанностей, установленных в целях противодействия коррупции </a:t>
            </a:r>
          </a:p>
        </p:txBody>
      </p:sp>
      <p:sp>
        <p:nvSpPr>
          <p:cNvPr id="4" name="Скругленный прямоугольник 3"/>
          <p:cNvSpPr/>
          <p:nvPr/>
        </p:nvSpPr>
        <p:spPr>
          <a:xfrm>
            <a:off x="539750" y="4941888"/>
            <a:ext cx="3095625" cy="134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ru-RU" sz="1600" dirty="0"/>
              <a:t>Замечание</a:t>
            </a:r>
          </a:p>
          <a:p>
            <a:pPr marL="342900" indent="-342900" algn="ctr">
              <a:buFontTx/>
              <a:buAutoNum type="arabicPeriod"/>
              <a:defRPr/>
            </a:pPr>
            <a:r>
              <a:rPr lang="ru-RU" sz="1600" dirty="0"/>
              <a:t>Выговор</a:t>
            </a:r>
          </a:p>
          <a:p>
            <a:pPr marL="342900" indent="-342900" algn="ctr">
              <a:buFontTx/>
              <a:buAutoNum type="arabicPeriod"/>
              <a:defRPr/>
            </a:pPr>
            <a:r>
              <a:rPr lang="ru-RU" sz="1600" dirty="0"/>
              <a:t>Увольнение по соответствующим основаниям</a:t>
            </a:r>
          </a:p>
        </p:txBody>
      </p:sp>
      <p:sp>
        <p:nvSpPr>
          <p:cNvPr id="5" name="Скругленный прямоугольник 4"/>
          <p:cNvSpPr/>
          <p:nvPr/>
        </p:nvSpPr>
        <p:spPr>
          <a:xfrm>
            <a:off x="4284663" y="1125538"/>
            <a:ext cx="4319587" cy="3024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ru-RU" sz="1600" dirty="0"/>
              <a:t>Непринятие муниципальным  служащим, являющимся стороной конфликта интересов, мер по предотвращению и (или) урегулированию конфликта интересов</a:t>
            </a:r>
          </a:p>
          <a:p>
            <a:pPr marL="342900" indent="-342900" algn="ctr">
              <a:buFontTx/>
              <a:buAutoNum type="arabicPeriod"/>
              <a:defRPr/>
            </a:pPr>
            <a:r>
              <a:rPr lang="ru-RU" sz="1600" dirty="0"/>
              <a:t>Непредставление либо представление заведомо недостоверных или неполных сведений о доходах, расходах об имуществе и обязательствах имущественного характера</a:t>
            </a:r>
          </a:p>
        </p:txBody>
      </p:sp>
      <p:sp>
        <p:nvSpPr>
          <p:cNvPr id="6" name="Стрелка вниз 5"/>
          <p:cNvSpPr/>
          <p:nvPr/>
        </p:nvSpPr>
        <p:spPr>
          <a:xfrm>
            <a:off x="2051050" y="4292600"/>
            <a:ext cx="360363"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Скругленный прямоугольник 6"/>
          <p:cNvSpPr/>
          <p:nvPr/>
        </p:nvSpPr>
        <p:spPr>
          <a:xfrm>
            <a:off x="5219700" y="5013325"/>
            <a:ext cx="2665413"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Увольнение в связи с утратой доверия</a:t>
            </a:r>
          </a:p>
        </p:txBody>
      </p:sp>
      <p:sp>
        <p:nvSpPr>
          <p:cNvPr id="8" name="Стрелка вниз 7"/>
          <p:cNvSpPr/>
          <p:nvPr/>
        </p:nvSpPr>
        <p:spPr>
          <a:xfrm>
            <a:off x="6516688" y="4221163"/>
            <a:ext cx="358775"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3"/>
          <p:cNvPicPr>
            <a:picLocks noChangeAspect="1" noChangeArrowheads="1"/>
          </p:cNvPicPr>
          <p:nvPr/>
        </p:nvPicPr>
        <p:blipFill>
          <a:blip r:embed="rId2" cstate="print"/>
          <a:srcRect/>
          <a:stretch>
            <a:fillRect/>
          </a:stretch>
        </p:blipFill>
        <p:spPr bwMode="auto">
          <a:xfrm>
            <a:off x="2752725" y="404813"/>
            <a:ext cx="5995988" cy="5880100"/>
          </a:xfrm>
          <a:prstGeom prst="rect">
            <a:avLst/>
          </a:prstGeom>
          <a:noFill/>
          <a:ln w="9525">
            <a:noFill/>
            <a:miter lim="800000"/>
            <a:headEnd/>
            <a:tailEnd/>
          </a:ln>
        </p:spPr>
      </p:pic>
      <p:sp>
        <p:nvSpPr>
          <p:cNvPr id="54275" name="TextBox 2"/>
          <p:cNvSpPr txBox="1">
            <a:spLocks noChangeArrowheads="1"/>
          </p:cNvSpPr>
          <p:nvPr/>
        </p:nvSpPr>
        <p:spPr bwMode="auto">
          <a:xfrm>
            <a:off x="323850" y="476250"/>
            <a:ext cx="2303463" cy="923925"/>
          </a:xfrm>
          <a:prstGeom prst="rect">
            <a:avLst/>
          </a:prstGeom>
          <a:noFill/>
          <a:ln w="9525">
            <a:noFill/>
            <a:miter lim="800000"/>
            <a:headEnd/>
            <a:tailEnd/>
          </a:ln>
        </p:spPr>
        <p:txBody>
          <a:bodyPr>
            <a:spAutoFit/>
          </a:bodyPr>
          <a:lstStyle/>
          <a:p>
            <a:r>
              <a:rPr lang="ru-RU"/>
              <a:t>Официальный сайт администрации г.о. Тольятти</a:t>
            </a:r>
          </a:p>
        </p:txBody>
      </p:sp>
      <p:sp>
        <p:nvSpPr>
          <p:cNvPr id="54276" name="TextBox 5"/>
          <p:cNvSpPr txBox="1">
            <a:spLocks noChangeArrowheads="1"/>
          </p:cNvSpPr>
          <p:nvPr/>
        </p:nvSpPr>
        <p:spPr bwMode="auto">
          <a:xfrm>
            <a:off x="1042988" y="1773238"/>
            <a:ext cx="900112" cy="368300"/>
          </a:xfrm>
          <a:prstGeom prst="rect">
            <a:avLst/>
          </a:prstGeom>
          <a:noFill/>
          <a:ln w="9525">
            <a:noFill/>
            <a:miter lim="800000"/>
            <a:headEnd/>
            <a:tailEnd/>
          </a:ln>
        </p:spPr>
        <p:txBody>
          <a:bodyPr wrap="none">
            <a:spAutoFit/>
          </a:bodyPr>
          <a:lstStyle/>
          <a:p>
            <a:r>
              <a:rPr lang="ru-RU"/>
              <a:t>Власть</a:t>
            </a:r>
          </a:p>
        </p:txBody>
      </p:sp>
      <p:sp>
        <p:nvSpPr>
          <p:cNvPr id="54277" name="TextBox 6"/>
          <p:cNvSpPr txBox="1">
            <a:spLocks noChangeArrowheads="1"/>
          </p:cNvSpPr>
          <p:nvPr/>
        </p:nvSpPr>
        <p:spPr bwMode="auto">
          <a:xfrm>
            <a:off x="755650" y="2565400"/>
            <a:ext cx="1262063" cy="368300"/>
          </a:xfrm>
          <a:prstGeom prst="rect">
            <a:avLst/>
          </a:prstGeom>
          <a:noFill/>
          <a:ln w="9525">
            <a:noFill/>
            <a:miter lim="800000"/>
            <a:headEnd/>
            <a:tailEnd/>
          </a:ln>
        </p:spPr>
        <p:txBody>
          <a:bodyPr wrap="none">
            <a:spAutoFit/>
          </a:bodyPr>
          <a:lstStyle/>
          <a:p>
            <a:r>
              <a:rPr lang="ru-RU"/>
              <a:t>Структура</a:t>
            </a:r>
          </a:p>
        </p:txBody>
      </p:sp>
      <p:sp>
        <p:nvSpPr>
          <p:cNvPr id="54278" name="TextBox 7"/>
          <p:cNvSpPr txBox="1">
            <a:spLocks noChangeArrowheads="1"/>
          </p:cNvSpPr>
          <p:nvPr/>
        </p:nvSpPr>
        <p:spPr bwMode="auto">
          <a:xfrm>
            <a:off x="179388" y="3500438"/>
            <a:ext cx="2447925" cy="1477962"/>
          </a:xfrm>
          <a:prstGeom prst="rect">
            <a:avLst/>
          </a:prstGeom>
          <a:noFill/>
          <a:ln w="9525">
            <a:noFill/>
            <a:miter lim="800000"/>
            <a:headEnd/>
            <a:tailEnd/>
          </a:ln>
        </p:spPr>
        <p:txBody>
          <a:bodyPr>
            <a:spAutoFit/>
          </a:bodyPr>
          <a:lstStyle/>
          <a:p>
            <a:pPr algn="ctr"/>
            <a:r>
              <a:rPr lang="ru-RU"/>
              <a:t>РАЗДЕЛ </a:t>
            </a:r>
          </a:p>
          <a:p>
            <a:pPr algn="ctr"/>
            <a:r>
              <a:rPr lang="ru-RU"/>
              <a:t>Управление муниципальной службы и кадровой политики</a:t>
            </a:r>
          </a:p>
        </p:txBody>
      </p:sp>
      <p:sp>
        <p:nvSpPr>
          <p:cNvPr id="54279" name="TextBox 8"/>
          <p:cNvSpPr txBox="1">
            <a:spLocks noChangeArrowheads="1"/>
          </p:cNvSpPr>
          <p:nvPr/>
        </p:nvSpPr>
        <p:spPr bwMode="auto">
          <a:xfrm>
            <a:off x="323850" y="5516563"/>
            <a:ext cx="2116138" cy="923925"/>
          </a:xfrm>
          <a:prstGeom prst="rect">
            <a:avLst/>
          </a:prstGeom>
          <a:noFill/>
          <a:ln w="9525">
            <a:noFill/>
            <a:miter lim="800000"/>
            <a:headEnd/>
            <a:tailEnd/>
          </a:ln>
        </p:spPr>
        <p:txBody>
          <a:bodyPr wrap="none">
            <a:spAutoFit/>
          </a:bodyPr>
          <a:lstStyle/>
          <a:p>
            <a:pPr algn="ctr"/>
            <a:r>
              <a:rPr lang="ru-RU"/>
              <a:t>ПОДРАЗДЕЛ </a:t>
            </a:r>
          </a:p>
          <a:p>
            <a:pPr algn="ctr"/>
            <a:r>
              <a:rPr lang="ru-RU"/>
              <a:t>Противодействие </a:t>
            </a:r>
          </a:p>
          <a:p>
            <a:pPr algn="ctr"/>
            <a:r>
              <a:rPr lang="ru-RU"/>
              <a:t>коррупции</a:t>
            </a:r>
          </a:p>
        </p:txBody>
      </p:sp>
      <p:sp>
        <p:nvSpPr>
          <p:cNvPr id="25" name="Стрелка вниз 24"/>
          <p:cNvSpPr/>
          <p:nvPr/>
        </p:nvSpPr>
        <p:spPr>
          <a:xfrm>
            <a:off x="1476375" y="2133600"/>
            <a:ext cx="44450"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6" name="Стрелка вниз 25"/>
          <p:cNvSpPr/>
          <p:nvPr/>
        </p:nvSpPr>
        <p:spPr>
          <a:xfrm>
            <a:off x="1476375" y="2997200"/>
            <a:ext cx="44450" cy="503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7" name="Стрелка вниз 26"/>
          <p:cNvSpPr/>
          <p:nvPr/>
        </p:nvSpPr>
        <p:spPr>
          <a:xfrm>
            <a:off x="1476375" y="5013325"/>
            <a:ext cx="44450" cy="503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8" name="Стрелка вниз 27"/>
          <p:cNvSpPr/>
          <p:nvPr/>
        </p:nvSpPr>
        <p:spPr>
          <a:xfrm>
            <a:off x="1476375" y="1341438"/>
            <a:ext cx="44450" cy="3587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ChangeArrowheads="1"/>
          </p:cNvSpPr>
          <p:nvPr/>
        </p:nvSpPr>
        <p:spPr bwMode="auto">
          <a:xfrm>
            <a:off x="287338" y="2133600"/>
            <a:ext cx="8350250" cy="923925"/>
          </a:xfrm>
          <a:prstGeom prst="rect">
            <a:avLst/>
          </a:prstGeom>
          <a:noFill/>
          <a:ln w="9525">
            <a:noFill/>
            <a:miter lim="800000"/>
            <a:headEnd/>
            <a:tailEnd/>
          </a:ln>
        </p:spPr>
        <p:txBody>
          <a:bodyPr wrap="none" anchor="ctr">
            <a:spAutoFit/>
          </a:bodyPr>
          <a:lstStyle/>
          <a:p>
            <a:pPr indent="449263" algn="just"/>
            <a:r>
              <a:rPr lang="ru-RU" sz="5400" b="1">
                <a:latin typeface="Times New Roman" pitchFamily="18" charset="0"/>
                <a:cs typeface="Times New Roman" pitchFamily="18" charset="0"/>
              </a:rPr>
              <a:t>Благодарю за внимание!</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388" y="1052513"/>
            <a:ext cx="8785225" cy="13239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 Гражданин не может быть назначен на должность главы местной администрации по контракту, а муниципальный служащий не может замещать должность главы местной администрации по контракту в случае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a:t>
            </a:r>
          </a:p>
        </p:txBody>
      </p:sp>
      <p:sp>
        <p:nvSpPr>
          <p:cNvPr id="4" name="Прямоугольник 3"/>
          <p:cNvSpPr/>
          <p:nvPr/>
        </p:nvSpPr>
        <p:spPr>
          <a:xfrm>
            <a:off x="179388" y="2492375"/>
            <a:ext cx="8785225" cy="20621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Гражданин не может быть назначен на должности председателя, заместителя председателя и аудитора контрольно-счетного органа муниципального образования, а муниципальный служащий не может замещать должности председателя, заместителя председателя и аудитора контрольно-счетного органа муниципального образования в случае близкого родства или свойства (родители, супруги, дети, братья, сестры, а также братья, сестры, родители, дети супругов и супруги детей) с председателем представительного органа муниципального образования, главой муниципального образования, главой местной администрации, руководителями судебных и правоохранительных органов, расположенных на территории соответствующего муниципального образования.</a:t>
            </a:r>
          </a:p>
        </p:txBody>
      </p:sp>
      <p:sp>
        <p:nvSpPr>
          <p:cNvPr id="5" name="Прямоугольник 4"/>
          <p:cNvSpPr/>
          <p:nvPr/>
        </p:nvSpPr>
        <p:spPr>
          <a:xfrm>
            <a:off x="179388" y="4652963"/>
            <a:ext cx="8785225" cy="5842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Гражданин не может быть принят на муниципальную службу после достижения им возраста 65 лет - предельного возраста, установленного для замещения должности муниципальной службы.</a:t>
            </a:r>
          </a:p>
        </p:txBody>
      </p:sp>
      <p:sp>
        <p:nvSpPr>
          <p:cNvPr id="6" name="Прямоугольник 5"/>
          <p:cNvSpPr/>
          <p:nvPr/>
        </p:nvSpPr>
        <p:spPr>
          <a:xfrm>
            <a:off x="179388" y="5373688"/>
            <a:ext cx="8785225" cy="13223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Муниципальный служащий, являющийся руководителем, в целях исключения конфликта интересов в органе местного самоуправления, аппарате избирательной комиссии муниципального образования не может представлять интересы муниципальных служащих в выборном профсоюзном органе данного органа местного самоуправления, аппарата избирательной комиссии муниципального образования в период замещения им указанной должности.</a:t>
            </a:r>
          </a:p>
        </p:txBody>
      </p:sp>
      <p:sp>
        <p:nvSpPr>
          <p:cNvPr id="7" name="Заголовок 1"/>
          <p:cNvSpPr>
            <a:spLocks noGrp="1"/>
          </p:cNvSpPr>
          <p:nvPr>
            <p:ph type="title"/>
          </p:nvPr>
        </p:nvSpPr>
        <p:spPr>
          <a:xfrm>
            <a:off x="1259632" y="116632"/>
            <a:ext cx="6696744" cy="864096"/>
          </a:xfrm>
        </p:spPr>
        <p:txBody>
          <a:bodyPr/>
          <a:lstStyle/>
          <a:p>
            <a:pPr>
              <a:buFont typeface="Georgia" pitchFamily="18" charset="0"/>
              <a:buNone/>
              <a:defRPr/>
            </a:pPr>
            <a:r>
              <a:rPr lang="ru-RU" sz="2400" dirty="0" smtClean="0">
                <a:latin typeface="Times New Roman" pitchFamily="18" charset="0"/>
                <a:cs typeface="Times New Roman" pitchFamily="18" charset="0"/>
              </a:rPr>
              <a:t>ОГРАНИЧЕНИЯ, связанные с муниципальной службой</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0" y="-63500"/>
            <a:ext cx="9144000" cy="955675"/>
          </a:xfrm>
          <a:prstGeom prst="rect">
            <a:avLst/>
          </a:prstGeom>
          <a:noFill/>
          <a:ln w="9525">
            <a:noFill/>
            <a:miter lim="800000"/>
            <a:headEnd/>
            <a:tailEnd/>
          </a:ln>
        </p:spPr>
        <p:txBody>
          <a:bodyPr anchor="ctr">
            <a:spAutoFit/>
          </a:bodyPr>
          <a:lstStyle/>
          <a:p>
            <a:pPr indent="342900" algn="ctr"/>
            <a:r>
              <a:rPr lang="ru-RU" sz="2800" b="1" i="1">
                <a:latin typeface="Times New Roman" pitchFamily="18" charset="0"/>
                <a:ea typeface="Calibri" pitchFamily="34" charset="0"/>
                <a:cs typeface="Times New Roman" pitchFamily="18" charset="0"/>
              </a:rPr>
              <a:t>В связи с прохождением муниципальной службы </a:t>
            </a:r>
          </a:p>
          <a:p>
            <a:pPr indent="342900" algn="ctr"/>
            <a:r>
              <a:rPr lang="ru-RU" sz="2800" b="1" i="1">
                <a:latin typeface="Times New Roman" pitchFamily="18" charset="0"/>
                <a:ea typeface="Calibri" pitchFamily="34" charset="0"/>
                <a:cs typeface="Times New Roman" pitchFamily="18" charset="0"/>
              </a:rPr>
              <a:t>муниципальному служащему ЗАПРЕЩАЕТСЯ:</a:t>
            </a:r>
            <a:endParaRPr lang="ru-RU" sz="2800" i="1">
              <a:ea typeface="Calibri" pitchFamily="34" charset="0"/>
              <a:cs typeface="Times New Roman" pitchFamily="18" charset="0"/>
            </a:endParaRPr>
          </a:p>
        </p:txBody>
      </p:sp>
      <p:sp>
        <p:nvSpPr>
          <p:cNvPr id="83972" name="Rectangle 4"/>
          <p:cNvSpPr>
            <a:spLocks noChangeArrowheads="1"/>
          </p:cNvSpPr>
          <p:nvPr/>
        </p:nvSpPr>
        <p:spPr bwMode="auto">
          <a:xfrm>
            <a:off x="179388" y="1146175"/>
            <a:ext cx="8353425" cy="230822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ctr">
              <a:defRPr/>
            </a:pPr>
            <a:r>
              <a:rPr lang="ru-RU" sz="1600" b="1" dirty="0">
                <a:solidFill>
                  <a:schemeClr val="tx1"/>
                </a:solidFill>
                <a:latin typeface="Times New Roman" pitchFamily="18" charset="0"/>
                <a:ea typeface="Calibri" pitchFamily="34" charset="0"/>
                <a:cs typeface="Times New Roman" pitchFamily="18" charset="0"/>
              </a:rPr>
              <a:t>Замещать должность муниципальной службы в случае:</a:t>
            </a:r>
            <a:endParaRPr lang="ru-RU" sz="1600" b="1" dirty="0">
              <a:solidFill>
                <a:schemeClr val="tx1"/>
              </a:solidFill>
              <a:latin typeface="Times New Roman" pitchFamily="18" charset="0"/>
              <a:cs typeface="Times New Roman" pitchFamily="18" charset="0"/>
            </a:endParaRPr>
          </a:p>
          <a:p>
            <a:pPr indent="342900">
              <a:defRPr/>
            </a:pPr>
            <a:r>
              <a:rPr lang="ru-RU" sz="1600" dirty="0">
                <a:solidFill>
                  <a:schemeClr val="tx1"/>
                </a:solidFill>
                <a:latin typeface="Times New Roman" pitchFamily="18" charset="0"/>
                <a:ea typeface="Calibri" pitchFamily="34" charset="0"/>
                <a:cs typeface="Times New Roman" pitchFamily="18" charset="0"/>
              </a:rPr>
              <a:t>а) избрания или назначения на государственную должность Российской Федерации либо </a:t>
            </a:r>
          </a:p>
          <a:p>
            <a:pPr indent="342900">
              <a:defRPr/>
            </a:pPr>
            <a:r>
              <a:rPr lang="ru-RU" sz="1600" dirty="0">
                <a:solidFill>
                  <a:schemeClr val="tx1"/>
                </a:solidFill>
                <a:latin typeface="Times New Roman" pitchFamily="18" charset="0"/>
                <a:ea typeface="Calibri" pitchFamily="34" charset="0"/>
                <a:cs typeface="Times New Roman" pitchFamily="18" charset="0"/>
              </a:rPr>
              <a:t>на государственную должность субъекта Российской Федерации, а также в случае </a:t>
            </a:r>
          </a:p>
          <a:p>
            <a:pPr indent="342900">
              <a:defRPr/>
            </a:pPr>
            <a:r>
              <a:rPr lang="ru-RU" sz="1600" dirty="0">
                <a:solidFill>
                  <a:schemeClr val="tx1"/>
                </a:solidFill>
                <a:latin typeface="Times New Roman" pitchFamily="18" charset="0"/>
                <a:ea typeface="Calibri" pitchFamily="34" charset="0"/>
                <a:cs typeface="Times New Roman" pitchFamily="18" charset="0"/>
              </a:rPr>
              <a:t>назначения на должность государственной службы;</a:t>
            </a:r>
          </a:p>
          <a:p>
            <a:pPr indent="342900">
              <a:defRPr/>
            </a:pPr>
            <a:r>
              <a:rPr lang="ru-RU" sz="1600" dirty="0">
                <a:solidFill>
                  <a:schemeClr val="tx1"/>
                </a:solidFill>
                <a:latin typeface="Times New Roman" pitchFamily="18" charset="0"/>
                <a:ea typeface="Calibri" pitchFamily="34" charset="0"/>
                <a:cs typeface="Times New Roman" pitchFamily="18" charset="0"/>
              </a:rPr>
              <a:t>б) избрания или назначения на муниципальную должность</a:t>
            </a:r>
            <a:r>
              <a:rPr lang="ru-RU" sz="1600" dirty="0">
                <a:solidFill>
                  <a:schemeClr val="tx1"/>
                </a:solidFill>
                <a:latin typeface="Times New Roman" pitchFamily="18" charset="0"/>
                <a:cs typeface="Times New Roman" pitchFamily="18" charset="0"/>
              </a:rPr>
              <a:t> ;</a:t>
            </a:r>
          </a:p>
          <a:p>
            <a:pPr indent="342900">
              <a:defRPr/>
            </a:pPr>
            <a:r>
              <a:rPr lang="ru-RU" sz="1600" dirty="0">
                <a:latin typeface="Times New Roman" pitchFamily="18" charset="0"/>
                <a:cs typeface="Times New Roman" pitchFamily="18" charset="0"/>
              </a:rPr>
              <a:t>в) избрания на оплачиваемую выборную должность в органе профессионального союза, в </a:t>
            </a:r>
          </a:p>
          <a:p>
            <a:pPr indent="342900">
              <a:defRPr/>
            </a:pPr>
            <a:r>
              <a:rPr lang="ru-RU" sz="1600" dirty="0">
                <a:latin typeface="Times New Roman" pitchFamily="18" charset="0"/>
                <a:cs typeface="Times New Roman" pitchFamily="18" charset="0"/>
              </a:rPr>
              <a:t>том числе в выборном органе первичной профсоюзной организации, созданной в органе </a:t>
            </a:r>
          </a:p>
          <a:p>
            <a:pPr indent="342900">
              <a:defRPr/>
            </a:pPr>
            <a:r>
              <a:rPr lang="ru-RU" sz="1600" dirty="0">
                <a:latin typeface="Times New Roman" pitchFamily="18" charset="0"/>
                <a:cs typeface="Times New Roman" pitchFamily="18" charset="0"/>
              </a:rPr>
              <a:t>местного самоуправления, аппарате избирательной комиссии муниципального </a:t>
            </a:r>
          </a:p>
          <a:p>
            <a:pPr indent="342900">
              <a:defRPr/>
            </a:pPr>
            <a:r>
              <a:rPr lang="ru-RU" sz="1600" dirty="0">
                <a:latin typeface="Times New Roman" pitchFamily="18" charset="0"/>
                <a:cs typeface="Times New Roman" pitchFamily="18" charset="0"/>
              </a:rPr>
              <a:t>образования ;     </a:t>
            </a:r>
            <a:endParaRPr lang="ru-RU" sz="1600" dirty="0">
              <a:solidFill>
                <a:schemeClr val="tx1"/>
              </a:solidFill>
              <a:latin typeface="Tahoma" pitchFamily="34" charset="0"/>
            </a:endParaRPr>
          </a:p>
        </p:txBody>
      </p:sp>
      <p:sp>
        <p:nvSpPr>
          <p:cNvPr id="7" name="Прямоугольник 6"/>
          <p:cNvSpPr/>
          <p:nvPr/>
        </p:nvSpPr>
        <p:spPr>
          <a:xfrm>
            <a:off x="611188" y="3789363"/>
            <a:ext cx="7489825" cy="5842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ru-RU" sz="1600" b="1" dirty="0">
                <a:latin typeface="Times New Roman" pitchFamily="18" charset="0"/>
                <a:cs typeface="Times New Roman" pitchFamily="18" charset="0"/>
              </a:rPr>
              <a:t>       заниматься предпринимательской  деятельностью лично или через доверенных лиц;</a:t>
            </a:r>
          </a:p>
        </p:txBody>
      </p:sp>
      <p:sp>
        <p:nvSpPr>
          <p:cNvPr id="11269" name="Прямоугольник 8"/>
          <p:cNvSpPr>
            <a:spLocks noChangeArrowheads="1"/>
          </p:cNvSpPr>
          <p:nvPr/>
        </p:nvSpPr>
        <p:spPr bwMode="auto">
          <a:xfrm>
            <a:off x="1403350" y="4437063"/>
            <a:ext cx="5616575" cy="1814512"/>
          </a:xfrm>
          <a:prstGeom prst="rect">
            <a:avLst/>
          </a:prstGeom>
          <a:noFill/>
          <a:ln w="9525">
            <a:noFill/>
            <a:miter lim="800000"/>
            <a:headEnd/>
            <a:tailEnd/>
          </a:ln>
        </p:spPr>
        <p:txBody>
          <a:bodyPr>
            <a:spAutoFit/>
          </a:bodyPr>
          <a:lstStyle/>
          <a:p>
            <a:r>
              <a:rPr lang="ru-RU" sz="1600">
                <a:latin typeface="Times New Roman" pitchFamily="18" charset="0"/>
                <a:cs typeface="Times New Roman" pitchFamily="18" charset="0"/>
              </a:rPr>
              <a:t>В Гражданском Кодексе РФ под предпринимательской понимается самостоятельная, осуществляемая на свой риск деятельность, направленная на систематическое получение прибыли от пользования имуществом, продажи товаров, выполнения работ или оказания услуг лицами, зарегистрированными в этом качестве в установленном законом порядке.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395288" y="519113"/>
            <a:ext cx="8353425" cy="5538787"/>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latin typeface="Times New Roman" pitchFamily="18" charset="0"/>
                <a:cs typeface="Times New Roman" pitchFamily="18" charset="0"/>
              </a:rPr>
              <a:t>Запрещено участвовать в управлении коммерческой организацией или в управлении некоммерческой организацией.</a:t>
            </a:r>
          </a:p>
          <a:p>
            <a:pPr indent="342900" algn="just">
              <a:defRPr/>
            </a:pPr>
            <a:endParaRPr lang="ru-RU" sz="1400" b="1" dirty="0">
              <a:latin typeface="Times New Roman" pitchFamily="18" charset="0"/>
              <a:cs typeface="Times New Roman" pitchFamily="18" charset="0"/>
            </a:endParaRPr>
          </a:p>
          <a:p>
            <a:pPr indent="342900" algn="just">
              <a:defRPr/>
            </a:pPr>
            <a:r>
              <a:rPr lang="ru-RU" sz="1400" b="1" u="sng" dirty="0">
                <a:latin typeface="Times New Roman" pitchFamily="18" charset="0"/>
                <a:cs typeface="Times New Roman" pitchFamily="18" charset="0"/>
              </a:rPr>
              <a:t>Исключение составляют: </a:t>
            </a:r>
          </a:p>
          <a:p>
            <a:pPr indent="342900" algn="just">
              <a:buFontTx/>
              <a:buChar char="-"/>
              <a:defRPr/>
            </a:pPr>
            <a:r>
              <a:rPr lang="ru-RU" sz="1400" b="1" dirty="0">
                <a:latin typeface="Times New Roman" pitchFamily="18" charset="0"/>
                <a:cs typeface="Times New Roman" pitchFamily="18" charset="0"/>
              </a:rPr>
              <a:t>участие в управлении политической партией</a:t>
            </a:r>
            <a:r>
              <a:rPr lang="ru-RU" sz="1400" dirty="0">
                <a:latin typeface="Times New Roman" pitchFamily="18" charset="0"/>
                <a:cs typeface="Times New Roman" pitchFamily="18" charset="0"/>
              </a:rPr>
              <a:t>;</a:t>
            </a:r>
          </a:p>
          <a:p>
            <a:pPr indent="342900" algn="just">
              <a:buFontTx/>
              <a:buChar char="-"/>
              <a:defRPr/>
            </a:pPr>
            <a:r>
              <a:rPr lang="ru-RU" sz="1400" b="1" dirty="0">
                <a:latin typeface="Times New Roman" pitchFamily="18" charset="0"/>
                <a:cs typeface="Times New Roman" pitchFamily="18" charset="0"/>
              </a:rPr>
              <a:t>участие на безвозмездной основе в управлении </a:t>
            </a:r>
            <a:r>
              <a:rPr lang="ru-RU" sz="1400" dirty="0">
                <a:latin typeface="Times New Roman" pitchFamily="18" charset="0"/>
                <a:cs typeface="Times New Roman" pitchFamily="18" charset="0"/>
              </a:rPr>
              <a:t>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a:t>
            </a:r>
          </a:p>
          <a:p>
            <a:pPr indent="342900" algn="just">
              <a:buFontTx/>
              <a:buChar char="-"/>
              <a:defRPr/>
            </a:pPr>
            <a:endParaRPr lang="ru-RU" sz="1400" dirty="0">
              <a:latin typeface="Times New Roman" pitchFamily="18" charset="0"/>
              <a:cs typeface="Times New Roman" pitchFamily="18" charset="0"/>
            </a:endParaRPr>
          </a:p>
          <a:p>
            <a:pPr indent="342900" algn="just">
              <a:buFontTx/>
              <a:buChar char="-"/>
              <a:defRPr/>
            </a:pPr>
            <a:r>
              <a:rPr lang="ru-RU" sz="1400" b="1" dirty="0">
                <a:latin typeface="Times New Roman" pitchFamily="18" charset="0"/>
                <a:cs typeface="Times New Roman" pitchFamily="18" charset="0"/>
              </a:rPr>
              <a:t>участие на безвозмездной основе в управлении указанными некоммерческими организациями </a:t>
            </a:r>
            <a:r>
              <a:rPr lang="ru-RU" sz="1400" dirty="0">
                <a:latin typeface="Times New Roman" pitchFamily="18" charset="0"/>
                <a:cs typeface="Times New Roman" pitchFamily="18" charset="0"/>
              </a:rPr>
              <a:t>(кроме политической партии и органа профессионального союза, в том числе выборного органа первичной профсоюзной организации, созданной в органе местного самоуправления, аппарате избирательной комиссии муниципального образования) в качестве единоличного исполнительного органа или вхождения в состав их коллегиальных органов управления </a:t>
            </a:r>
            <a:r>
              <a:rPr lang="ru-RU" sz="1400" b="1" dirty="0">
                <a:latin typeface="Times New Roman" pitchFamily="18" charset="0"/>
                <a:cs typeface="Times New Roman" pitchFamily="18" charset="0"/>
              </a:rPr>
              <a:t>с разрешения представителя нанимателя (работодателя), которое получено в порядке, установленном муниципальным правовым актом</a:t>
            </a:r>
            <a:r>
              <a:rPr lang="ru-RU" sz="1400" dirty="0">
                <a:latin typeface="Times New Roman" pitchFamily="18" charset="0"/>
                <a:cs typeface="Times New Roman" pitchFamily="18" charset="0"/>
              </a:rPr>
              <a:t>), кроме представления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или управления находящимися в муниципальной собственности акциями (долями участия в уставном капитале);</a:t>
            </a:r>
          </a:p>
          <a:p>
            <a:pPr indent="342900" algn="just">
              <a:buFontTx/>
              <a:buChar char="-"/>
              <a:defRPr/>
            </a:pPr>
            <a:endParaRPr lang="ru-RU" sz="1400" dirty="0">
              <a:latin typeface="Times New Roman" pitchFamily="18" charset="0"/>
              <a:cs typeface="Times New Roman" pitchFamily="18" charset="0"/>
            </a:endParaRPr>
          </a:p>
          <a:p>
            <a:pPr indent="342900" algn="just">
              <a:buFontTx/>
              <a:buChar char="-"/>
              <a:defRPr/>
            </a:pPr>
            <a:r>
              <a:rPr lang="ru-RU" sz="1400" dirty="0">
                <a:latin typeface="Times New Roman" pitchFamily="18" charset="0"/>
                <a:cs typeface="Times New Roman" pitchFamily="18" charset="0"/>
              </a:rPr>
              <a:t>иные случаи, предусмотренные федеральными законами;</a:t>
            </a:r>
            <a:endParaRPr lang="ru-RU" sz="14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684213" y="620713"/>
            <a:ext cx="7488237" cy="4524375"/>
          </a:xfrm>
          <a:prstGeom prst="rect">
            <a:avLst/>
          </a:prstGeom>
          <a:noFill/>
          <a:ln w="9525">
            <a:noFill/>
            <a:miter lim="800000"/>
            <a:headEnd/>
            <a:tailEnd/>
          </a:ln>
        </p:spPr>
        <p:txBody>
          <a:bodyPr>
            <a:spAutoFit/>
          </a:bodyPr>
          <a:lstStyle/>
          <a:p>
            <a:pPr algn="ctr"/>
            <a:r>
              <a:rPr lang="ru-RU"/>
              <a:t>Муниципальный служащий обязан  </a:t>
            </a:r>
          </a:p>
          <a:p>
            <a:pPr algn="ctr"/>
            <a:r>
              <a:rPr lang="ru-RU"/>
              <a:t>в Порядке, утвержденном 14.09.2017  постановлением администрации г.о. Тольятти №3105-п/1 </a:t>
            </a:r>
          </a:p>
          <a:p>
            <a:pPr algn="ctr"/>
            <a:r>
              <a:rPr lang="ru-RU"/>
              <a:t>получать разрешение представителя нанимателя (работодателя)</a:t>
            </a:r>
          </a:p>
          <a:p>
            <a:pPr algn="ctr"/>
            <a:r>
              <a:rPr lang="ru-RU"/>
              <a:t>на</a:t>
            </a:r>
          </a:p>
          <a:p>
            <a:pPr algn="ctr"/>
            <a:r>
              <a:rPr lang="ru-RU" b="1"/>
              <a:t>Участие на безвозмездной основе в управлении некоммерческой организацией в качестве единоличного исполнительного органа или вхождение в состав его коллегиального органа управления</a:t>
            </a:r>
          </a:p>
          <a:p>
            <a:pPr algn="ctr"/>
            <a:endParaRPr lang="ru-RU" b="1"/>
          </a:p>
          <a:p>
            <a:pPr algn="ctr"/>
            <a:r>
              <a:rPr lang="ru-RU" b="1"/>
              <a:t>При этом, данное участие  </a:t>
            </a:r>
          </a:p>
          <a:p>
            <a:pPr algn="ctr"/>
            <a:endParaRPr lang="ru-RU" b="1"/>
          </a:p>
          <a:p>
            <a:pPr algn="ctr"/>
            <a:r>
              <a:rPr lang="ru-RU" b="1" i="1"/>
              <a:t>не должно приводить к конфликту интересов или возможности возникновения конфликта интересов у муниципального служащего.</a:t>
            </a:r>
          </a:p>
          <a:p>
            <a:r>
              <a:rPr lang="ru-RU"/>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250825" y="476250"/>
            <a:ext cx="8208963" cy="95408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400" b="1" dirty="0">
                <a:solidFill>
                  <a:schemeClr val="tx1"/>
                </a:solidFill>
                <a:latin typeface="Times New Roman" pitchFamily="18" charset="0"/>
                <a:ea typeface="Calibri" pitchFamily="34" charset="0"/>
                <a:cs typeface="Times New Roman" pitchFamily="18" charset="0"/>
              </a:rPr>
              <a:t>быть поверенным или представителем по делам третьих лиц в органе местного самоуправления</a:t>
            </a:r>
            <a:r>
              <a:rPr lang="ru-RU" sz="1400" dirty="0">
                <a:solidFill>
                  <a:schemeClr val="tx1"/>
                </a:solidFill>
                <a:latin typeface="Times New Roman" pitchFamily="18" charset="0"/>
                <a:ea typeface="Calibri" pitchFamily="34" charset="0"/>
                <a:cs typeface="Times New Roman" pitchFamily="18" charset="0"/>
              </a:rPr>
              <a:t>,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endParaRPr lang="ru-RU" dirty="0">
              <a:solidFill>
                <a:schemeClr val="tx1"/>
              </a:solidFill>
              <a:latin typeface="Tahoma" pitchFamily="34" charset="0"/>
            </a:endParaRPr>
          </a:p>
        </p:txBody>
      </p:sp>
      <p:sp>
        <p:nvSpPr>
          <p:cNvPr id="3" name="Прямоугольник 2"/>
          <p:cNvSpPr/>
          <p:nvPr/>
        </p:nvSpPr>
        <p:spPr>
          <a:xfrm>
            <a:off x="250825" y="1628775"/>
            <a:ext cx="8208963" cy="2678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получать в связи с должностным положением или в связи с исполнением должностных обязанностей вознаграждения от физических и юридических лиц </a:t>
            </a:r>
            <a:r>
              <a:rPr lang="ru-RU" sz="1400" dirty="0">
                <a:latin typeface="Times New Roman" pitchFamily="18" charset="0"/>
                <a:cs typeface="Times New Roman" pitchFamily="18" charset="0"/>
              </a:rPr>
              <a:t>(подарки, денежное вознаграждение, ссуды, услуги, оплату развлечений, отдыха, транспортных расходов и иные вознаграждения).</a:t>
            </a:r>
          </a:p>
          <a:p>
            <a:pPr algn="just">
              <a:defRPr/>
            </a:pPr>
            <a:r>
              <a:rPr lang="ru-RU" sz="1400" dirty="0"/>
              <a:t>      </a:t>
            </a:r>
            <a:r>
              <a:rPr lang="ru-RU" sz="1400" dirty="0">
                <a:latin typeface="Times New Roman" pitchFamily="18" charset="0"/>
                <a:cs typeface="Times New Roman" pitchFamily="18" charset="0"/>
              </a:rPr>
              <a:t>Подарки, полученные муниципальным служащим в связи с протокольными мероприятиями, со служебными командировками и с другими официальными мероприятиями, признаются муниципальной собственностью и передаются муниципальным служащим по акту в орган местного самоуправления, избирательную комиссию муниципального образования, в которых он замещает должность муниципальной службы, за исключением случаев, установленных Гражданским кодексом Российской Федерации. Муниципальный служащий, сдавший подарок, полученный им в связи с протокольным мероприятием, со служебной командировкой или с другим официальным мероприятием, может его выкупить в порядке, устанавливаемом нормативными правовыми актами Российской Федерации;</a:t>
            </a:r>
          </a:p>
        </p:txBody>
      </p:sp>
      <p:sp>
        <p:nvSpPr>
          <p:cNvPr id="38916" name="Прямоугольник 3"/>
          <p:cNvSpPr>
            <a:spLocks noChangeArrowheads="1"/>
          </p:cNvSpPr>
          <p:nvPr/>
        </p:nvSpPr>
        <p:spPr bwMode="auto">
          <a:xfrm>
            <a:off x="3348038" y="0"/>
            <a:ext cx="2087562" cy="400050"/>
          </a:xfrm>
          <a:prstGeom prst="rect">
            <a:avLst/>
          </a:prstGeom>
          <a:noFill/>
          <a:ln w="9525">
            <a:noFill/>
            <a:miter lim="800000"/>
            <a:headEnd/>
            <a:tailEnd/>
          </a:ln>
        </p:spPr>
        <p:txBody>
          <a:bodyPr>
            <a:spAutoFit/>
          </a:bodyPr>
          <a:lstStyle/>
          <a:p>
            <a:pPr>
              <a:defRPr/>
            </a:pPr>
            <a:r>
              <a:rPr lang="ru-RU" sz="2000" b="1" i="1" dirty="0">
                <a:solidFill>
                  <a:srgbClr val="0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Запрещается</a:t>
            </a:r>
            <a:endParaRPr lang="ru-RU" sz="2000" b="1" i="1" dirty="0">
              <a:effectLst>
                <a:outerShdw blurRad="38100" dist="38100" dir="2700000" algn="tl">
                  <a:srgbClr val="000000">
                    <a:alpha val="43137"/>
                  </a:srgbClr>
                </a:outerShdw>
              </a:effectLst>
              <a:ea typeface="Calibri" pitchFamily="34" charset="0"/>
              <a:cs typeface="Times New Roman" pitchFamily="18" charset="0"/>
            </a:endParaRPr>
          </a:p>
        </p:txBody>
      </p:sp>
      <p:sp>
        <p:nvSpPr>
          <p:cNvPr id="14341" name="TextBox 1"/>
          <p:cNvSpPr txBox="1">
            <a:spLocks noChangeArrowheads="1"/>
          </p:cNvSpPr>
          <p:nvPr/>
        </p:nvSpPr>
        <p:spPr bwMode="auto">
          <a:xfrm>
            <a:off x="971550" y="4221163"/>
            <a:ext cx="6840538" cy="2062162"/>
          </a:xfrm>
          <a:prstGeom prst="rect">
            <a:avLst/>
          </a:prstGeom>
          <a:noFill/>
          <a:ln w="9525">
            <a:noFill/>
            <a:miter lim="800000"/>
            <a:headEnd/>
            <a:tailEnd/>
          </a:ln>
        </p:spPr>
        <p:txBody>
          <a:bodyPr>
            <a:spAutoFit/>
          </a:bodyPr>
          <a:lstStyle/>
          <a:p>
            <a:pPr algn="ctr"/>
            <a:r>
              <a:rPr lang="ru-RU" sz="1600" b="1">
                <a:latin typeface="Times New Roman" pitchFamily="18" charset="0"/>
                <a:cs typeface="Times New Roman" pitchFamily="18" charset="0"/>
              </a:rPr>
              <a:t>Постановлением м</a:t>
            </a:r>
            <a:r>
              <a:rPr lang="ru-RU" sz="1600">
                <a:latin typeface="Times New Roman" pitchFamily="18" charset="0"/>
                <a:cs typeface="Times New Roman" pitchFamily="18" charset="0"/>
              </a:rPr>
              <a:t>эрии городского округа Тольятти Самарской области от 06.08.2015 N 2536-п/1</a:t>
            </a:r>
          </a:p>
          <a:p>
            <a:pPr algn="ctr"/>
            <a:r>
              <a:rPr lang="ru-RU" sz="1600">
                <a:latin typeface="Times New Roman" pitchFamily="18" charset="0"/>
                <a:cs typeface="Times New Roman" pitchFamily="18" charset="0"/>
              </a:rPr>
              <a:t>утвержден порядок сообщения отдельными категориями лиц </a:t>
            </a:r>
            <a:r>
              <a:rPr lang="ru-RU" sz="1600" b="1" i="1">
                <a:latin typeface="Times New Roman" pitchFamily="18" charset="0"/>
                <a:cs typeface="Times New Roman" pitchFamily="18" charset="0"/>
              </a:rPr>
              <a:t>о получении подарка </a:t>
            </a:r>
            <a:r>
              <a:rPr lang="ru-RU" sz="1600">
                <a:latin typeface="Times New Roman" pitchFamily="18" charset="0"/>
                <a:cs typeface="Times New Roman" pitchFamily="18" charset="0"/>
              </a:rPr>
              <a:t>в связи с протокольными мероприятиями, служебными командировками и другими официальными мероприятиями, участие в которых связано с исполнением ими служебных (должностных) обязанностей, сдачи и оценки подарка, реализации (выкупа) и зачисления средств, вырученных от его реализации</a:t>
            </a:r>
          </a:p>
        </p:txBody>
      </p:sp>
    </p:spTree>
  </p:cSld>
  <p:clrMapOvr>
    <a:masterClrMapping/>
  </p:clrMapOvr>
</p:sld>
</file>

<file path=ppt/theme/theme1.xml><?xml version="1.0" encoding="utf-8"?>
<a:theme xmlns:a="http://schemas.openxmlformats.org/drawingml/2006/main" name="Воздушный поток">
  <a:themeElements>
    <a:clrScheme name="Другая 14">
      <a:dk1>
        <a:sysClr val="windowText" lastClr="000000"/>
      </a:dk1>
      <a:lt1>
        <a:sysClr val="window" lastClr="FFFFFF"/>
      </a:lt1>
      <a:dk2>
        <a:srgbClr val="212745"/>
      </a:dk2>
      <a:lt2>
        <a:srgbClr val="8BC9F7"/>
      </a:lt2>
      <a:accent1>
        <a:srgbClr val="687DD0"/>
      </a:accent1>
      <a:accent2>
        <a:srgbClr val="9EE0F7"/>
      </a:accent2>
      <a:accent3>
        <a:srgbClr val="A7EA52"/>
      </a:accent3>
      <a:accent4>
        <a:srgbClr val="5DCEAF"/>
      </a:accent4>
      <a:accent5>
        <a:srgbClr val="FFFF00"/>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13691</TotalTime>
  <Words>5905</Words>
  <Application>Microsoft Office PowerPoint</Application>
  <PresentationFormat>Экран (4:3)</PresentationFormat>
  <Paragraphs>328</Paragraphs>
  <Slides>43</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Воздушный поток</vt:lpstr>
      <vt:lpstr>Слайд 1</vt:lpstr>
      <vt:lpstr>ОГРАНИЧЕНИЯ, связанные с муниципальной службой</vt:lpstr>
      <vt:lpstr>ОГРАНИЧЕНИЯ, связанные с муниципальной службой</vt:lpstr>
      <vt:lpstr>ОГРАНИЧЕНИЯ, связанные с муниципальной службой</vt:lpstr>
      <vt:lpstr>ОГРАНИЧЕНИЯ, связанные с муниципальной службой</vt:lpstr>
      <vt:lpstr>Слайд 6</vt:lpstr>
      <vt:lpstr>Слайд 7</vt:lpstr>
      <vt:lpstr>Слайд 8</vt:lpstr>
      <vt:lpstr>Слайд 9</vt:lpstr>
      <vt:lpstr>Слайд 10</vt:lpstr>
      <vt:lpstr>Слайд 11</vt:lpstr>
      <vt:lpstr>Слайд 12</vt:lpstr>
      <vt:lpstr>Основные нормативные правовые акты, определяющие понятие и порядок урегулирования конфликта интересов</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vector>
  </TitlesOfParts>
  <Company>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gulmira</dc:creator>
  <cp:lastModifiedBy>user</cp:lastModifiedBy>
  <cp:revision>1088</cp:revision>
  <dcterms:created xsi:type="dcterms:W3CDTF">2004-02-10T13:48:08Z</dcterms:created>
  <dcterms:modified xsi:type="dcterms:W3CDTF">2019-06-06T11:17:31Z</dcterms:modified>
</cp:coreProperties>
</file>