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4"/>
  </p:notesMasterIdLst>
  <p:handoutMasterIdLst>
    <p:handoutMasterId r:id="rId45"/>
  </p:handoutMasterIdLst>
  <p:sldIdLst>
    <p:sldId id="908" r:id="rId2"/>
    <p:sldId id="967" r:id="rId3"/>
    <p:sldId id="927" r:id="rId4"/>
    <p:sldId id="929" r:id="rId5"/>
    <p:sldId id="918" r:id="rId6"/>
    <p:sldId id="948" r:id="rId7"/>
    <p:sldId id="885" r:id="rId8"/>
    <p:sldId id="886" r:id="rId9"/>
    <p:sldId id="901" r:id="rId10"/>
    <p:sldId id="902" r:id="rId11"/>
    <p:sldId id="903" r:id="rId12"/>
    <p:sldId id="904" r:id="rId13"/>
    <p:sldId id="905" r:id="rId14"/>
    <p:sldId id="930" r:id="rId15"/>
    <p:sldId id="898" r:id="rId16"/>
    <p:sldId id="889" r:id="rId17"/>
    <p:sldId id="921" r:id="rId18"/>
    <p:sldId id="920" r:id="rId19"/>
    <p:sldId id="972" r:id="rId20"/>
    <p:sldId id="970" r:id="rId21"/>
    <p:sldId id="976" r:id="rId22"/>
    <p:sldId id="975" r:id="rId23"/>
    <p:sldId id="977" r:id="rId24"/>
    <p:sldId id="978" r:id="rId25"/>
    <p:sldId id="979" r:id="rId26"/>
    <p:sldId id="973" r:id="rId27"/>
    <p:sldId id="924" r:id="rId28"/>
    <p:sldId id="960" r:id="rId29"/>
    <p:sldId id="935" r:id="rId30"/>
    <p:sldId id="962" r:id="rId31"/>
    <p:sldId id="938" r:id="rId32"/>
    <p:sldId id="934" r:id="rId33"/>
    <p:sldId id="943" r:id="rId34"/>
    <p:sldId id="914" r:id="rId35"/>
    <p:sldId id="916" r:id="rId36"/>
    <p:sldId id="965" r:id="rId37"/>
    <p:sldId id="969" r:id="rId38"/>
    <p:sldId id="922" r:id="rId39"/>
    <p:sldId id="933" r:id="rId40"/>
    <p:sldId id="932" r:id="rId41"/>
    <p:sldId id="907" r:id="rId42"/>
    <p:sldId id="944" r:id="rId43"/>
  </p:sldIdLst>
  <p:sldSz cx="9144000" cy="6858000" type="screen4x3"/>
  <p:notesSz cx="6669088" cy="9775825"/>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B3B6BC"/>
    <a:srgbClr val="FFFF99"/>
    <a:srgbClr val="006600"/>
    <a:srgbClr val="FF9900"/>
    <a:srgbClr val="23538D"/>
    <a:srgbClr val="3B1165"/>
    <a:srgbClr val="8D57B5"/>
    <a:srgbClr val="DCC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3" autoAdjust="0"/>
    <p:restoredTop sz="88966" autoAdjust="0"/>
  </p:normalViewPr>
  <p:slideViewPr>
    <p:cSldViewPr>
      <p:cViewPr varScale="1">
        <p:scale>
          <a:sx n="66" d="100"/>
          <a:sy n="66" d="100"/>
        </p:scale>
        <p:origin x="1397" y="62"/>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SerovAD\Documents\&#1044;&#1086;&#1082;&#1083;&#1072;&#1076;&#1099;%20&#1074;%20&#1055;&#1088;&#1072;&#1074;&#1080;&#1090;&#1077;&#1083;&#1100;&#1089;&#1090;&#1074;&#1086;\2014%20&#1075;&#1086;&#1076;\&#1043;&#1088;&#1072;&#1092;&#1080;&#1082;&#1080;%20%20&#1090;&#1088;&#1072;&#1074;&#1084;&#1072;&#1090;&#1080;&#1079;&#1084;%20201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0.11334289006202355"/>
          <c:y val="0.13433587598425187"/>
          <c:w val="0.74336184868348221"/>
          <c:h val="0.68175270669291343"/>
        </c:manualLayout>
      </c:layout>
      <c:bar3DChart>
        <c:barDir val="col"/>
        <c:grouping val="standard"/>
        <c:varyColors val="0"/>
        <c:ser>
          <c:idx val="0"/>
          <c:order val="0"/>
          <c:tx>
            <c:strRef>
              <c:f>Лист1!$B$1</c:f>
              <c:strCache>
                <c:ptCount val="1"/>
                <c:pt idx="0">
                  <c:v>6 мес. 2013 г.</c:v>
                </c:pt>
              </c:strCache>
            </c:strRef>
          </c:tx>
          <c:spPr>
            <a:solidFill>
              <a:schemeClr val="accent6">
                <a:lumMod val="75000"/>
              </a:schemeClr>
            </a:solidFill>
          </c:spPr>
          <c:invertIfNegative val="0"/>
          <c:dLbls>
            <c:dLbl>
              <c:idx val="0"/>
              <c:layout>
                <c:manualLayout>
                  <c:x val="1.8729482368232499E-2"/>
                  <c:y val="-3.12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групповые</c:v>
                </c:pt>
                <c:pt idx="1">
                  <c:v>тяжелые</c:v>
                </c:pt>
                <c:pt idx="2">
                  <c:v>со смертельным исходом</c:v>
                </c:pt>
              </c:strCache>
            </c:strRef>
          </c:cat>
          <c:val>
            <c:numRef>
              <c:f>Лист1!$B$2:$B$4</c:f>
              <c:numCache>
                <c:formatCode>General</c:formatCode>
                <c:ptCount val="3"/>
                <c:pt idx="0">
                  <c:v>2</c:v>
                </c:pt>
                <c:pt idx="1">
                  <c:v>146</c:v>
                </c:pt>
                <c:pt idx="2">
                  <c:v>28</c:v>
                </c:pt>
              </c:numCache>
            </c:numRef>
          </c:val>
        </c:ser>
        <c:ser>
          <c:idx val="1"/>
          <c:order val="1"/>
          <c:tx>
            <c:strRef>
              <c:f>Лист1!$C$1</c:f>
              <c:strCache>
                <c:ptCount val="1"/>
                <c:pt idx="0">
                  <c:v>6 мес. 2014 г.</c:v>
                </c:pt>
              </c:strCache>
            </c:strRef>
          </c:tx>
          <c:spPr>
            <a:solidFill>
              <a:schemeClr val="accent5">
                <a:lumMod val="75000"/>
              </a:schemeClr>
            </a:solidFill>
          </c:spPr>
          <c:invertIfNegative val="0"/>
          <c:dLbls>
            <c:dLbl>
              <c:idx val="0"/>
              <c:layout>
                <c:manualLayout>
                  <c:x val="1.2486321578821626E-2"/>
                  <c:y val="-1.874999999999999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групповые</c:v>
                </c:pt>
                <c:pt idx="1">
                  <c:v>тяжелые</c:v>
                </c:pt>
                <c:pt idx="2">
                  <c:v>со смертельным исходом</c:v>
                </c:pt>
              </c:strCache>
            </c:strRef>
          </c:cat>
          <c:val>
            <c:numRef>
              <c:f>Лист1!$C$2:$C$4</c:f>
              <c:numCache>
                <c:formatCode>General</c:formatCode>
                <c:ptCount val="3"/>
                <c:pt idx="0">
                  <c:v>1</c:v>
                </c:pt>
                <c:pt idx="1">
                  <c:v>133</c:v>
                </c:pt>
                <c:pt idx="2">
                  <c:v>30</c:v>
                </c:pt>
              </c:numCache>
            </c:numRef>
          </c:val>
        </c:ser>
        <c:dLbls>
          <c:showLegendKey val="0"/>
          <c:showVal val="0"/>
          <c:showCatName val="0"/>
          <c:showSerName val="0"/>
          <c:showPercent val="0"/>
          <c:showBubbleSize val="0"/>
        </c:dLbls>
        <c:gapWidth val="150"/>
        <c:shape val="cone"/>
        <c:axId val="434165344"/>
        <c:axId val="333701456"/>
        <c:axId val="327094288"/>
      </c:bar3DChart>
      <c:catAx>
        <c:axId val="434165344"/>
        <c:scaling>
          <c:orientation val="minMax"/>
        </c:scaling>
        <c:delete val="0"/>
        <c:axPos val="b"/>
        <c:numFmt formatCode="General" sourceLinked="0"/>
        <c:majorTickMark val="out"/>
        <c:minorTickMark val="none"/>
        <c:tickLblPos val="nextTo"/>
        <c:txPr>
          <a:bodyPr/>
          <a:lstStyle/>
          <a:p>
            <a:pPr>
              <a:defRPr sz="1400"/>
            </a:pPr>
            <a:endParaRPr lang="ru-RU"/>
          </a:p>
        </c:txPr>
        <c:crossAx val="333701456"/>
        <c:crosses val="autoZero"/>
        <c:auto val="1"/>
        <c:lblAlgn val="ctr"/>
        <c:lblOffset val="100"/>
        <c:noMultiLvlLbl val="0"/>
      </c:catAx>
      <c:valAx>
        <c:axId val="333701456"/>
        <c:scaling>
          <c:orientation val="minMax"/>
        </c:scaling>
        <c:delete val="0"/>
        <c:axPos val="l"/>
        <c:majorGridlines/>
        <c:numFmt formatCode="General" sourceLinked="1"/>
        <c:majorTickMark val="out"/>
        <c:minorTickMark val="none"/>
        <c:tickLblPos val="nextTo"/>
        <c:txPr>
          <a:bodyPr/>
          <a:lstStyle/>
          <a:p>
            <a:pPr>
              <a:defRPr sz="1400"/>
            </a:pPr>
            <a:endParaRPr lang="ru-RU"/>
          </a:p>
        </c:txPr>
        <c:crossAx val="434165344"/>
        <c:crosses val="autoZero"/>
        <c:crossBetween val="between"/>
      </c:valAx>
      <c:serAx>
        <c:axId val="327094288"/>
        <c:scaling>
          <c:orientation val="minMax"/>
        </c:scaling>
        <c:delete val="1"/>
        <c:axPos val="b"/>
        <c:majorTickMark val="out"/>
        <c:minorTickMark val="none"/>
        <c:tickLblPos val="none"/>
        <c:crossAx val="333701456"/>
        <c:crosses val="autoZero"/>
      </c:serAx>
    </c:plotArea>
    <c:legend>
      <c:legendPos val="r"/>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6.587826262633717E-2"/>
          <c:y val="0.15598086217082674"/>
          <c:w val="0.48806334850488081"/>
          <c:h val="0.75445893986498924"/>
        </c:manualLayout>
      </c:layout>
      <c:pie3DChart>
        <c:varyColors val="1"/>
        <c:ser>
          <c:idx val="0"/>
          <c:order val="0"/>
          <c:explosion val="25"/>
          <c:dLbls>
            <c:dLbl>
              <c:idx val="0"/>
              <c:layout>
                <c:manualLayout>
                  <c:x val="-3.146578613157227E-2"/>
                  <c:y val="-0.10078714695828764"/>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5.5122038777410891E-2"/>
                  <c:y val="0.11171477857911274"/>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1.9907137414274845E-2"/>
                  <c:y val="0.13423306322764625"/>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2.0655998645330658E-3"/>
                  <c:y val="-6.7648552823378894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8.4741342816019283E-4"/>
                  <c:y val="-5.5784441657808256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4.1766488866311199E-3"/>
                  <c:y val="-6.8274145602454372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6"/>
              <c:layout>
                <c:manualLayout>
                  <c:x val="1.0459673186013041E-2"/>
                  <c:y val="-4.4763875008752493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7"/>
              <c:layout>
                <c:manualLayout>
                  <c:x val="2.8771338752834226E-2"/>
                  <c:y val="-5.550822752322019E-2"/>
                </c:manualLayout>
              </c:layout>
              <c:showLegendKey val="0"/>
              <c:showVal val="0"/>
              <c:showCatName val="0"/>
              <c:showSerName val="0"/>
              <c:showPercent val="1"/>
              <c:showBubbleSize val="0"/>
              <c:extLst>
                <c:ext xmlns:c15="http://schemas.microsoft.com/office/drawing/2012/chart" uri="{CE6537A1-D6FC-4f65-9D91-7224C49458BB}"/>
              </c:extLst>
            </c:dLbl>
            <c:dLbl>
              <c:idx val="8"/>
              <c:layout>
                <c:manualLayout>
                  <c:x val="0.10396746597923244"/>
                  <c:y val="1.9227513534977883E-2"/>
                </c:manualLayout>
              </c:layout>
              <c:showLegendKey val="0"/>
              <c:showVal val="0"/>
              <c:showCatName val="0"/>
              <c:showSerName val="0"/>
              <c:showPercent val="1"/>
              <c:showBubbleSize val="0"/>
              <c:extLst>
                <c:ext xmlns:c15="http://schemas.microsoft.com/office/drawing/2012/chart" uri="{CE6537A1-D6FC-4f65-9D91-7224C49458BB}"/>
              </c:extLst>
            </c:dLbl>
            <c:spPr>
              <a:ln>
                <a:solidFill>
                  <a:schemeClr val="accent1"/>
                </a:solidFill>
              </a:ln>
            </c:spPr>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Лист9!$F$7:$F$13</c:f>
              <c:strCache>
                <c:ptCount val="7"/>
                <c:pt idx="0">
                  <c:v>Неудовлетворительная организация производства работ</c:v>
                </c:pt>
                <c:pt idx="1">
                  <c:v>Нарушение правил дорожного движения</c:v>
                </c:pt>
                <c:pt idx="2">
                  <c:v>Нарушение работником трудового распорядка и дисциплины труда</c:v>
                </c:pt>
                <c:pt idx="3">
                  <c:v>Нарушение требований безопасности при эксплуатации транспортных средств</c:v>
                </c:pt>
                <c:pt idx="4">
                  <c:v>Неудовлетворительное содержание и недостатки в организации рабочих мест</c:v>
                </c:pt>
                <c:pt idx="5">
                  <c:v>Нарушение технологического процесса</c:v>
                </c:pt>
                <c:pt idx="6">
                  <c:v>Недостатки в организации и проведении подготовки работников по охране труда</c:v>
                </c:pt>
              </c:strCache>
            </c:strRef>
          </c:cat>
          <c:val>
            <c:numRef>
              <c:f>Лист9!$G$7:$G$13</c:f>
              <c:numCache>
                <c:formatCode>General</c:formatCode>
                <c:ptCount val="7"/>
                <c:pt idx="0">
                  <c:v>18</c:v>
                </c:pt>
                <c:pt idx="1">
                  <c:v>15</c:v>
                </c:pt>
                <c:pt idx="2">
                  <c:v>3</c:v>
                </c:pt>
                <c:pt idx="3">
                  <c:v>4</c:v>
                </c:pt>
                <c:pt idx="4">
                  <c:v>2</c:v>
                </c:pt>
                <c:pt idx="5">
                  <c:v>2</c:v>
                </c:pt>
                <c:pt idx="6">
                  <c:v>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6614938616543964"/>
          <c:y val="2.6300867605777316E-2"/>
          <c:w val="0.43385068325741694"/>
          <c:h val="0.96414159224438256"/>
        </c:manualLayout>
      </c:layout>
      <c:overlay val="0"/>
      <c:txPr>
        <a:bodyPr/>
        <a:lstStyle/>
        <a:p>
          <a:pPr>
            <a:defRPr sz="1400" b="1">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40DD8-FE7C-4534-BC6B-B68DFE6991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F05B8C1C-4587-4BBA-A9AA-9F62C9CB4FC2}">
      <dgm:prSet custT="1"/>
      <dgm:spPr/>
      <dgm:t>
        <a:bodyPr/>
        <a:lstStyle/>
        <a:p>
          <a:pPr algn="ctr" rtl="0"/>
          <a:r>
            <a:rPr lang="ru-RU" sz="1400" b="1" dirty="0" smtClean="0">
              <a:latin typeface="Times New Roman" pitchFamily="18" charset="0"/>
              <a:cs typeface="Times New Roman" pitchFamily="18" charset="0"/>
            </a:rPr>
            <a:t>КОНСТИТУЦИЯ РОССИЙСКОЙ ФЕДЕРАЦИИ</a:t>
          </a:r>
          <a:endParaRPr lang="ru-RU" sz="1400" b="1" dirty="0">
            <a:latin typeface="Times New Roman" pitchFamily="18" charset="0"/>
            <a:cs typeface="Times New Roman" pitchFamily="18" charset="0"/>
          </a:endParaRPr>
        </a:p>
      </dgm:t>
    </dgm:pt>
    <dgm:pt modelId="{483FF9FE-00C4-4817-8789-FF36FDA1661E}" type="parTrans" cxnId="{8B9CBDCE-44AD-4AE5-9B44-CD0FE86E3EA0}">
      <dgm:prSet/>
      <dgm:spPr/>
      <dgm:t>
        <a:bodyPr/>
        <a:lstStyle/>
        <a:p>
          <a:pPr algn="ctr"/>
          <a:endParaRPr lang="ru-RU" sz="1400">
            <a:latin typeface="Times New Roman" pitchFamily="18" charset="0"/>
            <a:cs typeface="Times New Roman" pitchFamily="18" charset="0"/>
          </a:endParaRPr>
        </a:p>
      </dgm:t>
    </dgm:pt>
    <dgm:pt modelId="{FC2E6AD7-8CEC-4224-A994-5FB11C8B543C}" type="sibTrans" cxnId="{8B9CBDCE-44AD-4AE5-9B44-CD0FE86E3EA0}">
      <dgm:prSet/>
      <dgm:spPr/>
      <dgm:t>
        <a:bodyPr/>
        <a:lstStyle/>
        <a:p>
          <a:pPr algn="ctr"/>
          <a:endParaRPr lang="ru-RU" sz="1400">
            <a:latin typeface="Times New Roman" pitchFamily="18" charset="0"/>
            <a:cs typeface="Times New Roman" pitchFamily="18" charset="0"/>
          </a:endParaRPr>
        </a:p>
      </dgm:t>
    </dgm:pt>
    <dgm:pt modelId="{863B1F60-DD08-48B5-BBF1-1F363FF184D9}">
      <dgm:prSet custT="1"/>
      <dgm:spPr/>
      <dgm:t>
        <a:bodyPr/>
        <a:lstStyle/>
        <a:p>
          <a:pPr algn="ctr" rtl="0"/>
          <a:r>
            <a:rPr lang="ru-RU" sz="1400" b="1" dirty="0" smtClean="0">
              <a:latin typeface="Times New Roman" pitchFamily="18" charset="0"/>
              <a:cs typeface="Times New Roman" pitchFamily="18" charset="0"/>
            </a:rPr>
            <a:t>ТРУДОВОЙ КОДЕКС РОССИЙСКОЙ ФЕДЕРАЦИИ</a:t>
          </a:r>
          <a:endParaRPr lang="ru-RU" sz="1400" dirty="0">
            <a:latin typeface="Times New Roman" pitchFamily="18" charset="0"/>
            <a:cs typeface="Times New Roman" pitchFamily="18" charset="0"/>
          </a:endParaRPr>
        </a:p>
      </dgm:t>
    </dgm:pt>
    <dgm:pt modelId="{4C29BD89-7400-4F04-A1FF-104BFAD508EE}" type="parTrans" cxnId="{F1986F5C-35E8-4103-93D3-CD149D3CA637}">
      <dgm:prSet/>
      <dgm:spPr/>
      <dgm:t>
        <a:bodyPr/>
        <a:lstStyle/>
        <a:p>
          <a:pPr algn="ctr"/>
          <a:endParaRPr lang="ru-RU" sz="1400">
            <a:latin typeface="Times New Roman" pitchFamily="18" charset="0"/>
            <a:cs typeface="Times New Roman" pitchFamily="18" charset="0"/>
          </a:endParaRPr>
        </a:p>
      </dgm:t>
    </dgm:pt>
    <dgm:pt modelId="{6AEA49B8-924B-4E5A-9873-5C4B01657D8C}" type="sibTrans" cxnId="{F1986F5C-35E8-4103-93D3-CD149D3CA637}">
      <dgm:prSet/>
      <dgm:spPr/>
      <dgm:t>
        <a:bodyPr/>
        <a:lstStyle/>
        <a:p>
          <a:pPr algn="ctr"/>
          <a:endParaRPr lang="ru-RU" sz="1400">
            <a:latin typeface="Times New Roman" pitchFamily="18" charset="0"/>
            <a:cs typeface="Times New Roman" pitchFamily="18" charset="0"/>
          </a:endParaRPr>
        </a:p>
      </dgm:t>
    </dgm:pt>
    <dgm:pt modelId="{D7ED7628-3170-4253-B215-D7C745181ACA}">
      <dgm:prSet custT="1"/>
      <dgm:spPr/>
      <dgm:t>
        <a:bodyPr/>
        <a:lstStyle/>
        <a:p>
          <a:pPr algn="ctr" rtl="0"/>
          <a:r>
            <a:rPr lang="ru-RU" sz="1400" b="1" dirty="0" smtClean="0">
              <a:latin typeface="Times New Roman" pitchFamily="18" charset="0"/>
              <a:cs typeface="Times New Roman" pitchFamily="18" charset="0"/>
            </a:rPr>
            <a:t>ФЕДЕРАЛЬНЫЕ ЗАКОНЫ</a:t>
          </a:r>
          <a:endParaRPr lang="ru-RU" sz="1400" dirty="0">
            <a:latin typeface="Times New Roman" pitchFamily="18" charset="0"/>
            <a:cs typeface="Times New Roman" pitchFamily="18" charset="0"/>
          </a:endParaRPr>
        </a:p>
      </dgm:t>
    </dgm:pt>
    <dgm:pt modelId="{72218195-93C3-47FB-B08F-E86652A8E3B0}" type="parTrans" cxnId="{1DDF3529-F933-4450-AC0C-916E48150385}">
      <dgm:prSet/>
      <dgm:spPr/>
      <dgm:t>
        <a:bodyPr/>
        <a:lstStyle/>
        <a:p>
          <a:pPr algn="ctr"/>
          <a:endParaRPr lang="ru-RU" sz="1400">
            <a:latin typeface="Times New Roman" pitchFamily="18" charset="0"/>
            <a:cs typeface="Times New Roman" pitchFamily="18" charset="0"/>
          </a:endParaRPr>
        </a:p>
      </dgm:t>
    </dgm:pt>
    <dgm:pt modelId="{AB739EDD-8C07-48D9-B193-2883BEB85A59}" type="sibTrans" cxnId="{1DDF3529-F933-4450-AC0C-916E48150385}">
      <dgm:prSet/>
      <dgm:spPr/>
      <dgm:t>
        <a:bodyPr/>
        <a:lstStyle/>
        <a:p>
          <a:pPr algn="ctr"/>
          <a:endParaRPr lang="ru-RU" sz="1400">
            <a:latin typeface="Times New Roman" pitchFamily="18" charset="0"/>
            <a:cs typeface="Times New Roman" pitchFamily="18" charset="0"/>
          </a:endParaRPr>
        </a:p>
      </dgm:t>
    </dgm:pt>
    <dgm:pt modelId="{FE16D42C-CE34-491C-B01D-259101B833BF}">
      <dgm:prSet custT="1"/>
      <dgm:spPr/>
      <dgm:t>
        <a:bodyPr/>
        <a:lstStyle/>
        <a:p>
          <a:pPr algn="ctr" rtl="0"/>
          <a:r>
            <a:rPr lang="ru-RU" sz="1400" b="1" dirty="0" smtClean="0">
              <a:latin typeface="Times New Roman" pitchFamily="18" charset="0"/>
              <a:cs typeface="Times New Roman" pitchFamily="18" charset="0"/>
            </a:rPr>
            <a:t>СТАНДАРТЫ</a:t>
          </a:r>
          <a:endParaRPr lang="ru-RU" sz="1400" dirty="0">
            <a:latin typeface="Times New Roman" pitchFamily="18" charset="0"/>
            <a:cs typeface="Times New Roman" pitchFamily="18" charset="0"/>
          </a:endParaRPr>
        </a:p>
      </dgm:t>
    </dgm:pt>
    <dgm:pt modelId="{CF2D0EE6-4EBB-4EAE-BCC0-770076667E87}" type="parTrans" cxnId="{9B6E5C31-92E3-4909-832E-B4804279D096}">
      <dgm:prSet/>
      <dgm:spPr/>
      <dgm:t>
        <a:bodyPr/>
        <a:lstStyle/>
        <a:p>
          <a:pPr algn="ctr"/>
          <a:endParaRPr lang="ru-RU" sz="1400">
            <a:latin typeface="Times New Roman" pitchFamily="18" charset="0"/>
            <a:cs typeface="Times New Roman" pitchFamily="18" charset="0"/>
          </a:endParaRPr>
        </a:p>
      </dgm:t>
    </dgm:pt>
    <dgm:pt modelId="{0B8221EB-57FC-4D27-9447-E53A91B71392}" type="sibTrans" cxnId="{9B6E5C31-92E3-4909-832E-B4804279D096}">
      <dgm:prSet/>
      <dgm:spPr/>
      <dgm:t>
        <a:bodyPr/>
        <a:lstStyle/>
        <a:p>
          <a:pPr algn="ctr"/>
          <a:endParaRPr lang="ru-RU" sz="1400">
            <a:latin typeface="Times New Roman" pitchFamily="18" charset="0"/>
            <a:cs typeface="Times New Roman" pitchFamily="18" charset="0"/>
          </a:endParaRPr>
        </a:p>
      </dgm:t>
    </dgm:pt>
    <dgm:pt modelId="{6D5F2646-D62F-4B8C-9695-FEA23FFECB2C}">
      <dgm:prSet custT="1"/>
      <dgm:spPr/>
      <dgm:t>
        <a:bodyPr/>
        <a:lstStyle/>
        <a:p>
          <a:pPr algn="ctr" rtl="0"/>
          <a:r>
            <a:rPr lang="ru-RU" sz="1400" b="1" dirty="0" smtClean="0">
              <a:latin typeface="Times New Roman" pitchFamily="18" charset="0"/>
              <a:cs typeface="Times New Roman" pitchFamily="18" charset="0"/>
            </a:rPr>
            <a:t>САНИТАРНЫЕ НОРМЫ</a:t>
          </a:r>
          <a:endParaRPr lang="ru-RU" sz="1400" dirty="0">
            <a:latin typeface="Times New Roman" pitchFamily="18" charset="0"/>
            <a:cs typeface="Times New Roman" pitchFamily="18" charset="0"/>
          </a:endParaRPr>
        </a:p>
      </dgm:t>
    </dgm:pt>
    <dgm:pt modelId="{1DBCD821-A1FB-4D29-A8F3-998925B5A604}" type="parTrans" cxnId="{86768C98-E7E7-43B2-A554-CD36AC76E6B2}">
      <dgm:prSet/>
      <dgm:spPr/>
      <dgm:t>
        <a:bodyPr/>
        <a:lstStyle/>
        <a:p>
          <a:pPr algn="ctr"/>
          <a:endParaRPr lang="ru-RU" sz="1400">
            <a:latin typeface="Times New Roman" pitchFamily="18" charset="0"/>
            <a:cs typeface="Times New Roman" pitchFamily="18" charset="0"/>
          </a:endParaRPr>
        </a:p>
      </dgm:t>
    </dgm:pt>
    <dgm:pt modelId="{19F9295C-971C-4AC0-A436-18655F39D858}" type="sibTrans" cxnId="{86768C98-E7E7-43B2-A554-CD36AC76E6B2}">
      <dgm:prSet/>
      <dgm:spPr/>
      <dgm:t>
        <a:bodyPr/>
        <a:lstStyle/>
        <a:p>
          <a:pPr algn="ctr"/>
          <a:endParaRPr lang="ru-RU" sz="1400">
            <a:latin typeface="Times New Roman" pitchFamily="18" charset="0"/>
            <a:cs typeface="Times New Roman" pitchFamily="18" charset="0"/>
          </a:endParaRPr>
        </a:p>
      </dgm:t>
    </dgm:pt>
    <dgm:pt modelId="{C8B2315A-6BDB-409A-AC8B-2FDEFF6DB30D}">
      <dgm:prSet custT="1"/>
      <dgm:spPr/>
      <dgm:t>
        <a:bodyPr/>
        <a:lstStyle/>
        <a:p>
          <a:pPr algn="ctr" rtl="0"/>
          <a:r>
            <a:rPr lang="ru-RU" sz="1400" b="1" dirty="0" smtClean="0">
              <a:latin typeface="Times New Roman" pitchFamily="18" charset="0"/>
              <a:cs typeface="Times New Roman" pitchFamily="18" charset="0"/>
            </a:rPr>
            <a:t>ПРАВИЛА</a:t>
          </a:r>
          <a:endParaRPr lang="ru-RU" sz="1400" dirty="0">
            <a:latin typeface="Times New Roman" pitchFamily="18" charset="0"/>
            <a:cs typeface="Times New Roman" pitchFamily="18" charset="0"/>
          </a:endParaRPr>
        </a:p>
      </dgm:t>
    </dgm:pt>
    <dgm:pt modelId="{B78CAB3D-7209-45A5-B994-C9BF42CEDF17}" type="parTrans" cxnId="{A0745C15-C9B5-4E63-8F30-854F6A6A424C}">
      <dgm:prSet/>
      <dgm:spPr/>
      <dgm:t>
        <a:bodyPr/>
        <a:lstStyle/>
        <a:p>
          <a:pPr algn="ctr"/>
          <a:endParaRPr lang="ru-RU" sz="1400">
            <a:latin typeface="Times New Roman" pitchFamily="18" charset="0"/>
            <a:cs typeface="Times New Roman" pitchFamily="18" charset="0"/>
          </a:endParaRPr>
        </a:p>
      </dgm:t>
    </dgm:pt>
    <dgm:pt modelId="{25C3D6C9-3273-4286-A1E7-DC40E80FF3FC}" type="sibTrans" cxnId="{A0745C15-C9B5-4E63-8F30-854F6A6A424C}">
      <dgm:prSet/>
      <dgm:spPr/>
      <dgm:t>
        <a:bodyPr/>
        <a:lstStyle/>
        <a:p>
          <a:pPr algn="ctr"/>
          <a:endParaRPr lang="ru-RU" sz="1400">
            <a:latin typeface="Times New Roman" pitchFamily="18" charset="0"/>
            <a:cs typeface="Times New Roman" pitchFamily="18" charset="0"/>
          </a:endParaRPr>
        </a:p>
      </dgm:t>
    </dgm:pt>
    <dgm:pt modelId="{6CFD0661-DE04-49F1-ADEB-F2C68A843BC4}">
      <dgm:prSet custT="1"/>
      <dgm:spPr/>
      <dgm:t>
        <a:bodyPr/>
        <a:lstStyle/>
        <a:p>
          <a:pPr algn="ctr" rtl="0"/>
          <a:r>
            <a:rPr lang="ru-RU" sz="1400" b="1" dirty="0" smtClean="0">
              <a:latin typeface="Times New Roman" pitchFamily="18" charset="0"/>
              <a:cs typeface="Times New Roman" pitchFamily="18" charset="0"/>
            </a:rPr>
            <a:t>ГИГИЕНИЧЕСКИЕ НОРМАТИВЫ</a:t>
          </a:r>
          <a:endParaRPr lang="ru-RU" sz="1400" dirty="0">
            <a:latin typeface="Times New Roman" pitchFamily="18" charset="0"/>
            <a:cs typeface="Times New Roman" pitchFamily="18" charset="0"/>
          </a:endParaRPr>
        </a:p>
      </dgm:t>
    </dgm:pt>
    <dgm:pt modelId="{E2052CA7-0BF5-46B1-B201-CDF700B2DF19}" type="parTrans" cxnId="{0F63DB77-6E46-405E-AE17-C87247B0178B}">
      <dgm:prSet/>
      <dgm:spPr/>
      <dgm:t>
        <a:bodyPr/>
        <a:lstStyle/>
        <a:p>
          <a:pPr algn="ctr"/>
          <a:endParaRPr lang="ru-RU" sz="1400">
            <a:latin typeface="Times New Roman" pitchFamily="18" charset="0"/>
            <a:cs typeface="Times New Roman" pitchFamily="18" charset="0"/>
          </a:endParaRPr>
        </a:p>
      </dgm:t>
    </dgm:pt>
    <dgm:pt modelId="{C5D2DC73-E2D9-4544-A0E2-6DF0E57E741C}" type="sibTrans" cxnId="{0F63DB77-6E46-405E-AE17-C87247B0178B}">
      <dgm:prSet/>
      <dgm:spPr/>
      <dgm:t>
        <a:bodyPr/>
        <a:lstStyle/>
        <a:p>
          <a:pPr algn="ctr"/>
          <a:endParaRPr lang="ru-RU" sz="1400">
            <a:latin typeface="Times New Roman" pitchFamily="18" charset="0"/>
            <a:cs typeface="Times New Roman" pitchFamily="18" charset="0"/>
          </a:endParaRPr>
        </a:p>
      </dgm:t>
    </dgm:pt>
    <dgm:pt modelId="{254C5D52-4A98-4093-9290-D3F649F02004}">
      <dgm:prSet custT="1"/>
      <dgm:spPr/>
      <dgm:t>
        <a:bodyPr/>
        <a:lstStyle/>
        <a:p>
          <a:pPr algn="ctr" rtl="0"/>
          <a:r>
            <a:rPr lang="ru-RU" sz="1400" b="1" dirty="0" smtClean="0">
              <a:latin typeface="Times New Roman" pitchFamily="18" charset="0"/>
              <a:cs typeface="Times New Roman" pitchFamily="18" charset="0"/>
            </a:rPr>
            <a:t>ИНСТРУКЦИИ ПО ОХРАНЕ ТРУДА</a:t>
          </a:r>
          <a:endParaRPr lang="ru-RU" sz="1400" dirty="0">
            <a:latin typeface="Times New Roman" pitchFamily="18" charset="0"/>
            <a:cs typeface="Times New Roman" pitchFamily="18" charset="0"/>
          </a:endParaRPr>
        </a:p>
      </dgm:t>
    </dgm:pt>
    <dgm:pt modelId="{25BDEC05-C8A1-425F-845E-33F4D830B2AF}" type="parTrans" cxnId="{76539D48-61AF-482D-BB81-E0DDE8CEB0CD}">
      <dgm:prSet/>
      <dgm:spPr/>
      <dgm:t>
        <a:bodyPr/>
        <a:lstStyle/>
        <a:p>
          <a:pPr algn="ctr"/>
          <a:endParaRPr lang="ru-RU" sz="1400">
            <a:latin typeface="Times New Roman" pitchFamily="18" charset="0"/>
            <a:cs typeface="Times New Roman" pitchFamily="18" charset="0"/>
          </a:endParaRPr>
        </a:p>
      </dgm:t>
    </dgm:pt>
    <dgm:pt modelId="{B245ED51-88EB-47A4-A99C-6A140934E30F}" type="sibTrans" cxnId="{76539D48-61AF-482D-BB81-E0DDE8CEB0CD}">
      <dgm:prSet/>
      <dgm:spPr/>
      <dgm:t>
        <a:bodyPr/>
        <a:lstStyle/>
        <a:p>
          <a:pPr algn="ctr"/>
          <a:endParaRPr lang="ru-RU" sz="1400">
            <a:latin typeface="Times New Roman" pitchFamily="18" charset="0"/>
            <a:cs typeface="Times New Roman" pitchFamily="18" charset="0"/>
          </a:endParaRPr>
        </a:p>
      </dgm:t>
    </dgm:pt>
    <dgm:pt modelId="{87952C6F-B94D-4ADD-9B44-CA7B0637C4E7}" type="pres">
      <dgm:prSet presAssocID="{8B640DD8-FE7C-4534-BC6B-B68DFE6991F6}" presName="linear" presStyleCnt="0">
        <dgm:presLayoutVars>
          <dgm:animLvl val="lvl"/>
          <dgm:resizeHandles val="exact"/>
        </dgm:presLayoutVars>
      </dgm:prSet>
      <dgm:spPr/>
      <dgm:t>
        <a:bodyPr/>
        <a:lstStyle/>
        <a:p>
          <a:endParaRPr lang="ru-RU"/>
        </a:p>
      </dgm:t>
    </dgm:pt>
    <dgm:pt modelId="{B408A90D-0F55-4D90-B9E6-A89BB7BA9FF2}" type="pres">
      <dgm:prSet presAssocID="{F05B8C1C-4587-4BBA-A9AA-9F62C9CB4FC2}" presName="parentText" presStyleLbl="node1" presStyleIdx="0" presStyleCnt="8">
        <dgm:presLayoutVars>
          <dgm:chMax val="0"/>
          <dgm:bulletEnabled val="1"/>
        </dgm:presLayoutVars>
      </dgm:prSet>
      <dgm:spPr/>
      <dgm:t>
        <a:bodyPr/>
        <a:lstStyle/>
        <a:p>
          <a:endParaRPr lang="ru-RU"/>
        </a:p>
      </dgm:t>
    </dgm:pt>
    <dgm:pt modelId="{E2633818-425E-459F-A34E-4E13E84A2C43}" type="pres">
      <dgm:prSet presAssocID="{FC2E6AD7-8CEC-4224-A994-5FB11C8B543C}" presName="spacer" presStyleCnt="0"/>
      <dgm:spPr/>
    </dgm:pt>
    <dgm:pt modelId="{EF741E50-C669-43B9-B8F3-8B32D0A95E08}" type="pres">
      <dgm:prSet presAssocID="{863B1F60-DD08-48B5-BBF1-1F363FF184D9}" presName="parentText" presStyleLbl="node1" presStyleIdx="1" presStyleCnt="8">
        <dgm:presLayoutVars>
          <dgm:chMax val="0"/>
          <dgm:bulletEnabled val="1"/>
        </dgm:presLayoutVars>
      </dgm:prSet>
      <dgm:spPr/>
      <dgm:t>
        <a:bodyPr/>
        <a:lstStyle/>
        <a:p>
          <a:endParaRPr lang="ru-RU"/>
        </a:p>
      </dgm:t>
    </dgm:pt>
    <dgm:pt modelId="{73A0C06F-E320-425A-BC01-EA2D1DE55719}" type="pres">
      <dgm:prSet presAssocID="{6AEA49B8-924B-4E5A-9873-5C4B01657D8C}" presName="spacer" presStyleCnt="0"/>
      <dgm:spPr/>
    </dgm:pt>
    <dgm:pt modelId="{C1D5CAFA-2B88-48D3-9CE0-98774E5259E3}" type="pres">
      <dgm:prSet presAssocID="{D7ED7628-3170-4253-B215-D7C745181ACA}" presName="parentText" presStyleLbl="node1" presStyleIdx="2" presStyleCnt="8">
        <dgm:presLayoutVars>
          <dgm:chMax val="0"/>
          <dgm:bulletEnabled val="1"/>
        </dgm:presLayoutVars>
      </dgm:prSet>
      <dgm:spPr/>
      <dgm:t>
        <a:bodyPr/>
        <a:lstStyle/>
        <a:p>
          <a:endParaRPr lang="ru-RU"/>
        </a:p>
      </dgm:t>
    </dgm:pt>
    <dgm:pt modelId="{2B7EF808-FEA0-4420-9E1B-41FC7826F836}" type="pres">
      <dgm:prSet presAssocID="{AB739EDD-8C07-48D9-B193-2883BEB85A59}" presName="spacer" presStyleCnt="0"/>
      <dgm:spPr/>
    </dgm:pt>
    <dgm:pt modelId="{E8042492-C314-446C-ABC3-DD5324392E7E}" type="pres">
      <dgm:prSet presAssocID="{FE16D42C-CE34-491C-B01D-259101B833BF}" presName="parentText" presStyleLbl="node1" presStyleIdx="3" presStyleCnt="8">
        <dgm:presLayoutVars>
          <dgm:chMax val="0"/>
          <dgm:bulletEnabled val="1"/>
        </dgm:presLayoutVars>
      </dgm:prSet>
      <dgm:spPr/>
      <dgm:t>
        <a:bodyPr/>
        <a:lstStyle/>
        <a:p>
          <a:endParaRPr lang="ru-RU"/>
        </a:p>
      </dgm:t>
    </dgm:pt>
    <dgm:pt modelId="{228E0014-B7AF-4FFE-BE51-DC968F51D841}" type="pres">
      <dgm:prSet presAssocID="{0B8221EB-57FC-4D27-9447-E53A91B71392}" presName="spacer" presStyleCnt="0"/>
      <dgm:spPr/>
    </dgm:pt>
    <dgm:pt modelId="{5B750DFA-B0DD-4463-BB36-166F39F76525}" type="pres">
      <dgm:prSet presAssocID="{6D5F2646-D62F-4B8C-9695-FEA23FFECB2C}" presName="parentText" presStyleLbl="node1" presStyleIdx="4" presStyleCnt="8">
        <dgm:presLayoutVars>
          <dgm:chMax val="0"/>
          <dgm:bulletEnabled val="1"/>
        </dgm:presLayoutVars>
      </dgm:prSet>
      <dgm:spPr/>
      <dgm:t>
        <a:bodyPr/>
        <a:lstStyle/>
        <a:p>
          <a:endParaRPr lang="ru-RU"/>
        </a:p>
      </dgm:t>
    </dgm:pt>
    <dgm:pt modelId="{19734B8D-9975-4CD1-8B7A-B68236654A94}" type="pres">
      <dgm:prSet presAssocID="{19F9295C-971C-4AC0-A436-18655F39D858}" presName="spacer" presStyleCnt="0"/>
      <dgm:spPr/>
    </dgm:pt>
    <dgm:pt modelId="{391B9425-738F-4CE9-B06D-3D03EA48076F}" type="pres">
      <dgm:prSet presAssocID="{C8B2315A-6BDB-409A-AC8B-2FDEFF6DB30D}" presName="parentText" presStyleLbl="node1" presStyleIdx="5" presStyleCnt="8">
        <dgm:presLayoutVars>
          <dgm:chMax val="0"/>
          <dgm:bulletEnabled val="1"/>
        </dgm:presLayoutVars>
      </dgm:prSet>
      <dgm:spPr/>
      <dgm:t>
        <a:bodyPr/>
        <a:lstStyle/>
        <a:p>
          <a:endParaRPr lang="ru-RU"/>
        </a:p>
      </dgm:t>
    </dgm:pt>
    <dgm:pt modelId="{48A9CD2E-FFAC-4CDD-BB36-5734662E629F}" type="pres">
      <dgm:prSet presAssocID="{25C3D6C9-3273-4286-A1E7-DC40E80FF3FC}" presName="spacer" presStyleCnt="0"/>
      <dgm:spPr/>
    </dgm:pt>
    <dgm:pt modelId="{63785232-A3DA-4CDA-9C63-9D338FA20C22}" type="pres">
      <dgm:prSet presAssocID="{6CFD0661-DE04-49F1-ADEB-F2C68A843BC4}" presName="parentText" presStyleLbl="node1" presStyleIdx="6" presStyleCnt="8">
        <dgm:presLayoutVars>
          <dgm:chMax val="0"/>
          <dgm:bulletEnabled val="1"/>
        </dgm:presLayoutVars>
      </dgm:prSet>
      <dgm:spPr/>
      <dgm:t>
        <a:bodyPr/>
        <a:lstStyle/>
        <a:p>
          <a:endParaRPr lang="ru-RU"/>
        </a:p>
      </dgm:t>
    </dgm:pt>
    <dgm:pt modelId="{73A51C97-D25E-488D-BA3F-B15B2F00950A}" type="pres">
      <dgm:prSet presAssocID="{C5D2DC73-E2D9-4544-A0E2-6DF0E57E741C}" presName="spacer" presStyleCnt="0"/>
      <dgm:spPr/>
    </dgm:pt>
    <dgm:pt modelId="{DD9B1FDA-033A-4582-B41B-F5C7EAADE70B}" type="pres">
      <dgm:prSet presAssocID="{254C5D52-4A98-4093-9290-D3F649F02004}" presName="parentText" presStyleLbl="node1" presStyleIdx="7" presStyleCnt="8">
        <dgm:presLayoutVars>
          <dgm:chMax val="0"/>
          <dgm:bulletEnabled val="1"/>
        </dgm:presLayoutVars>
      </dgm:prSet>
      <dgm:spPr/>
      <dgm:t>
        <a:bodyPr/>
        <a:lstStyle/>
        <a:p>
          <a:endParaRPr lang="ru-RU"/>
        </a:p>
      </dgm:t>
    </dgm:pt>
  </dgm:ptLst>
  <dgm:cxnLst>
    <dgm:cxn modelId="{0F63DB77-6E46-405E-AE17-C87247B0178B}" srcId="{8B640DD8-FE7C-4534-BC6B-B68DFE6991F6}" destId="{6CFD0661-DE04-49F1-ADEB-F2C68A843BC4}" srcOrd="6" destOrd="0" parTransId="{E2052CA7-0BF5-46B1-B201-CDF700B2DF19}" sibTransId="{C5D2DC73-E2D9-4544-A0E2-6DF0E57E741C}"/>
    <dgm:cxn modelId="{2E4B6767-AD5E-4C09-9DD6-B9A3D5E0F30F}" type="presOf" srcId="{8B640DD8-FE7C-4534-BC6B-B68DFE6991F6}" destId="{87952C6F-B94D-4ADD-9B44-CA7B0637C4E7}" srcOrd="0" destOrd="0" presId="urn:microsoft.com/office/officeart/2005/8/layout/vList2"/>
    <dgm:cxn modelId="{86768C98-E7E7-43B2-A554-CD36AC76E6B2}" srcId="{8B640DD8-FE7C-4534-BC6B-B68DFE6991F6}" destId="{6D5F2646-D62F-4B8C-9695-FEA23FFECB2C}" srcOrd="4" destOrd="0" parTransId="{1DBCD821-A1FB-4D29-A8F3-998925B5A604}" sibTransId="{19F9295C-971C-4AC0-A436-18655F39D858}"/>
    <dgm:cxn modelId="{3E95B285-84EE-47AD-905F-66A56F89C49B}" type="presOf" srcId="{D7ED7628-3170-4253-B215-D7C745181ACA}" destId="{C1D5CAFA-2B88-48D3-9CE0-98774E5259E3}" srcOrd="0" destOrd="0" presId="urn:microsoft.com/office/officeart/2005/8/layout/vList2"/>
    <dgm:cxn modelId="{270975D7-2A25-4F8D-A65B-A8BD0CEC922C}" type="presOf" srcId="{863B1F60-DD08-48B5-BBF1-1F363FF184D9}" destId="{EF741E50-C669-43B9-B8F3-8B32D0A95E08}" srcOrd="0" destOrd="0" presId="urn:microsoft.com/office/officeart/2005/8/layout/vList2"/>
    <dgm:cxn modelId="{76539D48-61AF-482D-BB81-E0DDE8CEB0CD}" srcId="{8B640DD8-FE7C-4534-BC6B-B68DFE6991F6}" destId="{254C5D52-4A98-4093-9290-D3F649F02004}" srcOrd="7" destOrd="0" parTransId="{25BDEC05-C8A1-425F-845E-33F4D830B2AF}" sibTransId="{B245ED51-88EB-47A4-A99C-6A140934E30F}"/>
    <dgm:cxn modelId="{A0745C15-C9B5-4E63-8F30-854F6A6A424C}" srcId="{8B640DD8-FE7C-4534-BC6B-B68DFE6991F6}" destId="{C8B2315A-6BDB-409A-AC8B-2FDEFF6DB30D}" srcOrd="5" destOrd="0" parTransId="{B78CAB3D-7209-45A5-B994-C9BF42CEDF17}" sibTransId="{25C3D6C9-3273-4286-A1E7-DC40E80FF3FC}"/>
    <dgm:cxn modelId="{9B6E5C31-92E3-4909-832E-B4804279D096}" srcId="{8B640DD8-FE7C-4534-BC6B-B68DFE6991F6}" destId="{FE16D42C-CE34-491C-B01D-259101B833BF}" srcOrd="3" destOrd="0" parTransId="{CF2D0EE6-4EBB-4EAE-BCC0-770076667E87}" sibTransId="{0B8221EB-57FC-4D27-9447-E53A91B71392}"/>
    <dgm:cxn modelId="{F1986F5C-35E8-4103-93D3-CD149D3CA637}" srcId="{8B640DD8-FE7C-4534-BC6B-B68DFE6991F6}" destId="{863B1F60-DD08-48B5-BBF1-1F363FF184D9}" srcOrd="1" destOrd="0" parTransId="{4C29BD89-7400-4F04-A1FF-104BFAD508EE}" sibTransId="{6AEA49B8-924B-4E5A-9873-5C4B01657D8C}"/>
    <dgm:cxn modelId="{0BEE37A2-9853-462E-96E0-262A009B8758}" type="presOf" srcId="{6D5F2646-D62F-4B8C-9695-FEA23FFECB2C}" destId="{5B750DFA-B0DD-4463-BB36-166F39F76525}" srcOrd="0" destOrd="0" presId="urn:microsoft.com/office/officeart/2005/8/layout/vList2"/>
    <dgm:cxn modelId="{A45A9C79-0131-4F0A-A569-E0007D994D48}" type="presOf" srcId="{6CFD0661-DE04-49F1-ADEB-F2C68A843BC4}" destId="{63785232-A3DA-4CDA-9C63-9D338FA20C22}" srcOrd="0" destOrd="0" presId="urn:microsoft.com/office/officeart/2005/8/layout/vList2"/>
    <dgm:cxn modelId="{1DDE2CB7-A83B-4E44-8891-0451587234CF}" type="presOf" srcId="{F05B8C1C-4587-4BBA-A9AA-9F62C9CB4FC2}" destId="{B408A90D-0F55-4D90-B9E6-A89BB7BA9FF2}" srcOrd="0" destOrd="0" presId="urn:microsoft.com/office/officeart/2005/8/layout/vList2"/>
    <dgm:cxn modelId="{18AAEA81-9E29-46DC-8EBE-7DA4180968E8}" type="presOf" srcId="{C8B2315A-6BDB-409A-AC8B-2FDEFF6DB30D}" destId="{391B9425-738F-4CE9-B06D-3D03EA48076F}" srcOrd="0" destOrd="0" presId="urn:microsoft.com/office/officeart/2005/8/layout/vList2"/>
    <dgm:cxn modelId="{8B9CBDCE-44AD-4AE5-9B44-CD0FE86E3EA0}" srcId="{8B640DD8-FE7C-4534-BC6B-B68DFE6991F6}" destId="{F05B8C1C-4587-4BBA-A9AA-9F62C9CB4FC2}" srcOrd="0" destOrd="0" parTransId="{483FF9FE-00C4-4817-8789-FF36FDA1661E}" sibTransId="{FC2E6AD7-8CEC-4224-A994-5FB11C8B543C}"/>
    <dgm:cxn modelId="{B35E525B-4D4F-4402-9B98-61C7E1E16E25}" type="presOf" srcId="{FE16D42C-CE34-491C-B01D-259101B833BF}" destId="{E8042492-C314-446C-ABC3-DD5324392E7E}" srcOrd="0" destOrd="0" presId="urn:microsoft.com/office/officeart/2005/8/layout/vList2"/>
    <dgm:cxn modelId="{1DDF3529-F933-4450-AC0C-916E48150385}" srcId="{8B640DD8-FE7C-4534-BC6B-B68DFE6991F6}" destId="{D7ED7628-3170-4253-B215-D7C745181ACA}" srcOrd="2" destOrd="0" parTransId="{72218195-93C3-47FB-B08F-E86652A8E3B0}" sibTransId="{AB739EDD-8C07-48D9-B193-2883BEB85A59}"/>
    <dgm:cxn modelId="{184BE586-9B94-4936-9A66-9BAF5F7AC120}" type="presOf" srcId="{254C5D52-4A98-4093-9290-D3F649F02004}" destId="{DD9B1FDA-033A-4582-B41B-F5C7EAADE70B}" srcOrd="0" destOrd="0" presId="urn:microsoft.com/office/officeart/2005/8/layout/vList2"/>
    <dgm:cxn modelId="{D3FF725E-AA62-4F6A-8704-213E6C485BBA}" type="presParOf" srcId="{87952C6F-B94D-4ADD-9B44-CA7B0637C4E7}" destId="{B408A90D-0F55-4D90-B9E6-A89BB7BA9FF2}" srcOrd="0" destOrd="0" presId="urn:microsoft.com/office/officeart/2005/8/layout/vList2"/>
    <dgm:cxn modelId="{878EB6CC-1D8F-43E1-B278-B415E0468084}" type="presParOf" srcId="{87952C6F-B94D-4ADD-9B44-CA7B0637C4E7}" destId="{E2633818-425E-459F-A34E-4E13E84A2C43}" srcOrd="1" destOrd="0" presId="urn:microsoft.com/office/officeart/2005/8/layout/vList2"/>
    <dgm:cxn modelId="{9B96306C-5452-4A28-9C86-EBDF2BA6D6E5}" type="presParOf" srcId="{87952C6F-B94D-4ADD-9B44-CA7B0637C4E7}" destId="{EF741E50-C669-43B9-B8F3-8B32D0A95E08}" srcOrd="2" destOrd="0" presId="urn:microsoft.com/office/officeart/2005/8/layout/vList2"/>
    <dgm:cxn modelId="{F5EFE511-78DA-40B7-AC53-CDB0A2B004A5}" type="presParOf" srcId="{87952C6F-B94D-4ADD-9B44-CA7B0637C4E7}" destId="{73A0C06F-E320-425A-BC01-EA2D1DE55719}" srcOrd="3" destOrd="0" presId="urn:microsoft.com/office/officeart/2005/8/layout/vList2"/>
    <dgm:cxn modelId="{4D8EA389-9A02-47DF-9170-78F523AFAE12}" type="presParOf" srcId="{87952C6F-B94D-4ADD-9B44-CA7B0637C4E7}" destId="{C1D5CAFA-2B88-48D3-9CE0-98774E5259E3}" srcOrd="4" destOrd="0" presId="urn:microsoft.com/office/officeart/2005/8/layout/vList2"/>
    <dgm:cxn modelId="{AC1EB698-B5BA-4C37-8B31-FEDC9186F3F7}" type="presParOf" srcId="{87952C6F-B94D-4ADD-9B44-CA7B0637C4E7}" destId="{2B7EF808-FEA0-4420-9E1B-41FC7826F836}" srcOrd="5" destOrd="0" presId="urn:microsoft.com/office/officeart/2005/8/layout/vList2"/>
    <dgm:cxn modelId="{438E1575-35F2-478E-B1D4-A6C2B747C207}" type="presParOf" srcId="{87952C6F-B94D-4ADD-9B44-CA7B0637C4E7}" destId="{E8042492-C314-446C-ABC3-DD5324392E7E}" srcOrd="6" destOrd="0" presId="urn:microsoft.com/office/officeart/2005/8/layout/vList2"/>
    <dgm:cxn modelId="{757F6780-D045-4EC2-BA6D-FC819F6BD215}" type="presParOf" srcId="{87952C6F-B94D-4ADD-9B44-CA7B0637C4E7}" destId="{228E0014-B7AF-4FFE-BE51-DC968F51D841}" srcOrd="7" destOrd="0" presId="urn:microsoft.com/office/officeart/2005/8/layout/vList2"/>
    <dgm:cxn modelId="{681B6607-D9B8-4F43-8E44-5E7F436AFC43}" type="presParOf" srcId="{87952C6F-B94D-4ADD-9B44-CA7B0637C4E7}" destId="{5B750DFA-B0DD-4463-BB36-166F39F76525}" srcOrd="8" destOrd="0" presId="urn:microsoft.com/office/officeart/2005/8/layout/vList2"/>
    <dgm:cxn modelId="{0E7C01C0-832E-45E4-AC87-7368682E99E3}" type="presParOf" srcId="{87952C6F-B94D-4ADD-9B44-CA7B0637C4E7}" destId="{19734B8D-9975-4CD1-8B7A-B68236654A94}" srcOrd="9" destOrd="0" presId="urn:microsoft.com/office/officeart/2005/8/layout/vList2"/>
    <dgm:cxn modelId="{6F70319D-0FB0-42A2-822E-E4A199415F09}" type="presParOf" srcId="{87952C6F-B94D-4ADD-9B44-CA7B0637C4E7}" destId="{391B9425-738F-4CE9-B06D-3D03EA48076F}" srcOrd="10" destOrd="0" presId="urn:microsoft.com/office/officeart/2005/8/layout/vList2"/>
    <dgm:cxn modelId="{530FAAF7-8E32-4C49-84B1-CF222457DE0E}" type="presParOf" srcId="{87952C6F-B94D-4ADD-9B44-CA7B0637C4E7}" destId="{48A9CD2E-FFAC-4CDD-BB36-5734662E629F}" srcOrd="11" destOrd="0" presId="urn:microsoft.com/office/officeart/2005/8/layout/vList2"/>
    <dgm:cxn modelId="{6CB49272-5CA3-4ADB-8D69-BFAC1FD257F3}" type="presParOf" srcId="{87952C6F-B94D-4ADD-9B44-CA7B0637C4E7}" destId="{63785232-A3DA-4CDA-9C63-9D338FA20C22}" srcOrd="12" destOrd="0" presId="urn:microsoft.com/office/officeart/2005/8/layout/vList2"/>
    <dgm:cxn modelId="{DAAA2AA6-D71D-40E7-93F8-91E914955BDC}" type="presParOf" srcId="{87952C6F-B94D-4ADD-9B44-CA7B0637C4E7}" destId="{73A51C97-D25E-488D-BA3F-B15B2F00950A}" srcOrd="13" destOrd="0" presId="urn:microsoft.com/office/officeart/2005/8/layout/vList2"/>
    <dgm:cxn modelId="{C3D970EB-38A6-4AA9-BBC9-EA1A32375050}" type="presParOf" srcId="{87952C6F-B94D-4ADD-9B44-CA7B0637C4E7}" destId="{DD9B1FDA-033A-4582-B41B-F5C7EAADE70B}"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EA7517-D545-4556-9AB0-393AC9682AA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4C3AC31A-2254-4B7E-8B92-3C9C79E7CFA0}">
      <dgm:prSet phldrT="[Текст]" custT="1"/>
      <dgm:spPr>
        <a:solidFill>
          <a:schemeClr val="accent4">
            <a:lumMod val="40000"/>
            <a:lumOff val="60000"/>
          </a:schemeClr>
        </a:solidFill>
      </dgm:spPr>
      <dgm:t>
        <a:bodyPr/>
        <a:lstStyle/>
        <a:p>
          <a:r>
            <a:rPr lang="ru-RU" sz="1600" b="1" dirty="0" smtClean="0">
              <a:solidFill>
                <a:schemeClr val="accent4">
                  <a:lumMod val="50000"/>
                </a:schemeClr>
              </a:solidFill>
              <a:latin typeface="Times New Roman" pitchFamily="18" charset="0"/>
              <a:cs typeface="Times New Roman" pitchFamily="18" charset="0"/>
            </a:rPr>
            <a:t>Порядок</a:t>
          </a:r>
          <a:endParaRPr lang="ru-RU" sz="1600" b="1" dirty="0">
            <a:solidFill>
              <a:schemeClr val="accent4">
                <a:lumMod val="50000"/>
              </a:schemeClr>
            </a:solidFill>
            <a:latin typeface="Times New Roman" pitchFamily="18" charset="0"/>
            <a:cs typeface="Times New Roman" pitchFamily="18" charset="0"/>
          </a:endParaRPr>
        </a:p>
      </dgm:t>
    </dgm:pt>
    <dgm:pt modelId="{4B6EA1A9-AC91-41E5-8C2A-28E8568FDE04}" type="parTrans" cxnId="{13320DC4-5737-4AA2-A29E-6D62CC7A98A6}">
      <dgm:prSet/>
      <dgm:spPr/>
      <dgm:t>
        <a:bodyPr/>
        <a:lstStyle/>
        <a:p>
          <a:endParaRPr lang="ru-RU" b="1">
            <a:latin typeface="Times New Roman" pitchFamily="18" charset="0"/>
            <a:cs typeface="Times New Roman" pitchFamily="18" charset="0"/>
          </a:endParaRPr>
        </a:p>
      </dgm:t>
    </dgm:pt>
    <dgm:pt modelId="{2823F639-1EB5-4D66-BCCE-A7D33301D236}" type="sibTrans" cxnId="{13320DC4-5737-4AA2-A29E-6D62CC7A98A6}">
      <dgm:prSet/>
      <dgm:spPr/>
      <dgm:t>
        <a:bodyPr/>
        <a:lstStyle/>
        <a:p>
          <a:endParaRPr lang="ru-RU" b="1">
            <a:latin typeface="Times New Roman" pitchFamily="18" charset="0"/>
            <a:cs typeface="Times New Roman" pitchFamily="18" charset="0"/>
          </a:endParaRPr>
        </a:p>
      </dgm:t>
    </dgm:pt>
    <dgm:pt modelId="{C2968B74-D620-40B4-BD10-352BD9EC1740}">
      <dgm:prSet phldrT="[Текст]" custT="1"/>
      <dgm:spPr/>
      <dgm:t>
        <a:bodyPr/>
        <a:lstStyle/>
        <a:p>
          <a:pPr algn="just"/>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Подготовка по вопросам охраны труда у работодателя включает в себя самоподготовку  работника в области охраны труда и обучение уполномоченным  работодателем лицом</a:t>
          </a:r>
          <a:endParaRPr lang="ru-RU" sz="1600" b="1" dirty="0">
            <a:latin typeface="Times New Roman" pitchFamily="18" charset="0"/>
            <a:cs typeface="Times New Roman" pitchFamily="18" charset="0"/>
          </a:endParaRPr>
        </a:p>
      </dgm:t>
    </dgm:pt>
    <dgm:pt modelId="{AC1AF60D-398F-4714-BBE0-2AA891CEA5E2}" type="parTrans" cxnId="{A48871D8-45CC-4977-A09F-880E89BF1B49}">
      <dgm:prSet/>
      <dgm:spPr/>
      <dgm:t>
        <a:bodyPr/>
        <a:lstStyle/>
        <a:p>
          <a:endParaRPr lang="ru-RU" b="1">
            <a:latin typeface="Times New Roman" pitchFamily="18" charset="0"/>
            <a:cs typeface="Times New Roman" pitchFamily="18" charset="0"/>
          </a:endParaRPr>
        </a:p>
      </dgm:t>
    </dgm:pt>
    <dgm:pt modelId="{0CB90C8D-ABF2-42B2-BA9F-1CC73C2106FD}" type="sibTrans" cxnId="{A48871D8-45CC-4977-A09F-880E89BF1B49}">
      <dgm:prSet/>
      <dgm:spPr/>
      <dgm:t>
        <a:bodyPr/>
        <a:lstStyle/>
        <a:p>
          <a:endParaRPr lang="ru-RU" b="1">
            <a:latin typeface="Times New Roman" pitchFamily="18" charset="0"/>
            <a:cs typeface="Times New Roman" pitchFamily="18" charset="0"/>
          </a:endParaRPr>
        </a:p>
      </dgm:t>
    </dgm:pt>
    <dgm:pt modelId="{D25EC597-5B87-4B0F-B7B0-DE111A995390}">
      <dgm:prSet phldrT="[Текст]" custT="1"/>
      <dgm:spPr>
        <a:solidFill>
          <a:schemeClr val="accent4">
            <a:lumMod val="40000"/>
            <a:lumOff val="60000"/>
          </a:schemeClr>
        </a:solidFill>
      </dgm:spPr>
      <dgm:t>
        <a:bodyPr/>
        <a:lstStyle/>
        <a:p>
          <a:r>
            <a:rPr lang="ru-RU" sz="1600" b="1" dirty="0" smtClean="0">
              <a:solidFill>
                <a:schemeClr val="accent4">
                  <a:lumMod val="50000"/>
                </a:schemeClr>
              </a:solidFill>
              <a:latin typeface="Times New Roman" pitchFamily="18" charset="0"/>
              <a:cs typeface="Times New Roman" pitchFamily="18" charset="0"/>
            </a:rPr>
            <a:t>Программа</a:t>
          </a:r>
          <a:endParaRPr lang="ru-RU" sz="1600" b="1" dirty="0">
            <a:solidFill>
              <a:schemeClr val="accent4">
                <a:lumMod val="50000"/>
              </a:schemeClr>
            </a:solidFill>
            <a:latin typeface="Times New Roman" pitchFamily="18" charset="0"/>
            <a:cs typeface="Times New Roman" pitchFamily="18" charset="0"/>
          </a:endParaRPr>
        </a:p>
      </dgm:t>
    </dgm:pt>
    <dgm:pt modelId="{E5FA9CA5-4EAB-4936-A2A9-D3BF8D1BB85F}" type="parTrans" cxnId="{297F09A4-36AF-4EC0-A54F-6C6AAB2DC149}">
      <dgm:prSet/>
      <dgm:spPr/>
      <dgm:t>
        <a:bodyPr/>
        <a:lstStyle/>
        <a:p>
          <a:endParaRPr lang="ru-RU" b="1">
            <a:latin typeface="Times New Roman" pitchFamily="18" charset="0"/>
            <a:cs typeface="Times New Roman" pitchFamily="18" charset="0"/>
          </a:endParaRPr>
        </a:p>
      </dgm:t>
    </dgm:pt>
    <dgm:pt modelId="{CF815DED-D85D-4ED6-9E2E-46DE8B0BA389}" type="sibTrans" cxnId="{297F09A4-36AF-4EC0-A54F-6C6AAB2DC149}">
      <dgm:prSet/>
      <dgm:spPr/>
      <dgm:t>
        <a:bodyPr/>
        <a:lstStyle/>
        <a:p>
          <a:endParaRPr lang="ru-RU" b="1">
            <a:latin typeface="Times New Roman" pitchFamily="18" charset="0"/>
            <a:cs typeface="Times New Roman" pitchFamily="18" charset="0"/>
          </a:endParaRPr>
        </a:p>
      </dgm:t>
    </dgm:pt>
    <dgm:pt modelId="{2C59052F-4E8E-437A-B624-92C8BA88D26C}">
      <dgm:prSet phldrT="[Текст]" custT="1"/>
      <dgm:spPr/>
      <dgm:t>
        <a:bodyPr/>
        <a:lstStyle/>
        <a:p>
          <a:pPr algn="just"/>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Самоподготовка и обучение работника осуществляется по разработанной и утвержденной работодателем программе, содержащей государственные нормативные требования охраны труда по выполняемой работе, с изложением содержания разделов программы. </a:t>
          </a:r>
          <a:endParaRPr lang="ru-RU" sz="3000" b="1" dirty="0">
            <a:latin typeface="Times New Roman" pitchFamily="18" charset="0"/>
            <a:cs typeface="Times New Roman" pitchFamily="18" charset="0"/>
          </a:endParaRPr>
        </a:p>
      </dgm:t>
    </dgm:pt>
    <dgm:pt modelId="{8F2013AD-B951-4159-9A6D-0221B6436D5A}" type="parTrans" cxnId="{19956508-B14E-463F-BB7E-B383BAA27549}">
      <dgm:prSet/>
      <dgm:spPr/>
      <dgm:t>
        <a:bodyPr/>
        <a:lstStyle/>
        <a:p>
          <a:endParaRPr lang="ru-RU" b="1">
            <a:latin typeface="Times New Roman" pitchFamily="18" charset="0"/>
            <a:cs typeface="Times New Roman" pitchFamily="18" charset="0"/>
          </a:endParaRPr>
        </a:p>
      </dgm:t>
    </dgm:pt>
    <dgm:pt modelId="{681B1E49-9958-4FED-B0B7-D274C46DA033}" type="sibTrans" cxnId="{19956508-B14E-463F-BB7E-B383BAA27549}">
      <dgm:prSet/>
      <dgm:spPr/>
      <dgm:t>
        <a:bodyPr/>
        <a:lstStyle/>
        <a:p>
          <a:endParaRPr lang="ru-RU" b="1">
            <a:latin typeface="Times New Roman" pitchFamily="18" charset="0"/>
            <a:cs typeface="Times New Roman" pitchFamily="18" charset="0"/>
          </a:endParaRPr>
        </a:p>
      </dgm:t>
    </dgm:pt>
    <dgm:pt modelId="{E77C99D5-F908-4571-89B4-77DA3521DBFF}">
      <dgm:prSet phldrT="[Текст]" custT="1"/>
      <dgm:spPr>
        <a:solidFill>
          <a:schemeClr val="accent4">
            <a:lumMod val="40000"/>
            <a:lumOff val="60000"/>
          </a:schemeClr>
        </a:solidFill>
      </dgm:spPr>
      <dgm:t>
        <a:bodyPr/>
        <a:lstStyle/>
        <a:p>
          <a:r>
            <a:rPr lang="ru-RU" sz="1600" b="1" dirty="0" smtClean="0">
              <a:solidFill>
                <a:schemeClr val="accent4">
                  <a:lumMod val="50000"/>
                </a:schemeClr>
              </a:solidFill>
              <a:latin typeface="Times New Roman" pitchFamily="18" charset="0"/>
              <a:cs typeface="Times New Roman" pitchFamily="18" charset="0"/>
            </a:rPr>
            <a:t>Комиссия</a:t>
          </a:r>
          <a:endParaRPr lang="ru-RU" sz="1600" b="1" dirty="0">
            <a:solidFill>
              <a:schemeClr val="accent4">
                <a:lumMod val="50000"/>
              </a:schemeClr>
            </a:solidFill>
            <a:latin typeface="Times New Roman" pitchFamily="18" charset="0"/>
            <a:cs typeface="Times New Roman" pitchFamily="18" charset="0"/>
          </a:endParaRPr>
        </a:p>
      </dgm:t>
    </dgm:pt>
    <dgm:pt modelId="{A190D4C6-29FC-4510-8C52-F3191C3D72CA}" type="parTrans" cxnId="{F3C1410E-B682-42E7-949B-759FA20D34DC}">
      <dgm:prSet/>
      <dgm:spPr/>
      <dgm:t>
        <a:bodyPr/>
        <a:lstStyle/>
        <a:p>
          <a:endParaRPr lang="ru-RU" b="1">
            <a:latin typeface="Times New Roman" pitchFamily="18" charset="0"/>
            <a:cs typeface="Times New Roman" pitchFamily="18" charset="0"/>
          </a:endParaRPr>
        </a:p>
      </dgm:t>
    </dgm:pt>
    <dgm:pt modelId="{FF823CD5-EBA9-47D7-BD49-8B966C6EC926}" type="sibTrans" cxnId="{F3C1410E-B682-42E7-949B-759FA20D34DC}">
      <dgm:prSet/>
      <dgm:spPr/>
      <dgm:t>
        <a:bodyPr/>
        <a:lstStyle/>
        <a:p>
          <a:endParaRPr lang="ru-RU" b="1">
            <a:latin typeface="Times New Roman" pitchFamily="18" charset="0"/>
            <a:cs typeface="Times New Roman" pitchFamily="18" charset="0"/>
          </a:endParaRPr>
        </a:p>
      </dgm:t>
    </dgm:pt>
    <dgm:pt modelId="{0BD92C4C-256D-4160-9C1C-FA57188BFDC5}">
      <dgm:prSet phldrT="[Текст]" custT="1"/>
      <dgm:spPr/>
      <dgm:t>
        <a:bodyPr/>
        <a:lstStyle/>
        <a:p>
          <a:pPr algn="l"/>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Комиссия работодателя по проверке знания требований охраны труда состоит </a:t>
          </a:r>
          <a:r>
            <a:rPr kumimoji="0" lang="ru-RU" sz="16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не менее чем из трех человек</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прошедших подготовку по вопросам охраны труда в обучающей организации. </a:t>
          </a:r>
        </a:p>
      </dgm:t>
    </dgm:pt>
    <dgm:pt modelId="{A2C09987-0FE6-47AD-A313-37A692F82779}" type="parTrans" cxnId="{456F5E7B-2B9B-427A-AC42-7BBA316B409F}">
      <dgm:prSet/>
      <dgm:spPr/>
      <dgm:t>
        <a:bodyPr/>
        <a:lstStyle/>
        <a:p>
          <a:endParaRPr lang="ru-RU" b="1">
            <a:latin typeface="Times New Roman" pitchFamily="18" charset="0"/>
            <a:cs typeface="Times New Roman" pitchFamily="18" charset="0"/>
          </a:endParaRPr>
        </a:p>
      </dgm:t>
    </dgm:pt>
    <dgm:pt modelId="{F5EA4226-37B6-482F-9B59-FFD79AE40D8A}" type="sibTrans" cxnId="{456F5E7B-2B9B-427A-AC42-7BBA316B409F}">
      <dgm:prSet/>
      <dgm:spPr/>
      <dgm:t>
        <a:bodyPr/>
        <a:lstStyle/>
        <a:p>
          <a:endParaRPr lang="ru-RU" b="1">
            <a:latin typeface="Times New Roman" pitchFamily="18" charset="0"/>
            <a:cs typeface="Times New Roman" pitchFamily="18" charset="0"/>
          </a:endParaRPr>
        </a:p>
      </dgm:t>
    </dgm:pt>
    <dgm:pt modelId="{39B6E3D9-44D7-4656-A9B7-D36B2CE4C78B}">
      <dgm:prSet phldrT="[Текст]" custT="1"/>
      <dgm:spPr/>
      <dgm:t>
        <a:bodyPr/>
        <a:lstStyle/>
        <a:p>
          <a:pPr algn="just"/>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Состав комиссии работодателя и порядок ее работы определяются работодателем  и утверждаются приказом работодателя</a:t>
          </a:r>
        </a:p>
      </dgm:t>
    </dgm:pt>
    <dgm:pt modelId="{541FB10E-3DEA-4451-BECF-28F347C52942}" type="parTrans" cxnId="{C2129841-C5D3-452B-8AAC-0F263EA85DC1}">
      <dgm:prSet/>
      <dgm:spPr/>
      <dgm:t>
        <a:bodyPr/>
        <a:lstStyle/>
        <a:p>
          <a:endParaRPr lang="ru-RU" b="1">
            <a:latin typeface="Times New Roman" pitchFamily="18" charset="0"/>
            <a:cs typeface="Times New Roman" pitchFamily="18" charset="0"/>
          </a:endParaRPr>
        </a:p>
      </dgm:t>
    </dgm:pt>
    <dgm:pt modelId="{1294D5BE-B5FB-4B1F-8BFC-5C79CCD7043A}" type="sibTrans" cxnId="{C2129841-C5D3-452B-8AAC-0F263EA85DC1}">
      <dgm:prSet/>
      <dgm:spPr/>
      <dgm:t>
        <a:bodyPr/>
        <a:lstStyle/>
        <a:p>
          <a:endParaRPr lang="ru-RU" b="1">
            <a:latin typeface="Times New Roman" pitchFamily="18" charset="0"/>
            <a:cs typeface="Times New Roman" pitchFamily="18" charset="0"/>
          </a:endParaRPr>
        </a:p>
      </dgm:t>
    </dgm:pt>
    <dgm:pt modelId="{F12D7832-70A1-4B37-B6C2-C72FD8C20113}" type="pres">
      <dgm:prSet presAssocID="{67EA7517-D545-4556-9AB0-393AC9682AA7}" presName="linearFlow" presStyleCnt="0">
        <dgm:presLayoutVars>
          <dgm:dir/>
          <dgm:animLvl val="lvl"/>
          <dgm:resizeHandles val="exact"/>
        </dgm:presLayoutVars>
      </dgm:prSet>
      <dgm:spPr/>
      <dgm:t>
        <a:bodyPr/>
        <a:lstStyle/>
        <a:p>
          <a:endParaRPr lang="ru-RU"/>
        </a:p>
      </dgm:t>
    </dgm:pt>
    <dgm:pt modelId="{2F50CD21-7BF8-4CC6-9641-B960B32D661B}" type="pres">
      <dgm:prSet presAssocID="{4C3AC31A-2254-4B7E-8B92-3C9C79E7CFA0}" presName="composite" presStyleCnt="0"/>
      <dgm:spPr/>
    </dgm:pt>
    <dgm:pt modelId="{EFD0E159-BA51-4DF4-BAB4-D4810AB840CE}" type="pres">
      <dgm:prSet presAssocID="{4C3AC31A-2254-4B7E-8B92-3C9C79E7CFA0}" presName="parentText" presStyleLbl="alignNode1" presStyleIdx="0" presStyleCnt="3">
        <dgm:presLayoutVars>
          <dgm:chMax val="1"/>
          <dgm:bulletEnabled val="1"/>
        </dgm:presLayoutVars>
      </dgm:prSet>
      <dgm:spPr/>
      <dgm:t>
        <a:bodyPr/>
        <a:lstStyle/>
        <a:p>
          <a:endParaRPr lang="ru-RU"/>
        </a:p>
      </dgm:t>
    </dgm:pt>
    <dgm:pt modelId="{DF1E5CB3-6C28-4CA3-A5C1-DB6E587E9513}" type="pres">
      <dgm:prSet presAssocID="{4C3AC31A-2254-4B7E-8B92-3C9C79E7CFA0}" presName="descendantText" presStyleLbl="alignAcc1" presStyleIdx="0" presStyleCnt="3" custScaleX="94100" custScaleY="92178">
        <dgm:presLayoutVars>
          <dgm:bulletEnabled val="1"/>
        </dgm:presLayoutVars>
      </dgm:prSet>
      <dgm:spPr/>
      <dgm:t>
        <a:bodyPr/>
        <a:lstStyle/>
        <a:p>
          <a:endParaRPr lang="ru-RU"/>
        </a:p>
      </dgm:t>
    </dgm:pt>
    <dgm:pt modelId="{9C5A930D-18C0-45A3-A268-1C769886A88A}" type="pres">
      <dgm:prSet presAssocID="{2823F639-1EB5-4D66-BCCE-A7D33301D236}" presName="sp" presStyleCnt="0"/>
      <dgm:spPr/>
    </dgm:pt>
    <dgm:pt modelId="{EC7AAE01-179C-4467-AA16-5D07109C53C0}" type="pres">
      <dgm:prSet presAssocID="{D25EC597-5B87-4B0F-B7B0-DE111A995390}" presName="composite" presStyleCnt="0"/>
      <dgm:spPr/>
    </dgm:pt>
    <dgm:pt modelId="{4241ADFA-2682-48B7-8838-1F823FECFAA7}" type="pres">
      <dgm:prSet presAssocID="{D25EC597-5B87-4B0F-B7B0-DE111A995390}" presName="parentText" presStyleLbl="alignNode1" presStyleIdx="1" presStyleCnt="3">
        <dgm:presLayoutVars>
          <dgm:chMax val="1"/>
          <dgm:bulletEnabled val="1"/>
        </dgm:presLayoutVars>
      </dgm:prSet>
      <dgm:spPr/>
      <dgm:t>
        <a:bodyPr/>
        <a:lstStyle/>
        <a:p>
          <a:endParaRPr lang="ru-RU"/>
        </a:p>
      </dgm:t>
    </dgm:pt>
    <dgm:pt modelId="{3807F836-24F1-43BF-8409-C7EE33BC2801}" type="pres">
      <dgm:prSet presAssocID="{D25EC597-5B87-4B0F-B7B0-DE111A995390}" presName="descendantText" presStyleLbl="alignAcc1" presStyleIdx="1" presStyleCnt="3" custScaleX="95316" custScaleY="101961">
        <dgm:presLayoutVars>
          <dgm:bulletEnabled val="1"/>
        </dgm:presLayoutVars>
      </dgm:prSet>
      <dgm:spPr/>
      <dgm:t>
        <a:bodyPr/>
        <a:lstStyle/>
        <a:p>
          <a:endParaRPr lang="ru-RU"/>
        </a:p>
      </dgm:t>
    </dgm:pt>
    <dgm:pt modelId="{156A76A8-EB0B-48D5-A0CE-D0A570501E52}" type="pres">
      <dgm:prSet presAssocID="{CF815DED-D85D-4ED6-9E2E-46DE8B0BA389}" presName="sp" presStyleCnt="0"/>
      <dgm:spPr/>
    </dgm:pt>
    <dgm:pt modelId="{86D6D530-75B9-49D3-8B77-ABD57AEBF6FF}" type="pres">
      <dgm:prSet presAssocID="{E77C99D5-F908-4571-89B4-77DA3521DBFF}" presName="composite" presStyleCnt="0"/>
      <dgm:spPr/>
    </dgm:pt>
    <dgm:pt modelId="{C53F1C8F-D89F-4B90-885D-AA0F96F46188}" type="pres">
      <dgm:prSet presAssocID="{E77C99D5-F908-4571-89B4-77DA3521DBFF}" presName="parentText" presStyleLbl="alignNode1" presStyleIdx="2" presStyleCnt="3">
        <dgm:presLayoutVars>
          <dgm:chMax val="1"/>
          <dgm:bulletEnabled val="1"/>
        </dgm:presLayoutVars>
      </dgm:prSet>
      <dgm:spPr/>
      <dgm:t>
        <a:bodyPr/>
        <a:lstStyle/>
        <a:p>
          <a:endParaRPr lang="ru-RU"/>
        </a:p>
      </dgm:t>
    </dgm:pt>
    <dgm:pt modelId="{235D829D-C640-4427-A459-3E617B66737C}" type="pres">
      <dgm:prSet presAssocID="{E77C99D5-F908-4571-89B4-77DA3521DBFF}" presName="descendantText" presStyleLbl="alignAcc1" presStyleIdx="2" presStyleCnt="3" custScaleX="91103" custScaleY="117449">
        <dgm:presLayoutVars>
          <dgm:bulletEnabled val="1"/>
        </dgm:presLayoutVars>
      </dgm:prSet>
      <dgm:spPr/>
      <dgm:t>
        <a:bodyPr/>
        <a:lstStyle/>
        <a:p>
          <a:endParaRPr lang="ru-RU"/>
        </a:p>
      </dgm:t>
    </dgm:pt>
  </dgm:ptLst>
  <dgm:cxnLst>
    <dgm:cxn modelId="{E45478B4-BEF5-466D-BFBA-C44876F50355}" type="presOf" srcId="{4C3AC31A-2254-4B7E-8B92-3C9C79E7CFA0}" destId="{EFD0E159-BA51-4DF4-BAB4-D4810AB840CE}" srcOrd="0" destOrd="0" presId="urn:microsoft.com/office/officeart/2005/8/layout/chevron2"/>
    <dgm:cxn modelId="{C2129841-C5D3-452B-8AAC-0F263EA85DC1}" srcId="{E77C99D5-F908-4571-89B4-77DA3521DBFF}" destId="{39B6E3D9-44D7-4656-A9B7-D36B2CE4C78B}" srcOrd="1" destOrd="0" parTransId="{541FB10E-3DEA-4451-BECF-28F347C52942}" sibTransId="{1294D5BE-B5FB-4B1F-8BFC-5C79CCD7043A}"/>
    <dgm:cxn modelId="{EB6920C0-F3C5-4E0A-99BA-DF5CF03A934C}" type="presOf" srcId="{E77C99D5-F908-4571-89B4-77DA3521DBFF}" destId="{C53F1C8F-D89F-4B90-885D-AA0F96F46188}" srcOrd="0" destOrd="0" presId="urn:microsoft.com/office/officeart/2005/8/layout/chevron2"/>
    <dgm:cxn modelId="{F3C1410E-B682-42E7-949B-759FA20D34DC}" srcId="{67EA7517-D545-4556-9AB0-393AC9682AA7}" destId="{E77C99D5-F908-4571-89B4-77DA3521DBFF}" srcOrd="2" destOrd="0" parTransId="{A190D4C6-29FC-4510-8C52-F3191C3D72CA}" sibTransId="{FF823CD5-EBA9-47D7-BD49-8B966C6EC926}"/>
    <dgm:cxn modelId="{13320DC4-5737-4AA2-A29E-6D62CC7A98A6}" srcId="{67EA7517-D545-4556-9AB0-393AC9682AA7}" destId="{4C3AC31A-2254-4B7E-8B92-3C9C79E7CFA0}" srcOrd="0" destOrd="0" parTransId="{4B6EA1A9-AC91-41E5-8C2A-28E8568FDE04}" sibTransId="{2823F639-1EB5-4D66-BCCE-A7D33301D236}"/>
    <dgm:cxn modelId="{E85C77E7-1CC3-4F54-8458-C194A7185A9D}" type="presOf" srcId="{2C59052F-4E8E-437A-B624-92C8BA88D26C}" destId="{3807F836-24F1-43BF-8409-C7EE33BC2801}" srcOrd="0" destOrd="0" presId="urn:microsoft.com/office/officeart/2005/8/layout/chevron2"/>
    <dgm:cxn modelId="{151FB31E-7DE7-4711-9021-E27554DBCFBC}" type="presOf" srcId="{C2968B74-D620-40B4-BD10-352BD9EC1740}" destId="{DF1E5CB3-6C28-4CA3-A5C1-DB6E587E9513}" srcOrd="0" destOrd="0" presId="urn:microsoft.com/office/officeart/2005/8/layout/chevron2"/>
    <dgm:cxn modelId="{297F09A4-36AF-4EC0-A54F-6C6AAB2DC149}" srcId="{67EA7517-D545-4556-9AB0-393AC9682AA7}" destId="{D25EC597-5B87-4B0F-B7B0-DE111A995390}" srcOrd="1" destOrd="0" parTransId="{E5FA9CA5-4EAB-4936-A2A9-D3BF8D1BB85F}" sibTransId="{CF815DED-D85D-4ED6-9E2E-46DE8B0BA389}"/>
    <dgm:cxn modelId="{25BDEB52-166B-40CE-8C28-CF6D10804EEF}" type="presOf" srcId="{39B6E3D9-44D7-4656-A9B7-D36B2CE4C78B}" destId="{235D829D-C640-4427-A459-3E617B66737C}" srcOrd="0" destOrd="1" presId="urn:microsoft.com/office/officeart/2005/8/layout/chevron2"/>
    <dgm:cxn modelId="{4F1F1E51-73AE-441E-8093-AB370479A704}" type="presOf" srcId="{67EA7517-D545-4556-9AB0-393AC9682AA7}" destId="{F12D7832-70A1-4B37-B6C2-C72FD8C20113}" srcOrd="0" destOrd="0" presId="urn:microsoft.com/office/officeart/2005/8/layout/chevron2"/>
    <dgm:cxn modelId="{19956508-B14E-463F-BB7E-B383BAA27549}" srcId="{D25EC597-5B87-4B0F-B7B0-DE111A995390}" destId="{2C59052F-4E8E-437A-B624-92C8BA88D26C}" srcOrd="0" destOrd="0" parTransId="{8F2013AD-B951-4159-9A6D-0221B6436D5A}" sibTransId="{681B1E49-9958-4FED-B0B7-D274C46DA033}"/>
    <dgm:cxn modelId="{F63E974F-BE2F-4C94-B00D-DF300A0138AF}" type="presOf" srcId="{D25EC597-5B87-4B0F-B7B0-DE111A995390}" destId="{4241ADFA-2682-48B7-8838-1F823FECFAA7}" srcOrd="0" destOrd="0" presId="urn:microsoft.com/office/officeart/2005/8/layout/chevron2"/>
    <dgm:cxn modelId="{7CF68F74-95A9-4995-9220-DDE124A30916}" type="presOf" srcId="{0BD92C4C-256D-4160-9C1C-FA57188BFDC5}" destId="{235D829D-C640-4427-A459-3E617B66737C}" srcOrd="0" destOrd="0" presId="urn:microsoft.com/office/officeart/2005/8/layout/chevron2"/>
    <dgm:cxn modelId="{A48871D8-45CC-4977-A09F-880E89BF1B49}" srcId="{4C3AC31A-2254-4B7E-8B92-3C9C79E7CFA0}" destId="{C2968B74-D620-40B4-BD10-352BD9EC1740}" srcOrd="0" destOrd="0" parTransId="{AC1AF60D-398F-4714-BBE0-2AA891CEA5E2}" sibTransId="{0CB90C8D-ABF2-42B2-BA9F-1CC73C2106FD}"/>
    <dgm:cxn modelId="{456F5E7B-2B9B-427A-AC42-7BBA316B409F}" srcId="{E77C99D5-F908-4571-89B4-77DA3521DBFF}" destId="{0BD92C4C-256D-4160-9C1C-FA57188BFDC5}" srcOrd="0" destOrd="0" parTransId="{A2C09987-0FE6-47AD-A313-37A692F82779}" sibTransId="{F5EA4226-37B6-482F-9B59-FFD79AE40D8A}"/>
    <dgm:cxn modelId="{744D1E58-7EF7-4F66-B384-4CAC95D7D6D7}" type="presParOf" srcId="{F12D7832-70A1-4B37-B6C2-C72FD8C20113}" destId="{2F50CD21-7BF8-4CC6-9641-B960B32D661B}" srcOrd="0" destOrd="0" presId="urn:microsoft.com/office/officeart/2005/8/layout/chevron2"/>
    <dgm:cxn modelId="{E8A2D988-59E1-449D-AB04-6CBE3754ECC9}" type="presParOf" srcId="{2F50CD21-7BF8-4CC6-9641-B960B32D661B}" destId="{EFD0E159-BA51-4DF4-BAB4-D4810AB840CE}" srcOrd="0" destOrd="0" presId="urn:microsoft.com/office/officeart/2005/8/layout/chevron2"/>
    <dgm:cxn modelId="{3DAF937A-99EB-4A55-9010-859F77E21F7E}" type="presParOf" srcId="{2F50CD21-7BF8-4CC6-9641-B960B32D661B}" destId="{DF1E5CB3-6C28-4CA3-A5C1-DB6E587E9513}" srcOrd="1" destOrd="0" presId="urn:microsoft.com/office/officeart/2005/8/layout/chevron2"/>
    <dgm:cxn modelId="{7B68C0B0-BCB9-48F6-B204-A30BC37788BB}" type="presParOf" srcId="{F12D7832-70A1-4B37-B6C2-C72FD8C20113}" destId="{9C5A930D-18C0-45A3-A268-1C769886A88A}" srcOrd="1" destOrd="0" presId="urn:microsoft.com/office/officeart/2005/8/layout/chevron2"/>
    <dgm:cxn modelId="{F32AD46A-21E9-4F27-B8FD-1F6BDB96A749}" type="presParOf" srcId="{F12D7832-70A1-4B37-B6C2-C72FD8C20113}" destId="{EC7AAE01-179C-4467-AA16-5D07109C53C0}" srcOrd="2" destOrd="0" presId="urn:microsoft.com/office/officeart/2005/8/layout/chevron2"/>
    <dgm:cxn modelId="{4153E76E-F1CE-47E0-8FD6-2C2DDA266C8E}" type="presParOf" srcId="{EC7AAE01-179C-4467-AA16-5D07109C53C0}" destId="{4241ADFA-2682-48B7-8838-1F823FECFAA7}" srcOrd="0" destOrd="0" presId="urn:microsoft.com/office/officeart/2005/8/layout/chevron2"/>
    <dgm:cxn modelId="{3452BD4A-1F78-45C8-8203-3C36844AE5EA}" type="presParOf" srcId="{EC7AAE01-179C-4467-AA16-5D07109C53C0}" destId="{3807F836-24F1-43BF-8409-C7EE33BC2801}" srcOrd="1" destOrd="0" presId="urn:microsoft.com/office/officeart/2005/8/layout/chevron2"/>
    <dgm:cxn modelId="{1E0ED163-80D3-498D-B973-5C851B4D7DD6}" type="presParOf" srcId="{F12D7832-70A1-4B37-B6C2-C72FD8C20113}" destId="{156A76A8-EB0B-48D5-A0CE-D0A570501E52}" srcOrd="3" destOrd="0" presId="urn:microsoft.com/office/officeart/2005/8/layout/chevron2"/>
    <dgm:cxn modelId="{2BC3FD47-177D-408C-931E-740794EA1BD9}" type="presParOf" srcId="{F12D7832-70A1-4B37-B6C2-C72FD8C20113}" destId="{86D6D530-75B9-49D3-8B77-ABD57AEBF6FF}" srcOrd="4" destOrd="0" presId="urn:microsoft.com/office/officeart/2005/8/layout/chevron2"/>
    <dgm:cxn modelId="{5436FC9B-CB35-4983-B1BC-D41ABC3F7DB6}" type="presParOf" srcId="{86D6D530-75B9-49D3-8B77-ABD57AEBF6FF}" destId="{C53F1C8F-D89F-4B90-885D-AA0F96F46188}" srcOrd="0" destOrd="0" presId="urn:microsoft.com/office/officeart/2005/8/layout/chevron2"/>
    <dgm:cxn modelId="{0543F31A-AB94-4059-B9C7-A28E5C821788}" type="presParOf" srcId="{86D6D530-75B9-49D3-8B77-ABD57AEBF6FF}" destId="{235D829D-C640-4427-A459-3E617B66737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1C3B5F-DF24-4B5D-8D73-1E2732C2E8CD}" type="doc">
      <dgm:prSet loTypeId="urn:microsoft.com/office/officeart/2005/8/layout/matrix1" loCatId="matrix" qsTypeId="urn:microsoft.com/office/officeart/2005/8/quickstyle/simple1" qsCatId="simple" csTypeId="urn:microsoft.com/office/officeart/2005/8/colors/accent5_5" csCatId="accent5" phldr="1"/>
      <dgm:spPr/>
      <dgm:t>
        <a:bodyPr/>
        <a:lstStyle/>
        <a:p>
          <a:endParaRPr lang="ru-RU"/>
        </a:p>
      </dgm:t>
    </dgm:pt>
    <dgm:pt modelId="{5A2D8EF0-EB97-46EE-8085-04D777278527}">
      <dgm:prSet phldrT="[Текст]" custT="1"/>
      <dgm:spPr/>
      <dgm:t>
        <a:bodyPr/>
        <a:lstStyle/>
        <a:p>
          <a:endParaRPr lang="ru-RU" sz="18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Не реже 1 раза в 1 год работодатель обязан организовать периодическую подготовку работников по вопросам оказания первой помощи пострадавшим </a:t>
          </a:r>
          <a:endParaRPr lang="ru-RU" sz="2000" b="1" dirty="0">
            <a:latin typeface="Times New Roman" pitchFamily="18" charset="0"/>
            <a:cs typeface="Times New Roman" pitchFamily="18" charset="0"/>
          </a:endParaRPr>
        </a:p>
      </dgm:t>
    </dgm:pt>
    <dgm:pt modelId="{1B48E2ED-E486-483F-8302-BF8F0CF6480C}" type="parTrans" cxnId="{B40F8122-A600-4A42-8FA7-5CE9AF15FD58}">
      <dgm:prSet/>
      <dgm:spPr/>
      <dgm:t>
        <a:bodyPr/>
        <a:lstStyle/>
        <a:p>
          <a:endParaRPr lang="ru-RU"/>
        </a:p>
      </dgm:t>
    </dgm:pt>
    <dgm:pt modelId="{62C75BDB-21D0-4299-8728-850188ABBDF9}" type="sibTrans" cxnId="{B40F8122-A600-4A42-8FA7-5CE9AF15FD58}">
      <dgm:prSet/>
      <dgm:spPr/>
      <dgm:t>
        <a:bodyPr/>
        <a:lstStyle/>
        <a:p>
          <a:endParaRPr lang="ru-RU"/>
        </a:p>
      </dgm:t>
    </dgm:pt>
    <dgm:pt modelId="{4E3FC564-62D3-4657-9D03-347C487D61A6}">
      <dgm:prSet phldrT="[Текст]" custT="1"/>
      <dgm:spPr/>
      <dgm:t>
        <a:bodyPr/>
        <a:lstStyle/>
        <a:p>
          <a:endParaRPr lang="ru-RU" sz="18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Подготовка осуществляется с привлечением специалистов обучающей организации, имеющих соответствующую подготовку, или представителей медицинского учреждения</a:t>
          </a:r>
          <a:endParaRPr lang="ru-RU" sz="2000" b="1" dirty="0">
            <a:latin typeface="Times New Roman" pitchFamily="18" charset="0"/>
            <a:cs typeface="Times New Roman" pitchFamily="18" charset="0"/>
          </a:endParaRPr>
        </a:p>
      </dgm:t>
    </dgm:pt>
    <dgm:pt modelId="{3F643257-6241-4413-A759-D284C957ACB3}" type="parTrans" cxnId="{97859241-6BAF-4740-9DAE-6F71BF2560B7}">
      <dgm:prSet/>
      <dgm:spPr/>
      <dgm:t>
        <a:bodyPr/>
        <a:lstStyle/>
        <a:p>
          <a:endParaRPr lang="ru-RU"/>
        </a:p>
      </dgm:t>
    </dgm:pt>
    <dgm:pt modelId="{4CB19153-2828-406C-A7D2-F026F8357A95}" type="sibTrans" cxnId="{97859241-6BAF-4740-9DAE-6F71BF2560B7}">
      <dgm:prSet/>
      <dgm:spPr/>
      <dgm:t>
        <a:bodyPr/>
        <a:lstStyle/>
        <a:p>
          <a:endParaRPr lang="ru-RU"/>
        </a:p>
      </dgm:t>
    </dgm:pt>
    <dgm:pt modelId="{09949D23-E7C3-4B90-8ADB-8D3923CD8D2E}">
      <dgm:prSet phldrT="[Текст]" custT="1"/>
      <dgm:spPr/>
      <dgm:t>
        <a:bodyPr anchor="t" anchorCtr="1"/>
        <a:lstStyle/>
        <a:p>
          <a:r>
            <a:rPr lang="ru-RU" sz="2000" b="1" dirty="0" smtClean="0">
              <a:latin typeface="Times New Roman" pitchFamily="18" charset="0"/>
              <a:cs typeface="Times New Roman" pitchFamily="18" charset="0"/>
            </a:rPr>
            <a:t>О результатах подготовки по вопросам оказания первой помощи пострадавшим делается отметка в соответствующем журнале </a:t>
          </a:r>
        </a:p>
      </dgm:t>
    </dgm:pt>
    <dgm:pt modelId="{B4B2E983-7852-4983-B01B-094C44C07660}" type="parTrans" cxnId="{B1A547B0-4614-416D-A07C-30BA78F0531B}">
      <dgm:prSet/>
      <dgm:spPr/>
      <dgm:t>
        <a:bodyPr/>
        <a:lstStyle/>
        <a:p>
          <a:endParaRPr lang="ru-RU"/>
        </a:p>
      </dgm:t>
    </dgm:pt>
    <dgm:pt modelId="{8A28B1DA-862F-4FF1-94BE-D646BD644BF9}" type="sibTrans" cxnId="{B1A547B0-4614-416D-A07C-30BA78F0531B}">
      <dgm:prSet/>
      <dgm:spPr/>
      <dgm:t>
        <a:bodyPr/>
        <a:lstStyle/>
        <a:p>
          <a:endParaRPr lang="ru-RU"/>
        </a:p>
      </dgm:t>
    </dgm:pt>
    <dgm:pt modelId="{92CFA31D-4943-49D9-9CDB-E21ED38427A1}">
      <dgm:prSet phldrT="[Текст]" phldr="1" custT="1"/>
      <dgm:spPr>
        <a:noFill/>
      </dgm:spPr>
      <dgm:t>
        <a:bodyPr/>
        <a:lstStyle/>
        <a:p>
          <a:endParaRPr lang="ru-RU" sz="1800" dirty="0">
            <a:latin typeface="Times New Roman" pitchFamily="18" charset="0"/>
            <a:cs typeface="Times New Roman" pitchFamily="18" charset="0"/>
          </a:endParaRPr>
        </a:p>
      </dgm:t>
    </dgm:pt>
    <dgm:pt modelId="{89D10831-5B61-4D53-9AA2-9891947C9AE4}" type="parTrans" cxnId="{80A06917-51EE-43A9-8D7C-7E10FB6CBD55}">
      <dgm:prSet/>
      <dgm:spPr/>
      <dgm:t>
        <a:bodyPr/>
        <a:lstStyle/>
        <a:p>
          <a:endParaRPr lang="ru-RU"/>
        </a:p>
      </dgm:t>
    </dgm:pt>
    <dgm:pt modelId="{D3FDF591-182A-4793-99C7-438F75523D7D}" type="sibTrans" cxnId="{80A06917-51EE-43A9-8D7C-7E10FB6CBD55}">
      <dgm:prSet/>
      <dgm:spPr/>
      <dgm:t>
        <a:bodyPr/>
        <a:lstStyle/>
        <a:p>
          <a:endParaRPr lang="ru-RU"/>
        </a:p>
      </dgm:t>
    </dgm:pt>
    <dgm:pt modelId="{3D781DAC-423B-42D9-9786-FA94761DC201}">
      <dgm:prSet phldrT="[Текст]" custT="1"/>
      <dgm:spPr/>
      <dgm:t>
        <a:bodyPr/>
        <a:lstStyle/>
        <a:p>
          <a:r>
            <a:rPr lang="ru-RU" sz="2000" dirty="0" smtClean="0">
              <a:solidFill>
                <a:srgbClr val="FF0000"/>
              </a:solidFill>
              <a:latin typeface="Times New Roman" pitchFamily="18" charset="0"/>
              <a:cs typeface="Times New Roman" pitchFamily="18" charset="0"/>
            </a:rPr>
            <a:t>все работники</a:t>
          </a:r>
          <a:endParaRPr lang="ru-RU" sz="2000" dirty="0">
            <a:solidFill>
              <a:srgbClr val="FF0000"/>
            </a:solidFill>
            <a:latin typeface="Times New Roman" pitchFamily="18" charset="0"/>
            <a:cs typeface="Times New Roman" pitchFamily="18" charset="0"/>
          </a:endParaRPr>
        </a:p>
      </dgm:t>
    </dgm:pt>
    <dgm:pt modelId="{F6ADDE50-B343-4E16-94EE-E86D961FEB8B}" type="sibTrans" cxnId="{D4956FF8-DF9C-467E-B23C-BB80E88F6E26}">
      <dgm:prSet/>
      <dgm:spPr/>
      <dgm:t>
        <a:bodyPr/>
        <a:lstStyle/>
        <a:p>
          <a:endParaRPr lang="ru-RU"/>
        </a:p>
      </dgm:t>
    </dgm:pt>
    <dgm:pt modelId="{E0D3E3FD-8A76-453B-BCF0-B3D4038E3C98}" type="parTrans" cxnId="{D4956FF8-DF9C-467E-B23C-BB80E88F6E26}">
      <dgm:prSet/>
      <dgm:spPr/>
      <dgm:t>
        <a:bodyPr/>
        <a:lstStyle/>
        <a:p>
          <a:endParaRPr lang="ru-RU"/>
        </a:p>
      </dgm:t>
    </dgm:pt>
    <dgm:pt modelId="{6D191583-FB94-4EEC-8C9B-BD33B204FFA1}" type="pres">
      <dgm:prSet presAssocID="{801C3B5F-DF24-4B5D-8D73-1E2732C2E8CD}" presName="diagram" presStyleCnt="0">
        <dgm:presLayoutVars>
          <dgm:chMax val="1"/>
          <dgm:dir/>
          <dgm:animLvl val="ctr"/>
          <dgm:resizeHandles val="exact"/>
        </dgm:presLayoutVars>
      </dgm:prSet>
      <dgm:spPr/>
      <dgm:t>
        <a:bodyPr/>
        <a:lstStyle/>
        <a:p>
          <a:endParaRPr lang="ru-RU"/>
        </a:p>
      </dgm:t>
    </dgm:pt>
    <dgm:pt modelId="{6597361B-15A4-4144-AC27-8A8AEF0B6B8B}" type="pres">
      <dgm:prSet presAssocID="{801C3B5F-DF24-4B5D-8D73-1E2732C2E8CD}" presName="matrix" presStyleCnt="0"/>
      <dgm:spPr/>
    </dgm:pt>
    <dgm:pt modelId="{1A0DB5F6-E467-461E-A90D-49027442630D}" type="pres">
      <dgm:prSet presAssocID="{801C3B5F-DF24-4B5D-8D73-1E2732C2E8CD}" presName="tile1" presStyleLbl="node1" presStyleIdx="0" presStyleCnt="4"/>
      <dgm:spPr/>
      <dgm:t>
        <a:bodyPr/>
        <a:lstStyle/>
        <a:p>
          <a:endParaRPr lang="ru-RU"/>
        </a:p>
      </dgm:t>
    </dgm:pt>
    <dgm:pt modelId="{D8A08764-C1CA-4548-BA56-EDEC8376A2B1}" type="pres">
      <dgm:prSet presAssocID="{801C3B5F-DF24-4B5D-8D73-1E2732C2E8CD}" presName="tile1text" presStyleLbl="node1" presStyleIdx="0" presStyleCnt="4">
        <dgm:presLayoutVars>
          <dgm:chMax val="0"/>
          <dgm:chPref val="0"/>
          <dgm:bulletEnabled val="1"/>
        </dgm:presLayoutVars>
      </dgm:prSet>
      <dgm:spPr/>
      <dgm:t>
        <a:bodyPr/>
        <a:lstStyle/>
        <a:p>
          <a:endParaRPr lang="ru-RU"/>
        </a:p>
      </dgm:t>
    </dgm:pt>
    <dgm:pt modelId="{F99592E9-AB96-423B-80A1-76BDAC96BF41}" type="pres">
      <dgm:prSet presAssocID="{801C3B5F-DF24-4B5D-8D73-1E2732C2E8CD}" presName="tile2" presStyleLbl="node1" presStyleIdx="1" presStyleCnt="4" custLinFactNeighborX="2362" custLinFactNeighborY="776"/>
      <dgm:spPr/>
      <dgm:t>
        <a:bodyPr/>
        <a:lstStyle/>
        <a:p>
          <a:endParaRPr lang="ru-RU"/>
        </a:p>
      </dgm:t>
    </dgm:pt>
    <dgm:pt modelId="{C5DAE7C3-0FB8-4FDB-891D-640239BC8F6B}" type="pres">
      <dgm:prSet presAssocID="{801C3B5F-DF24-4B5D-8D73-1E2732C2E8CD}" presName="tile2text" presStyleLbl="node1" presStyleIdx="1" presStyleCnt="4">
        <dgm:presLayoutVars>
          <dgm:chMax val="0"/>
          <dgm:chPref val="0"/>
          <dgm:bulletEnabled val="1"/>
        </dgm:presLayoutVars>
      </dgm:prSet>
      <dgm:spPr/>
      <dgm:t>
        <a:bodyPr/>
        <a:lstStyle/>
        <a:p>
          <a:endParaRPr lang="ru-RU"/>
        </a:p>
      </dgm:t>
    </dgm:pt>
    <dgm:pt modelId="{2370CE1A-2748-414E-A697-2D38FEFE2489}" type="pres">
      <dgm:prSet presAssocID="{801C3B5F-DF24-4B5D-8D73-1E2732C2E8CD}" presName="tile3" presStyleLbl="node1" presStyleIdx="2" presStyleCnt="4"/>
      <dgm:spPr/>
      <dgm:t>
        <a:bodyPr/>
        <a:lstStyle/>
        <a:p>
          <a:endParaRPr lang="ru-RU"/>
        </a:p>
      </dgm:t>
    </dgm:pt>
    <dgm:pt modelId="{8AE030F5-EB4F-45C7-91DC-ECA36EC19FEC}" type="pres">
      <dgm:prSet presAssocID="{801C3B5F-DF24-4B5D-8D73-1E2732C2E8CD}" presName="tile3text" presStyleLbl="node1" presStyleIdx="2" presStyleCnt="4">
        <dgm:presLayoutVars>
          <dgm:chMax val="0"/>
          <dgm:chPref val="0"/>
          <dgm:bulletEnabled val="1"/>
        </dgm:presLayoutVars>
      </dgm:prSet>
      <dgm:spPr/>
      <dgm:t>
        <a:bodyPr/>
        <a:lstStyle/>
        <a:p>
          <a:endParaRPr lang="ru-RU"/>
        </a:p>
      </dgm:t>
    </dgm:pt>
    <dgm:pt modelId="{BEFECBBA-EE5F-4B53-9ABD-79CCF90683C6}" type="pres">
      <dgm:prSet presAssocID="{801C3B5F-DF24-4B5D-8D73-1E2732C2E8CD}" presName="tile4" presStyleLbl="node1" presStyleIdx="3" presStyleCnt="4"/>
      <dgm:spPr/>
      <dgm:t>
        <a:bodyPr/>
        <a:lstStyle/>
        <a:p>
          <a:endParaRPr lang="ru-RU"/>
        </a:p>
      </dgm:t>
    </dgm:pt>
    <dgm:pt modelId="{02D1C392-044F-4D64-99F6-27B6944B8CB5}" type="pres">
      <dgm:prSet presAssocID="{801C3B5F-DF24-4B5D-8D73-1E2732C2E8CD}" presName="tile4text" presStyleLbl="node1" presStyleIdx="3" presStyleCnt="4">
        <dgm:presLayoutVars>
          <dgm:chMax val="0"/>
          <dgm:chPref val="0"/>
          <dgm:bulletEnabled val="1"/>
        </dgm:presLayoutVars>
      </dgm:prSet>
      <dgm:spPr/>
      <dgm:t>
        <a:bodyPr/>
        <a:lstStyle/>
        <a:p>
          <a:endParaRPr lang="ru-RU"/>
        </a:p>
      </dgm:t>
    </dgm:pt>
    <dgm:pt modelId="{7AC0BA49-8D7F-452E-884D-58019AE2967E}" type="pres">
      <dgm:prSet presAssocID="{801C3B5F-DF24-4B5D-8D73-1E2732C2E8CD}" presName="centerTile" presStyleLbl="fgShp" presStyleIdx="0" presStyleCnt="1" custScaleX="62147" custScaleY="75362" custLinFactNeighborX="-14124" custLinFactNeighborY="1967">
        <dgm:presLayoutVars>
          <dgm:chMax val="0"/>
          <dgm:chPref val="0"/>
        </dgm:presLayoutVars>
      </dgm:prSet>
      <dgm:spPr/>
      <dgm:t>
        <a:bodyPr/>
        <a:lstStyle/>
        <a:p>
          <a:endParaRPr lang="ru-RU"/>
        </a:p>
      </dgm:t>
    </dgm:pt>
  </dgm:ptLst>
  <dgm:cxnLst>
    <dgm:cxn modelId="{97859241-6BAF-4740-9DAE-6F71BF2560B7}" srcId="{3D781DAC-423B-42D9-9786-FA94761DC201}" destId="{4E3FC564-62D3-4657-9D03-347C487D61A6}" srcOrd="1" destOrd="0" parTransId="{3F643257-6241-4413-A759-D284C957ACB3}" sibTransId="{4CB19153-2828-406C-A7D2-F026F8357A95}"/>
    <dgm:cxn modelId="{D4956FF8-DF9C-467E-B23C-BB80E88F6E26}" srcId="{801C3B5F-DF24-4B5D-8D73-1E2732C2E8CD}" destId="{3D781DAC-423B-42D9-9786-FA94761DC201}" srcOrd="0" destOrd="0" parTransId="{E0D3E3FD-8A76-453B-BCF0-B3D4038E3C98}" sibTransId="{F6ADDE50-B343-4E16-94EE-E86D961FEB8B}"/>
    <dgm:cxn modelId="{FA952B76-7BA4-4F2B-81F6-7EE213B1F072}" type="presOf" srcId="{09949D23-E7C3-4B90-8ADB-8D3923CD8D2E}" destId="{8AE030F5-EB4F-45C7-91DC-ECA36EC19FEC}" srcOrd="1" destOrd="0" presId="urn:microsoft.com/office/officeart/2005/8/layout/matrix1"/>
    <dgm:cxn modelId="{2653F3A3-0B08-4FD2-8AE8-BFC29059FC81}" type="presOf" srcId="{92CFA31D-4943-49D9-9CDB-E21ED38427A1}" destId="{02D1C392-044F-4D64-99F6-27B6944B8CB5}" srcOrd="1" destOrd="0" presId="urn:microsoft.com/office/officeart/2005/8/layout/matrix1"/>
    <dgm:cxn modelId="{B1A547B0-4614-416D-A07C-30BA78F0531B}" srcId="{3D781DAC-423B-42D9-9786-FA94761DC201}" destId="{09949D23-E7C3-4B90-8ADB-8D3923CD8D2E}" srcOrd="2" destOrd="0" parTransId="{B4B2E983-7852-4983-B01B-094C44C07660}" sibTransId="{8A28B1DA-862F-4FF1-94BE-D646BD644BF9}"/>
    <dgm:cxn modelId="{207AEE7E-F1A2-4307-9ECC-97F587B18DE5}" type="presOf" srcId="{4E3FC564-62D3-4657-9D03-347C487D61A6}" destId="{C5DAE7C3-0FB8-4FDB-891D-640239BC8F6B}" srcOrd="1" destOrd="0" presId="urn:microsoft.com/office/officeart/2005/8/layout/matrix1"/>
    <dgm:cxn modelId="{DF88A422-902B-4049-AD38-B6A53FC3F363}" type="presOf" srcId="{09949D23-E7C3-4B90-8ADB-8D3923CD8D2E}" destId="{2370CE1A-2748-414E-A697-2D38FEFE2489}" srcOrd="0" destOrd="0" presId="urn:microsoft.com/office/officeart/2005/8/layout/matrix1"/>
    <dgm:cxn modelId="{2B82B3F4-7B50-48A3-9BEA-5B6D7E1085D7}" type="presOf" srcId="{3D781DAC-423B-42D9-9786-FA94761DC201}" destId="{7AC0BA49-8D7F-452E-884D-58019AE2967E}" srcOrd="0" destOrd="0" presId="urn:microsoft.com/office/officeart/2005/8/layout/matrix1"/>
    <dgm:cxn modelId="{BF53B51E-DC86-4F10-872D-6D2AB0C10AB2}" type="presOf" srcId="{801C3B5F-DF24-4B5D-8D73-1E2732C2E8CD}" destId="{6D191583-FB94-4EEC-8C9B-BD33B204FFA1}" srcOrd="0" destOrd="0" presId="urn:microsoft.com/office/officeart/2005/8/layout/matrix1"/>
    <dgm:cxn modelId="{0D5E3547-D8FC-4B37-8BBB-4A09543AAA93}" type="presOf" srcId="{4E3FC564-62D3-4657-9D03-347C487D61A6}" destId="{F99592E9-AB96-423B-80A1-76BDAC96BF41}" srcOrd="0" destOrd="0" presId="urn:microsoft.com/office/officeart/2005/8/layout/matrix1"/>
    <dgm:cxn modelId="{B40F8122-A600-4A42-8FA7-5CE9AF15FD58}" srcId="{3D781DAC-423B-42D9-9786-FA94761DC201}" destId="{5A2D8EF0-EB97-46EE-8085-04D777278527}" srcOrd="0" destOrd="0" parTransId="{1B48E2ED-E486-483F-8302-BF8F0CF6480C}" sibTransId="{62C75BDB-21D0-4299-8728-850188ABBDF9}"/>
    <dgm:cxn modelId="{41D76BF9-1AA4-473A-BB78-5F4E76EF2AF9}" type="presOf" srcId="{5A2D8EF0-EB97-46EE-8085-04D777278527}" destId="{1A0DB5F6-E467-461E-A90D-49027442630D}" srcOrd="0" destOrd="0" presId="urn:microsoft.com/office/officeart/2005/8/layout/matrix1"/>
    <dgm:cxn modelId="{80A06917-51EE-43A9-8D7C-7E10FB6CBD55}" srcId="{3D781DAC-423B-42D9-9786-FA94761DC201}" destId="{92CFA31D-4943-49D9-9CDB-E21ED38427A1}" srcOrd="3" destOrd="0" parTransId="{89D10831-5B61-4D53-9AA2-9891947C9AE4}" sibTransId="{D3FDF591-182A-4793-99C7-438F75523D7D}"/>
    <dgm:cxn modelId="{DD70E733-7DC9-462A-AA9C-73418B73021B}" type="presOf" srcId="{92CFA31D-4943-49D9-9CDB-E21ED38427A1}" destId="{BEFECBBA-EE5F-4B53-9ABD-79CCF90683C6}" srcOrd="0" destOrd="0" presId="urn:microsoft.com/office/officeart/2005/8/layout/matrix1"/>
    <dgm:cxn modelId="{2B7E8FA7-4033-4B33-86C0-A6C7FD2B903D}" type="presOf" srcId="{5A2D8EF0-EB97-46EE-8085-04D777278527}" destId="{D8A08764-C1CA-4548-BA56-EDEC8376A2B1}" srcOrd="1" destOrd="0" presId="urn:microsoft.com/office/officeart/2005/8/layout/matrix1"/>
    <dgm:cxn modelId="{95EA66DC-4C69-4484-96E2-3DDECD96A8B6}" type="presParOf" srcId="{6D191583-FB94-4EEC-8C9B-BD33B204FFA1}" destId="{6597361B-15A4-4144-AC27-8A8AEF0B6B8B}" srcOrd="0" destOrd="0" presId="urn:microsoft.com/office/officeart/2005/8/layout/matrix1"/>
    <dgm:cxn modelId="{94720300-AC3B-4E9E-9667-CE24E999A33D}" type="presParOf" srcId="{6597361B-15A4-4144-AC27-8A8AEF0B6B8B}" destId="{1A0DB5F6-E467-461E-A90D-49027442630D}" srcOrd="0" destOrd="0" presId="urn:microsoft.com/office/officeart/2005/8/layout/matrix1"/>
    <dgm:cxn modelId="{EA503C46-865C-4EDD-8E75-D2EA37645C75}" type="presParOf" srcId="{6597361B-15A4-4144-AC27-8A8AEF0B6B8B}" destId="{D8A08764-C1CA-4548-BA56-EDEC8376A2B1}" srcOrd="1" destOrd="0" presId="urn:microsoft.com/office/officeart/2005/8/layout/matrix1"/>
    <dgm:cxn modelId="{4ED81CD6-4A01-4F08-9B38-DA621ABDF509}" type="presParOf" srcId="{6597361B-15A4-4144-AC27-8A8AEF0B6B8B}" destId="{F99592E9-AB96-423B-80A1-76BDAC96BF41}" srcOrd="2" destOrd="0" presId="urn:microsoft.com/office/officeart/2005/8/layout/matrix1"/>
    <dgm:cxn modelId="{3F6BCD6A-E9D3-4F28-AB52-AFA1E9D061E2}" type="presParOf" srcId="{6597361B-15A4-4144-AC27-8A8AEF0B6B8B}" destId="{C5DAE7C3-0FB8-4FDB-891D-640239BC8F6B}" srcOrd="3" destOrd="0" presId="urn:microsoft.com/office/officeart/2005/8/layout/matrix1"/>
    <dgm:cxn modelId="{F408B17B-9E4E-40EF-AF0E-5990A4C2E869}" type="presParOf" srcId="{6597361B-15A4-4144-AC27-8A8AEF0B6B8B}" destId="{2370CE1A-2748-414E-A697-2D38FEFE2489}" srcOrd="4" destOrd="0" presId="urn:microsoft.com/office/officeart/2005/8/layout/matrix1"/>
    <dgm:cxn modelId="{15C160DA-FE67-4FEE-8A7C-98F32C49B9E2}" type="presParOf" srcId="{6597361B-15A4-4144-AC27-8A8AEF0B6B8B}" destId="{8AE030F5-EB4F-45C7-91DC-ECA36EC19FEC}" srcOrd="5" destOrd="0" presId="urn:microsoft.com/office/officeart/2005/8/layout/matrix1"/>
    <dgm:cxn modelId="{B6DA6191-62E3-4517-9457-671E8F1FCED4}" type="presParOf" srcId="{6597361B-15A4-4144-AC27-8A8AEF0B6B8B}" destId="{BEFECBBA-EE5F-4B53-9ABD-79CCF90683C6}" srcOrd="6" destOrd="0" presId="urn:microsoft.com/office/officeart/2005/8/layout/matrix1"/>
    <dgm:cxn modelId="{0EBD05E2-2EB5-491E-A478-2237B37ABCE2}" type="presParOf" srcId="{6597361B-15A4-4144-AC27-8A8AEF0B6B8B}" destId="{02D1C392-044F-4D64-99F6-27B6944B8CB5}" srcOrd="7" destOrd="0" presId="urn:microsoft.com/office/officeart/2005/8/layout/matrix1"/>
    <dgm:cxn modelId="{B350CB75-6523-4052-A9AD-76A84BBF988B}" type="presParOf" srcId="{6D191583-FB94-4EEC-8C9B-BD33B204FFA1}" destId="{7AC0BA49-8D7F-452E-884D-58019AE2967E}"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1C3B5F-DF24-4B5D-8D73-1E2732C2E8CD}" type="doc">
      <dgm:prSet loTypeId="urn:microsoft.com/office/officeart/2005/8/layout/matrix1" loCatId="matrix" qsTypeId="urn:microsoft.com/office/officeart/2005/8/quickstyle/simple1" qsCatId="simple" csTypeId="urn:microsoft.com/office/officeart/2005/8/colors/accent5_5" csCatId="accent5" phldr="1"/>
      <dgm:spPr/>
      <dgm:t>
        <a:bodyPr/>
        <a:lstStyle/>
        <a:p>
          <a:endParaRPr lang="ru-RU"/>
        </a:p>
      </dgm:t>
    </dgm:pt>
    <dgm:pt modelId="{4E3FC564-62D3-4657-9D03-347C487D61A6}">
      <dgm:prSet phldrT="[Текст]" custT="1"/>
      <dgm:spPr/>
      <dgm:t>
        <a:bodyPr/>
        <a:lstStyle/>
        <a:p>
          <a:endParaRPr lang="ru-RU" sz="1800" b="1" dirty="0" smtClean="0">
            <a:solidFill>
              <a:srgbClr val="FFFFCC"/>
            </a:solidFill>
            <a:latin typeface="Times New Roman" pitchFamily="18" charset="0"/>
            <a:cs typeface="Times New Roman" pitchFamily="18" charset="0"/>
          </a:endParaRPr>
        </a:p>
      </dgm:t>
    </dgm:pt>
    <dgm:pt modelId="{3F643257-6241-4413-A759-D284C957ACB3}" type="parTrans" cxnId="{97859241-6BAF-4740-9DAE-6F71BF2560B7}">
      <dgm:prSet/>
      <dgm:spPr/>
      <dgm:t>
        <a:bodyPr/>
        <a:lstStyle/>
        <a:p>
          <a:endParaRPr lang="ru-RU"/>
        </a:p>
      </dgm:t>
    </dgm:pt>
    <dgm:pt modelId="{4CB19153-2828-406C-A7D2-F026F8357A95}" type="sibTrans" cxnId="{97859241-6BAF-4740-9DAE-6F71BF2560B7}">
      <dgm:prSet/>
      <dgm:spPr/>
      <dgm:t>
        <a:bodyPr/>
        <a:lstStyle/>
        <a:p>
          <a:endParaRPr lang="ru-RU"/>
        </a:p>
      </dgm:t>
    </dgm:pt>
    <dgm:pt modelId="{09949D23-E7C3-4B90-8ADB-8D3923CD8D2E}">
      <dgm:prSet phldrT="[Текст]" custT="1"/>
      <dgm:spPr/>
      <dgm:t>
        <a:bodyPr anchor="t" anchorCtr="1"/>
        <a:lstStyle/>
        <a:p>
          <a:r>
            <a:rPr lang="ru-RU" sz="2000" b="1" smtClean="0">
              <a:solidFill>
                <a:srgbClr val="FFFFCC"/>
              </a:solidFill>
              <a:latin typeface="Times New Roman" panose="02020603050405020304" pitchFamily="18" charset="0"/>
              <a:cs typeface="Times New Roman" panose="02020603050405020304" pitchFamily="18" charset="0"/>
            </a:rPr>
            <a:t>Скорейшая транспортировка пострадавшего в медицинское учреждение</a:t>
          </a:r>
          <a:endParaRPr lang="ru-RU" sz="2000" b="1" dirty="0" smtClean="0">
            <a:solidFill>
              <a:srgbClr val="FFFFCC"/>
            </a:solidFill>
            <a:latin typeface="Times New Roman" panose="02020603050405020304" pitchFamily="18" charset="0"/>
            <a:cs typeface="Times New Roman" panose="02020603050405020304" pitchFamily="18" charset="0"/>
          </a:endParaRPr>
        </a:p>
      </dgm:t>
    </dgm:pt>
    <dgm:pt modelId="{B4B2E983-7852-4983-B01B-094C44C07660}" type="parTrans" cxnId="{B1A547B0-4614-416D-A07C-30BA78F0531B}">
      <dgm:prSet/>
      <dgm:spPr/>
      <dgm:t>
        <a:bodyPr/>
        <a:lstStyle/>
        <a:p>
          <a:endParaRPr lang="ru-RU"/>
        </a:p>
      </dgm:t>
    </dgm:pt>
    <dgm:pt modelId="{8A28B1DA-862F-4FF1-94BE-D646BD644BF9}" type="sibTrans" cxnId="{B1A547B0-4614-416D-A07C-30BA78F0531B}">
      <dgm:prSet/>
      <dgm:spPr/>
      <dgm:t>
        <a:bodyPr/>
        <a:lstStyle/>
        <a:p>
          <a:endParaRPr lang="ru-RU"/>
        </a:p>
      </dgm:t>
    </dgm:pt>
    <dgm:pt modelId="{92CFA31D-4943-49D9-9CDB-E21ED38427A1}">
      <dgm:prSet phldrT="[Текст]" phldr="1" custT="1"/>
      <dgm:spPr>
        <a:noFill/>
      </dgm:spPr>
      <dgm:t>
        <a:bodyPr/>
        <a:lstStyle/>
        <a:p>
          <a:endParaRPr lang="ru-RU" sz="1800" dirty="0">
            <a:latin typeface="Times New Roman" pitchFamily="18" charset="0"/>
            <a:cs typeface="Times New Roman" pitchFamily="18" charset="0"/>
          </a:endParaRPr>
        </a:p>
      </dgm:t>
    </dgm:pt>
    <dgm:pt modelId="{89D10831-5B61-4D53-9AA2-9891947C9AE4}" type="parTrans" cxnId="{80A06917-51EE-43A9-8D7C-7E10FB6CBD55}">
      <dgm:prSet/>
      <dgm:spPr/>
      <dgm:t>
        <a:bodyPr/>
        <a:lstStyle/>
        <a:p>
          <a:endParaRPr lang="ru-RU"/>
        </a:p>
      </dgm:t>
    </dgm:pt>
    <dgm:pt modelId="{D3FDF591-182A-4793-99C7-438F75523D7D}" type="sibTrans" cxnId="{80A06917-51EE-43A9-8D7C-7E10FB6CBD55}">
      <dgm:prSet/>
      <dgm:spPr/>
      <dgm:t>
        <a:bodyPr/>
        <a:lstStyle/>
        <a:p>
          <a:endParaRPr lang="ru-RU"/>
        </a:p>
      </dgm:t>
    </dgm:pt>
    <dgm:pt modelId="{B58B8716-28EA-4451-AA60-83EA29B4BF72}">
      <dgm:prSet/>
      <dgm:spPr/>
      <dgm:t>
        <a:bodyPr/>
        <a:lstStyle/>
        <a:p>
          <a:endParaRPr lang="ru-RU"/>
        </a:p>
      </dgm:t>
    </dgm:pt>
    <dgm:pt modelId="{583EA9DC-7D0A-4744-829A-89502081A758}" type="parTrans" cxnId="{BB3F9665-9D8C-4DD9-87C2-27F4DA66EA63}">
      <dgm:prSet/>
      <dgm:spPr/>
      <dgm:t>
        <a:bodyPr/>
        <a:lstStyle/>
        <a:p>
          <a:endParaRPr lang="ru-RU"/>
        </a:p>
      </dgm:t>
    </dgm:pt>
    <dgm:pt modelId="{0AA07CBB-B882-4289-8FE6-2C0C9CE0978D}" type="sibTrans" cxnId="{BB3F9665-9D8C-4DD9-87C2-27F4DA66EA63}">
      <dgm:prSet/>
      <dgm:spPr/>
      <dgm:t>
        <a:bodyPr/>
        <a:lstStyle/>
        <a:p>
          <a:endParaRPr lang="ru-RU"/>
        </a:p>
      </dgm:t>
    </dgm:pt>
    <dgm:pt modelId="{6A249F7B-A0AF-432A-8344-9145397E87B8}">
      <dgm:prSet/>
      <dgm:spPr/>
      <dgm:t>
        <a:bodyPr/>
        <a:lstStyle/>
        <a:p>
          <a:endParaRPr lang="ru-RU"/>
        </a:p>
      </dgm:t>
    </dgm:pt>
    <dgm:pt modelId="{C642F9BC-6AEC-4F50-B5D0-833756C59D6E}" type="parTrans" cxnId="{3AA8BA0F-9753-485E-B85F-DE54541D9912}">
      <dgm:prSet/>
      <dgm:spPr/>
      <dgm:t>
        <a:bodyPr/>
        <a:lstStyle/>
        <a:p>
          <a:endParaRPr lang="ru-RU"/>
        </a:p>
      </dgm:t>
    </dgm:pt>
    <dgm:pt modelId="{4F061CB7-F3C9-422F-8A00-3DAD52BFDA89}" type="sibTrans" cxnId="{3AA8BA0F-9753-485E-B85F-DE54541D9912}">
      <dgm:prSet/>
      <dgm:spPr/>
      <dgm:t>
        <a:bodyPr/>
        <a:lstStyle/>
        <a:p>
          <a:endParaRPr lang="ru-RU"/>
        </a:p>
      </dgm:t>
    </dgm:pt>
    <dgm:pt modelId="{5B57C048-EF61-4C22-A702-227B0CDE53DC}">
      <dgm:prSet phldrT="[Текст]" custScaleX="62147" custScaleY="75362" custLinFactNeighborX="-14124" custLinFactNeighborY="1967"/>
      <dgm:spPr/>
      <dgm:t>
        <a:bodyPr/>
        <a:lstStyle/>
        <a:p>
          <a:endParaRPr lang="ru-RU"/>
        </a:p>
      </dgm:t>
    </dgm:pt>
    <dgm:pt modelId="{A7D2691F-5567-4C72-B507-96B45C3ED6E7}" type="parTrans" cxnId="{C68A99CA-5676-40C6-8FB5-F221EF73FE3E}">
      <dgm:prSet/>
      <dgm:spPr/>
      <dgm:t>
        <a:bodyPr/>
        <a:lstStyle/>
        <a:p>
          <a:endParaRPr lang="ru-RU"/>
        </a:p>
      </dgm:t>
    </dgm:pt>
    <dgm:pt modelId="{480034E9-E599-4087-9041-06CEE097BBF2}" type="sibTrans" cxnId="{C68A99CA-5676-40C6-8FB5-F221EF73FE3E}">
      <dgm:prSet/>
      <dgm:spPr/>
      <dgm:t>
        <a:bodyPr/>
        <a:lstStyle/>
        <a:p>
          <a:endParaRPr lang="ru-RU"/>
        </a:p>
      </dgm:t>
    </dgm:pt>
    <dgm:pt modelId="{FB9010D0-2553-4D4A-862E-4900380C2FF6}">
      <dgm:prSet/>
      <dgm:spPr/>
      <dgm:t>
        <a:bodyPr/>
        <a:lstStyle/>
        <a:p>
          <a:r>
            <a:rPr lang="ru-RU" b="1" dirty="0" smtClean="0">
              <a:solidFill>
                <a:srgbClr val="FF0000"/>
              </a:solidFill>
              <a:latin typeface="Times New Roman" panose="02020603050405020304" pitchFamily="18" charset="0"/>
              <a:cs typeface="Times New Roman" panose="02020603050405020304" pitchFamily="18" charset="0"/>
            </a:rPr>
            <a:t>Помощь, оказанная не специалистом, должна быть только помощью, проведенной ДО врача, а не ВМЕСТО врача</a:t>
          </a:r>
          <a:endParaRPr lang="ru-RU" b="1" dirty="0">
            <a:solidFill>
              <a:srgbClr val="FF0000"/>
            </a:solidFill>
            <a:latin typeface="Times New Roman" pitchFamily="18" charset="0"/>
            <a:cs typeface="Times New Roman" pitchFamily="18" charset="0"/>
          </a:endParaRPr>
        </a:p>
      </dgm:t>
    </dgm:pt>
    <dgm:pt modelId="{57456A46-F3D6-457D-880B-A03CDF660A3B}" type="sibTrans" cxnId="{46C3EC36-E5FC-4B2C-B5C1-F3C62AE892E6}">
      <dgm:prSet/>
      <dgm:spPr/>
      <dgm:t>
        <a:bodyPr/>
        <a:lstStyle/>
        <a:p>
          <a:endParaRPr lang="ru-RU"/>
        </a:p>
      </dgm:t>
    </dgm:pt>
    <dgm:pt modelId="{576091F1-B70D-48E7-BFA2-62E8D034922E}" type="parTrans" cxnId="{46C3EC36-E5FC-4B2C-B5C1-F3C62AE892E6}">
      <dgm:prSet/>
      <dgm:spPr/>
      <dgm:t>
        <a:bodyPr/>
        <a:lstStyle/>
        <a:p>
          <a:endParaRPr lang="ru-RU"/>
        </a:p>
      </dgm:t>
    </dgm:pt>
    <dgm:pt modelId="{5A2D8EF0-EB97-46EE-8085-04D777278527}">
      <dgm:prSet phldrT="[Текст]" custT="1"/>
      <dgm:spPr/>
      <dgm:t>
        <a:bodyPr/>
        <a:lstStyle/>
        <a:p>
          <a:endParaRPr lang="ru-RU" sz="1800" dirty="0" smtClean="0">
            <a:latin typeface="Times New Roman" pitchFamily="18" charset="0"/>
            <a:cs typeface="Times New Roman" pitchFamily="18" charset="0"/>
          </a:endParaRPr>
        </a:p>
        <a:p>
          <a:r>
            <a:rPr lang="ru-RU" sz="2000" b="1" dirty="0" smtClean="0">
              <a:solidFill>
                <a:srgbClr val="FFFFCC"/>
              </a:solidFill>
              <a:effectLst/>
              <a:latin typeface="Times New Roman" panose="02020603050405020304" pitchFamily="18" charset="0"/>
              <a:cs typeface="Times New Roman" panose="02020603050405020304" pitchFamily="18" charset="0"/>
            </a:rPr>
            <a:t>Прекращение воздействия травмирующих факторов</a:t>
          </a:r>
          <a:endParaRPr lang="ru-RU" sz="2000" b="1" dirty="0">
            <a:solidFill>
              <a:srgbClr val="FFFFCC"/>
            </a:solidFill>
            <a:effectLst/>
            <a:latin typeface="Times New Roman" pitchFamily="18" charset="0"/>
            <a:cs typeface="Times New Roman" pitchFamily="18" charset="0"/>
          </a:endParaRPr>
        </a:p>
      </dgm:t>
    </dgm:pt>
    <dgm:pt modelId="{62C75BDB-21D0-4299-8728-850188ABBDF9}" type="sibTrans" cxnId="{B40F8122-A600-4A42-8FA7-5CE9AF15FD58}">
      <dgm:prSet/>
      <dgm:spPr/>
      <dgm:t>
        <a:bodyPr/>
        <a:lstStyle/>
        <a:p>
          <a:endParaRPr lang="ru-RU"/>
        </a:p>
      </dgm:t>
    </dgm:pt>
    <dgm:pt modelId="{1B48E2ED-E486-483F-8302-BF8F0CF6480C}" type="parTrans" cxnId="{B40F8122-A600-4A42-8FA7-5CE9AF15FD58}">
      <dgm:prSet/>
      <dgm:spPr/>
      <dgm:t>
        <a:bodyPr/>
        <a:lstStyle/>
        <a:p>
          <a:endParaRPr lang="ru-RU"/>
        </a:p>
      </dgm:t>
    </dgm:pt>
    <dgm:pt modelId="{3D781DAC-423B-42D9-9786-FA94761DC201}">
      <dgm:prSet phldrT="[Текст]" custT="1"/>
      <dgm:spPr/>
      <dgm:t>
        <a:bodyPr/>
        <a:lstStyle/>
        <a:p>
          <a:endParaRPr lang="ru-RU" sz="1400" b="1" dirty="0">
            <a:solidFill>
              <a:srgbClr val="FF0000"/>
            </a:solidFill>
            <a:latin typeface="Times New Roman" pitchFamily="18" charset="0"/>
            <a:cs typeface="Times New Roman" pitchFamily="18" charset="0"/>
          </a:endParaRPr>
        </a:p>
      </dgm:t>
    </dgm:pt>
    <dgm:pt modelId="{F6ADDE50-B343-4E16-94EE-E86D961FEB8B}" type="sibTrans" cxnId="{D4956FF8-DF9C-467E-B23C-BB80E88F6E26}">
      <dgm:prSet/>
      <dgm:spPr/>
      <dgm:t>
        <a:bodyPr/>
        <a:lstStyle/>
        <a:p>
          <a:endParaRPr lang="ru-RU"/>
        </a:p>
      </dgm:t>
    </dgm:pt>
    <dgm:pt modelId="{E0D3E3FD-8A76-453B-BCF0-B3D4038E3C98}" type="parTrans" cxnId="{D4956FF8-DF9C-467E-B23C-BB80E88F6E26}">
      <dgm:prSet/>
      <dgm:spPr/>
      <dgm:t>
        <a:bodyPr/>
        <a:lstStyle/>
        <a:p>
          <a:endParaRPr lang="ru-RU"/>
        </a:p>
      </dgm:t>
    </dgm:pt>
    <dgm:pt modelId="{6D191583-FB94-4EEC-8C9B-BD33B204FFA1}" type="pres">
      <dgm:prSet presAssocID="{801C3B5F-DF24-4B5D-8D73-1E2732C2E8CD}" presName="diagram" presStyleCnt="0">
        <dgm:presLayoutVars>
          <dgm:chMax val="1"/>
          <dgm:dir/>
          <dgm:animLvl val="ctr"/>
          <dgm:resizeHandles val="exact"/>
        </dgm:presLayoutVars>
      </dgm:prSet>
      <dgm:spPr/>
      <dgm:t>
        <a:bodyPr/>
        <a:lstStyle/>
        <a:p>
          <a:endParaRPr lang="ru-RU"/>
        </a:p>
      </dgm:t>
    </dgm:pt>
    <dgm:pt modelId="{6597361B-15A4-4144-AC27-8A8AEF0B6B8B}" type="pres">
      <dgm:prSet presAssocID="{801C3B5F-DF24-4B5D-8D73-1E2732C2E8CD}" presName="matrix" presStyleCnt="0"/>
      <dgm:spPr/>
    </dgm:pt>
    <dgm:pt modelId="{1A0DB5F6-E467-461E-A90D-49027442630D}" type="pres">
      <dgm:prSet presAssocID="{801C3B5F-DF24-4B5D-8D73-1E2732C2E8CD}" presName="tile1" presStyleLbl="node1" presStyleIdx="0" presStyleCnt="4" custLinFactNeighborX="-2537"/>
      <dgm:spPr/>
      <dgm:t>
        <a:bodyPr/>
        <a:lstStyle/>
        <a:p>
          <a:endParaRPr lang="ru-RU"/>
        </a:p>
      </dgm:t>
    </dgm:pt>
    <dgm:pt modelId="{D8A08764-C1CA-4548-BA56-EDEC8376A2B1}" type="pres">
      <dgm:prSet presAssocID="{801C3B5F-DF24-4B5D-8D73-1E2732C2E8CD}" presName="tile1text" presStyleLbl="node1" presStyleIdx="0" presStyleCnt="4">
        <dgm:presLayoutVars>
          <dgm:chMax val="0"/>
          <dgm:chPref val="0"/>
          <dgm:bulletEnabled val="1"/>
        </dgm:presLayoutVars>
      </dgm:prSet>
      <dgm:spPr/>
      <dgm:t>
        <a:bodyPr/>
        <a:lstStyle/>
        <a:p>
          <a:endParaRPr lang="ru-RU"/>
        </a:p>
      </dgm:t>
    </dgm:pt>
    <dgm:pt modelId="{F99592E9-AB96-423B-80A1-76BDAC96BF41}" type="pres">
      <dgm:prSet presAssocID="{801C3B5F-DF24-4B5D-8D73-1E2732C2E8CD}" presName="tile2" presStyleLbl="node1" presStyleIdx="1" presStyleCnt="4" custLinFactNeighborY="-2985"/>
      <dgm:spPr/>
      <dgm:t>
        <a:bodyPr/>
        <a:lstStyle/>
        <a:p>
          <a:endParaRPr lang="ru-RU"/>
        </a:p>
      </dgm:t>
    </dgm:pt>
    <dgm:pt modelId="{C5DAE7C3-0FB8-4FDB-891D-640239BC8F6B}" type="pres">
      <dgm:prSet presAssocID="{801C3B5F-DF24-4B5D-8D73-1E2732C2E8CD}" presName="tile2text" presStyleLbl="node1" presStyleIdx="1" presStyleCnt="4">
        <dgm:presLayoutVars>
          <dgm:chMax val="0"/>
          <dgm:chPref val="0"/>
          <dgm:bulletEnabled val="1"/>
        </dgm:presLayoutVars>
      </dgm:prSet>
      <dgm:spPr/>
      <dgm:t>
        <a:bodyPr/>
        <a:lstStyle/>
        <a:p>
          <a:endParaRPr lang="ru-RU"/>
        </a:p>
      </dgm:t>
    </dgm:pt>
    <dgm:pt modelId="{2370CE1A-2748-414E-A697-2D38FEFE2489}" type="pres">
      <dgm:prSet presAssocID="{801C3B5F-DF24-4B5D-8D73-1E2732C2E8CD}" presName="tile3" presStyleLbl="node1" presStyleIdx="2" presStyleCnt="4"/>
      <dgm:spPr/>
      <dgm:t>
        <a:bodyPr/>
        <a:lstStyle/>
        <a:p>
          <a:endParaRPr lang="ru-RU"/>
        </a:p>
      </dgm:t>
    </dgm:pt>
    <dgm:pt modelId="{8AE030F5-EB4F-45C7-91DC-ECA36EC19FEC}" type="pres">
      <dgm:prSet presAssocID="{801C3B5F-DF24-4B5D-8D73-1E2732C2E8CD}" presName="tile3text" presStyleLbl="node1" presStyleIdx="2" presStyleCnt="4">
        <dgm:presLayoutVars>
          <dgm:chMax val="0"/>
          <dgm:chPref val="0"/>
          <dgm:bulletEnabled val="1"/>
        </dgm:presLayoutVars>
      </dgm:prSet>
      <dgm:spPr/>
      <dgm:t>
        <a:bodyPr/>
        <a:lstStyle/>
        <a:p>
          <a:endParaRPr lang="ru-RU"/>
        </a:p>
      </dgm:t>
    </dgm:pt>
    <dgm:pt modelId="{BEFECBBA-EE5F-4B53-9ABD-79CCF90683C6}" type="pres">
      <dgm:prSet presAssocID="{801C3B5F-DF24-4B5D-8D73-1E2732C2E8CD}" presName="tile4" presStyleLbl="node1" presStyleIdx="3" presStyleCnt="4" custLinFactNeighborX="0" custLinFactNeighborY="-100000"/>
      <dgm:spPr/>
      <dgm:t>
        <a:bodyPr/>
        <a:lstStyle/>
        <a:p>
          <a:endParaRPr lang="ru-RU"/>
        </a:p>
      </dgm:t>
    </dgm:pt>
    <dgm:pt modelId="{02D1C392-044F-4D64-99F6-27B6944B8CB5}" type="pres">
      <dgm:prSet presAssocID="{801C3B5F-DF24-4B5D-8D73-1E2732C2E8CD}" presName="tile4text" presStyleLbl="node1" presStyleIdx="3" presStyleCnt="4">
        <dgm:presLayoutVars>
          <dgm:chMax val="0"/>
          <dgm:chPref val="0"/>
          <dgm:bulletEnabled val="1"/>
        </dgm:presLayoutVars>
      </dgm:prSet>
      <dgm:spPr/>
      <dgm:t>
        <a:bodyPr/>
        <a:lstStyle/>
        <a:p>
          <a:endParaRPr lang="ru-RU"/>
        </a:p>
      </dgm:t>
    </dgm:pt>
    <dgm:pt modelId="{7AC0BA49-8D7F-452E-884D-58019AE2967E}" type="pres">
      <dgm:prSet presAssocID="{801C3B5F-DF24-4B5D-8D73-1E2732C2E8CD}" presName="centerTile" presStyleLbl="fgShp" presStyleIdx="0" presStyleCnt="1" custFlipHor="1" custScaleX="11300" custScaleY="3842" custLinFactY="-100000" custLinFactNeighborX="50847" custLinFactNeighborY="-119831">
        <dgm:presLayoutVars>
          <dgm:chMax val="0"/>
          <dgm:chPref val="0"/>
        </dgm:presLayoutVars>
      </dgm:prSet>
      <dgm:spPr/>
      <dgm:t>
        <a:bodyPr/>
        <a:lstStyle/>
        <a:p>
          <a:endParaRPr lang="ru-RU"/>
        </a:p>
      </dgm:t>
    </dgm:pt>
  </dgm:ptLst>
  <dgm:cxnLst>
    <dgm:cxn modelId="{97859241-6BAF-4740-9DAE-6F71BF2560B7}" srcId="{3D781DAC-423B-42D9-9786-FA94761DC201}" destId="{4E3FC564-62D3-4657-9D03-347C487D61A6}" srcOrd="1" destOrd="0" parTransId="{3F643257-6241-4413-A759-D284C957ACB3}" sibTransId="{4CB19153-2828-406C-A7D2-F026F8357A95}"/>
    <dgm:cxn modelId="{D4956FF8-DF9C-467E-B23C-BB80E88F6E26}" srcId="{801C3B5F-DF24-4B5D-8D73-1E2732C2E8CD}" destId="{3D781DAC-423B-42D9-9786-FA94761DC201}" srcOrd="0" destOrd="0" parTransId="{E0D3E3FD-8A76-453B-BCF0-B3D4038E3C98}" sibTransId="{F6ADDE50-B343-4E16-94EE-E86D961FEB8B}"/>
    <dgm:cxn modelId="{B1A547B0-4614-416D-A07C-30BA78F0531B}" srcId="{3D781DAC-423B-42D9-9786-FA94761DC201}" destId="{09949D23-E7C3-4B90-8ADB-8D3923CD8D2E}" srcOrd="3" destOrd="0" parTransId="{B4B2E983-7852-4983-B01B-094C44C07660}" sibTransId="{8A28B1DA-862F-4FF1-94BE-D646BD644BF9}"/>
    <dgm:cxn modelId="{90AC5D66-1CB1-4F39-9FBD-38430ECB3A4A}" type="presOf" srcId="{FB9010D0-2553-4D4A-862E-4900380C2FF6}" destId="{2370CE1A-2748-414E-A697-2D38FEFE2489}" srcOrd="0" destOrd="0" presId="urn:microsoft.com/office/officeart/2005/8/layout/matrix1"/>
    <dgm:cxn modelId="{30314C88-19AD-42AD-85E6-4D757ED601E7}" type="presOf" srcId="{801C3B5F-DF24-4B5D-8D73-1E2732C2E8CD}" destId="{6D191583-FB94-4EEC-8C9B-BD33B204FFA1}" srcOrd="0" destOrd="0" presId="urn:microsoft.com/office/officeart/2005/8/layout/matrix1"/>
    <dgm:cxn modelId="{9E197B05-EE65-448F-95A9-AFAF1A385CDF}" type="presOf" srcId="{4E3FC564-62D3-4657-9D03-347C487D61A6}" destId="{F99592E9-AB96-423B-80A1-76BDAC96BF41}" srcOrd="0" destOrd="0" presId="urn:microsoft.com/office/officeart/2005/8/layout/matrix1"/>
    <dgm:cxn modelId="{46C3EC36-E5FC-4B2C-B5C1-F3C62AE892E6}" srcId="{3D781DAC-423B-42D9-9786-FA94761DC201}" destId="{FB9010D0-2553-4D4A-862E-4900380C2FF6}" srcOrd="2" destOrd="0" parTransId="{576091F1-B70D-48E7-BFA2-62E8D034922E}" sibTransId="{57456A46-F3D6-457D-880B-A03CDF660A3B}"/>
    <dgm:cxn modelId="{F870C207-197D-4A56-899A-0B9A44E32553}" type="presOf" srcId="{09949D23-E7C3-4B90-8ADB-8D3923CD8D2E}" destId="{02D1C392-044F-4D64-99F6-27B6944B8CB5}" srcOrd="1" destOrd="0" presId="urn:microsoft.com/office/officeart/2005/8/layout/matrix1"/>
    <dgm:cxn modelId="{BB3F9665-9D8C-4DD9-87C2-27F4DA66EA63}" srcId="{801C3B5F-DF24-4B5D-8D73-1E2732C2E8CD}" destId="{B58B8716-28EA-4451-AA60-83EA29B4BF72}" srcOrd="3" destOrd="0" parTransId="{583EA9DC-7D0A-4744-829A-89502081A758}" sibTransId="{0AA07CBB-B882-4289-8FE6-2C0C9CE0978D}"/>
    <dgm:cxn modelId="{DC794F79-AFCD-45B6-8A5C-8E2CC79227C3}" type="presOf" srcId="{FB9010D0-2553-4D4A-862E-4900380C2FF6}" destId="{8AE030F5-EB4F-45C7-91DC-ECA36EC19FEC}" srcOrd="1" destOrd="0" presId="urn:microsoft.com/office/officeart/2005/8/layout/matrix1"/>
    <dgm:cxn modelId="{3AA8BA0F-9753-485E-B85F-DE54541D9912}" srcId="{801C3B5F-DF24-4B5D-8D73-1E2732C2E8CD}" destId="{6A249F7B-A0AF-432A-8344-9145397E87B8}" srcOrd="2" destOrd="0" parTransId="{C642F9BC-6AEC-4F50-B5D0-833756C59D6E}" sibTransId="{4F061CB7-F3C9-422F-8A00-3DAD52BFDA89}"/>
    <dgm:cxn modelId="{C68A99CA-5676-40C6-8FB5-F221EF73FE3E}" srcId="{801C3B5F-DF24-4B5D-8D73-1E2732C2E8CD}" destId="{5B57C048-EF61-4C22-A702-227B0CDE53DC}" srcOrd="1" destOrd="0" parTransId="{A7D2691F-5567-4C72-B507-96B45C3ED6E7}" sibTransId="{480034E9-E599-4087-9041-06CEE097BBF2}"/>
    <dgm:cxn modelId="{68ED12CC-362B-459B-89A3-F5271ECC34E9}" type="presOf" srcId="{5A2D8EF0-EB97-46EE-8085-04D777278527}" destId="{D8A08764-C1CA-4548-BA56-EDEC8376A2B1}" srcOrd="1" destOrd="0" presId="urn:microsoft.com/office/officeart/2005/8/layout/matrix1"/>
    <dgm:cxn modelId="{E458B1DB-4244-441D-A0C6-BBF13833D2A8}" type="presOf" srcId="{09949D23-E7C3-4B90-8ADB-8D3923CD8D2E}" destId="{BEFECBBA-EE5F-4B53-9ABD-79CCF90683C6}" srcOrd="0" destOrd="0" presId="urn:microsoft.com/office/officeart/2005/8/layout/matrix1"/>
    <dgm:cxn modelId="{B40F8122-A600-4A42-8FA7-5CE9AF15FD58}" srcId="{3D781DAC-423B-42D9-9786-FA94761DC201}" destId="{5A2D8EF0-EB97-46EE-8085-04D777278527}" srcOrd="0" destOrd="0" parTransId="{1B48E2ED-E486-483F-8302-BF8F0CF6480C}" sibTransId="{62C75BDB-21D0-4299-8728-850188ABBDF9}"/>
    <dgm:cxn modelId="{70E87F7C-E1F4-45AA-84C2-19E925B6379F}" type="presOf" srcId="{3D781DAC-423B-42D9-9786-FA94761DC201}" destId="{7AC0BA49-8D7F-452E-884D-58019AE2967E}" srcOrd="0" destOrd="0" presId="urn:microsoft.com/office/officeart/2005/8/layout/matrix1"/>
    <dgm:cxn modelId="{80A06917-51EE-43A9-8D7C-7E10FB6CBD55}" srcId="{3D781DAC-423B-42D9-9786-FA94761DC201}" destId="{92CFA31D-4943-49D9-9CDB-E21ED38427A1}" srcOrd="4" destOrd="0" parTransId="{89D10831-5B61-4D53-9AA2-9891947C9AE4}" sibTransId="{D3FDF591-182A-4793-99C7-438F75523D7D}"/>
    <dgm:cxn modelId="{1BBA696B-FEB4-40A3-852D-3FC814EC3CA7}" type="presOf" srcId="{4E3FC564-62D3-4657-9D03-347C487D61A6}" destId="{C5DAE7C3-0FB8-4FDB-891D-640239BC8F6B}" srcOrd="1" destOrd="0" presId="urn:microsoft.com/office/officeart/2005/8/layout/matrix1"/>
    <dgm:cxn modelId="{B2D710F8-03C0-483B-AD10-C3F0EF2CBA6C}" type="presOf" srcId="{5A2D8EF0-EB97-46EE-8085-04D777278527}" destId="{1A0DB5F6-E467-461E-A90D-49027442630D}" srcOrd="0" destOrd="0" presId="urn:microsoft.com/office/officeart/2005/8/layout/matrix1"/>
    <dgm:cxn modelId="{65727072-02B6-4D80-9FC1-BAF0B9D50236}" type="presParOf" srcId="{6D191583-FB94-4EEC-8C9B-BD33B204FFA1}" destId="{6597361B-15A4-4144-AC27-8A8AEF0B6B8B}" srcOrd="0" destOrd="0" presId="urn:microsoft.com/office/officeart/2005/8/layout/matrix1"/>
    <dgm:cxn modelId="{E6357EE5-972F-442A-ABA7-740A955CD6B6}" type="presParOf" srcId="{6597361B-15A4-4144-AC27-8A8AEF0B6B8B}" destId="{1A0DB5F6-E467-461E-A90D-49027442630D}" srcOrd="0" destOrd="0" presId="urn:microsoft.com/office/officeart/2005/8/layout/matrix1"/>
    <dgm:cxn modelId="{C5E8319D-ADF3-405C-848E-42841E6B4C8D}" type="presParOf" srcId="{6597361B-15A4-4144-AC27-8A8AEF0B6B8B}" destId="{D8A08764-C1CA-4548-BA56-EDEC8376A2B1}" srcOrd="1" destOrd="0" presId="urn:microsoft.com/office/officeart/2005/8/layout/matrix1"/>
    <dgm:cxn modelId="{A74ED761-CC57-4BA8-895B-7AAB8113D416}" type="presParOf" srcId="{6597361B-15A4-4144-AC27-8A8AEF0B6B8B}" destId="{F99592E9-AB96-423B-80A1-76BDAC96BF41}" srcOrd="2" destOrd="0" presId="urn:microsoft.com/office/officeart/2005/8/layout/matrix1"/>
    <dgm:cxn modelId="{F843910A-8664-4A2C-B721-5F0DA676478B}" type="presParOf" srcId="{6597361B-15A4-4144-AC27-8A8AEF0B6B8B}" destId="{C5DAE7C3-0FB8-4FDB-891D-640239BC8F6B}" srcOrd="3" destOrd="0" presId="urn:microsoft.com/office/officeart/2005/8/layout/matrix1"/>
    <dgm:cxn modelId="{2EE6095D-7493-43EA-ADF7-DCC0D17D0241}" type="presParOf" srcId="{6597361B-15A4-4144-AC27-8A8AEF0B6B8B}" destId="{2370CE1A-2748-414E-A697-2D38FEFE2489}" srcOrd="4" destOrd="0" presId="urn:microsoft.com/office/officeart/2005/8/layout/matrix1"/>
    <dgm:cxn modelId="{70C83CC2-8A82-43CA-9A7F-5B4EB9FD1459}" type="presParOf" srcId="{6597361B-15A4-4144-AC27-8A8AEF0B6B8B}" destId="{8AE030F5-EB4F-45C7-91DC-ECA36EC19FEC}" srcOrd="5" destOrd="0" presId="urn:microsoft.com/office/officeart/2005/8/layout/matrix1"/>
    <dgm:cxn modelId="{AC186461-EC76-4C1B-9AD3-8991DC43B898}" type="presParOf" srcId="{6597361B-15A4-4144-AC27-8A8AEF0B6B8B}" destId="{BEFECBBA-EE5F-4B53-9ABD-79CCF90683C6}" srcOrd="6" destOrd="0" presId="urn:microsoft.com/office/officeart/2005/8/layout/matrix1"/>
    <dgm:cxn modelId="{5B1916B8-B9BF-4118-9E24-CEF4FD50BE28}" type="presParOf" srcId="{6597361B-15A4-4144-AC27-8A8AEF0B6B8B}" destId="{02D1C392-044F-4D64-99F6-27B6944B8CB5}" srcOrd="7" destOrd="0" presId="urn:microsoft.com/office/officeart/2005/8/layout/matrix1"/>
    <dgm:cxn modelId="{FF53F5D8-6268-4E3C-A65C-E392272AF15A}" type="presParOf" srcId="{6D191583-FB94-4EEC-8C9B-BD33B204FFA1}" destId="{7AC0BA49-8D7F-452E-884D-58019AE2967E}"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1C3B5F-DF24-4B5D-8D73-1E2732C2E8CD}" type="doc">
      <dgm:prSet loTypeId="urn:microsoft.com/office/officeart/2005/8/layout/matrix1" loCatId="matrix" qsTypeId="urn:microsoft.com/office/officeart/2005/8/quickstyle/simple1" qsCatId="simple" csTypeId="urn:microsoft.com/office/officeart/2005/8/colors/accent5_5" csCatId="accent5" phldr="1"/>
      <dgm:spPr/>
      <dgm:t>
        <a:bodyPr/>
        <a:lstStyle/>
        <a:p>
          <a:endParaRPr lang="ru-RU"/>
        </a:p>
      </dgm:t>
    </dgm:pt>
    <dgm:pt modelId="{5A2D8EF0-EB97-46EE-8085-04D777278527}">
      <dgm:prSet phldrT="[Текст]" custT="1"/>
      <dgm:spPr>
        <a:solidFill>
          <a:schemeClr val="accent5"/>
        </a:solidFill>
      </dgm:spPr>
      <dgm:t>
        <a:bodyPr/>
        <a:lstStyle/>
        <a:p>
          <a:pPr algn="ctr"/>
          <a:r>
            <a:rPr lang="ru-RU" sz="2000" b="1" dirty="0" smtClean="0">
              <a:latin typeface="Times New Roman" panose="02020603050405020304" pitchFamily="18" charset="0"/>
              <a:cs typeface="Times New Roman" panose="02020603050405020304" pitchFamily="18" charset="0"/>
            </a:rPr>
            <a:t>У *Попросите пострадавшего УЛЫБНУТЬСЯ</a:t>
          </a: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endParaRPr lang="ru-RU" sz="2400" b="1" dirty="0">
            <a:latin typeface="Times New Roman" pitchFamily="18" charset="0"/>
            <a:cs typeface="Times New Roman" pitchFamily="18" charset="0"/>
          </a:endParaRPr>
        </a:p>
      </dgm:t>
    </dgm:pt>
    <dgm:pt modelId="{1B48E2ED-E486-483F-8302-BF8F0CF6480C}" type="parTrans" cxnId="{B40F8122-A600-4A42-8FA7-5CE9AF15FD58}">
      <dgm:prSet/>
      <dgm:spPr/>
      <dgm:t>
        <a:bodyPr/>
        <a:lstStyle/>
        <a:p>
          <a:endParaRPr lang="ru-RU"/>
        </a:p>
      </dgm:t>
    </dgm:pt>
    <dgm:pt modelId="{62C75BDB-21D0-4299-8728-850188ABBDF9}" type="sibTrans" cxnId="{B40F8122-A600-4A42-8FA7-5CE9AF15FD58}">
      <dgm:prSet/>
      <dgm:spPr/>
      <dgm:t>
        <a:bodyPr/>
        <a:lstStyle/>
        <a:p>
          <a:endParaRPr lang="ru-RU"/>
        </a:p>
      </dgm:t>
    </dgm:pt>
    <dgm:pt modelId="{4E3FC564-62D3-4657-9D03-347C487D61A6}">
      <dgm:prSet phldrT="[Текст]" custT="1"/>
      <dgm:spPr>
        <a:solidFill>
          <a:schemeClr val="accent5">
            <a:alpha val="76667"/>
          </a:schemeClr>
        </a:solidFill>
      </dgm:spPr>
      <dgm:t>
        <a:bodyPr/>
        <a:lstStyle/>
        <a:p>
          <a:r>
            <a:rPr lang="ru-RU" sz="2000" b="1" dirty="0" smtClean="0">
              <a:latin typeface="Times New Roman" panose="02020603050405020304" pitchFamily="18" charset="0"/>
              <a:cs typeface="Times New Roman" panose="02020603050405020304" pitchFamily="18" charset="0"/>
            </a:rPr>
            <a:t>З *Попросите ЗАГОВОРИТЬ. Попросить выговорить простое предложение. Связно. </a:t>
          </a:r>
          <a:endParaRPr lang="ru-RU" sz="2000" b="1" dirty="0">
            <a:latin typeface="Times New Roman" pitchFamily="18" charset="0"/>
            <a:cs typeface="Times New Roman" pitchFamily="18" charset="0"/>
          </a:endParaRPr>
        </a:p>
      </dgm:t>
    </dgm:pt>
    <dgm:pt modelId="{3F643257-6241-4413-A759-D284C957ACB3}" type="parTrans" cxnId="{97859241-6BAF-4740-9DAE-6F71BF2560B7}">
      <dgm:prSet/>
      <dgm:spPr/>
      <dgm:t>
        <a:bodyPr/>
        <a:lstStyle/>
        <a:p>
          <a:endParaRPr lang="ru-RU"/>
        </a:p>
      </dgm:t>
    </dgm:pt>
    <dgm:pt modelId="{4CB19153-2828-406C-A7D2-F026F8357A95}" type="sibTrans" cxnId="{97859241-6BAF-4740-9DAE-6F71BF2560B7}">
      <dgm:prSet/>
      <dgm:spPr/>
      <dgm:t>
        <a:bodyPr/>
        <a:lstStyle/>
        <a:p>
          <a:endParaRPr lang="ru-RU"/>
        </a:p>
      </dgm:t>
    </dgm:pt>
    <dgm:pt modelId="{09949D23-E7C3-4B90-8ADB-8D3923CD8D2E}">
      <dgm:prSet phldrT="[Текст]" custT="1"/>
      <dgm:spPr/>
      <dgm:t>
        <a:bodyPr anchor="t" anchorCtr="1"/>
        <a:lstStyle/>
        <a:p>
          <a:r>
            <a:rPr lang="ru-RU" sz="2000" b="1" dirty="0" smtClean="0">
              <a:solidFill>
                <a:srgbClr val="FFFFCC"/>
              </a:solidFill>
              <a:latin typeface="Times New Roman" panose="02020603050405020304" pitchFamily="18" charset="0"/>
              <a:cs typeface="Times New Roman" panose="02020603050405020304" pitchFamily="18" charset="0"/>
            </a:rPr>
            <a:t>П*Попросите его или ее ПОДНЯТЬ обе руки.  </a:t>
          </a:r>
          <a:r>
            <a:rPr lang="ru-RU" sz="2000" b="1" dirty="0" smtClean="0">
              <a:solidFill>
                <a:srgbClr val="7030A0"/>
              </a:solidFill>
              <a:latin typeface="Times New Roman" panose="02020603050405020304" pitchFamily="18" charset="0"/>
              <a:cs typeface="Times New Roman" panose="02020603050405020304" pitchFamily="18" charset="0"/>
            </a:rPr>
            <a:t/>
          </a:r>
          <a:br>
            <a:rPr lang="ru-RU" sz="2000" b="1" dirty="0" smtClean="0">
              <a:solidFill>
                <a:srgbClr val="7030A0"/>
              </a:solidFill>
              <a:latin typeface="Times New Roman" panose="02020603050405020304" pitchFamily="18" charset="0"/>
              <a:cs typeface="Times New Roman" panose="02020603050405020304" pitchFamily="18" charset="0"/>
            </a:rPr>
          </a:br>
          <a:endParaRPr lang="ru-RU" sz="2000" b="1" dirty="0" smtClean="0">
            <a:latin typeface="Times New Roman" pitchFamily="18" charset="0"/>
            <a:cs typeface="Times New Roman" pitchFamily="18" charset="0"/>
          </a:endParaRPr>
        </a:p>
      </dgm:t>
    </dgm:pt>
    <dgm:pt modelId="{B4B2E983-7852-4983-B01B-094C44C07660}" type="parTrans" cxnId="{B1A547B0-4614-416D-A07C-30BA78F0531B}">
      <dgm:prSet/>
      <dgm:spPr/>
      <dgm:t>
        <a:bodyPr/>
        <a:lstStyle/>
        <a:p>
          <a:endParaRPr lang="ru-RU"/>
        </a:p>
      </dgm:t>
    </dgm:pt>
    <dgm:pt modelId="{8A28B1DA-862F-4FF1-94BE-D646BD644BF9}" type="sibTrans" cxnId="{B1A547B0-4614-416D-A07C-30BA78F0531B}">
      <dgm:prSet/>
      <dgm:spPr/>
      <dgm:t>
        <a:bodyPr/>
        <a:lstStyle/>
        <a:p>
          <a:endParaRPr lang="ru-RU"/>
        </a:p>
      </dgm:t>
    </dgm:pt>
    <dgm:pt modelId="{92CFA31D-4943-49D9-9CDB-E21ED38427A1}">
      <dgm:prSet phldrT="[Текст]" phldr="1" custT="1"/>
      <dgm:spPr>
        <a:noFill/>
      </dgm:spPr>
      <dgm:t>
        <a:bodyPr/>
        <a:lstStyle/>
        <a:p>
          <a:endParaRPr lang="ru-RU" sz="1800" dirty="0">
            <a:latin typeface="Times New Roman" pitchFamily="18" charset="0"/>
            <a:cs typeface="Times New Roman" pitchFamily="18" charset="0"/>
          </a:endParaRPr>
        </a:p>
      </dgm:t>
    </dgm:pt>
    <dgm:pt modelId="{89D10831-5B61-4D53-9AA2-9891947C9AE4}" type="parTrans" cxnId="{80A06917-51EE-43A9-8D7C-7E10FB6CBD55}">
      <dgm:prSet/>
      <dgm:spPr/>
      <dgm:t>
        <a:bodyPr/>
        <a:lstStyle/>
        <a:p>
          <a:endParaRPr lang="ru-RU"/>
        </a:p>
      </dgm:t>
    </dgm:pt>
    <dgm:pt modelId="{D3FDF591-182A-4793-99C7-438F75523D7D}" type="sibTrans" cxnId="{80A06917-51EE-43A9-8D7C-7E10FB6CBD55}">
      <dgm:prSet/>
      <dgm:spPr/>
      <dgm:t>
        <a:bodyPr/>
        <a:lstStyle/>
        <a:p>
          <a:endParaRPr lang="ru-RU"/>
        </a:p>
      </dgm:t>
    </dgm:pt>
    <dgm:pt modelId="{25FDF54B-1A0D-400F-A970-D1465E53FEE7}">
      <dgm:prSet/>
      <dgm:spPr/>
      <dgm:t>
        <a:bodyPr/>
        <a:lstStyle/>
        <a:p>
          <a:endParaRPr lang="ru-RU"/>
        </a:p>
      </dgm:t>
    </dgm:pt>
    <dgm:pt modelId="{D3CF3B66-563D-42A7-A795-9032226B040F}" type="parTrans" cxnId="{EFAC81B6-925E-4D6C-87F4-4BD6F02F5759}">
      <dgm:prSet/>
      <dgm:spPr/>
      <dgm:t>
        <a:bodyPr/>
        <a:lstStyle/>
        <a:p>
          <a:endParaRPr lang="ru-RU"/>
        </a:p>
      </dgm:t>
    </dgm:pt>
    <dgm:pt modelId="{296FE9DC-6B68-40C9-B1A3-976DAC421469}" type="sibTrans" cxnId="{EFAC81B6-925E-4D6C-87F4-4BD6F02F5759}">
      <dgm:prSet/>
      <dgm:spPr/>
      <dgm:t>
        <a:bodyPr/>
        <a:lstStyle/>
        <a:p>
          <a:endParaRPr lang="ru-RU"/>
        </a:p>
      </dgm:t>
    </dgm:pt>
    <dgm:pt modelId="{3D781DAC-423B-42D9-9786-FA94761DC201}">
      <dgm:prSet phldrT="[Текст]" custT="1"/>
      <dgm:spPr/>
      <dgm:t>
        <a:bodyPr/>
        <a:lstStyle/>
        <a:p>
          <a:pPr>
            <a:lnSpc>
              <a:spcPct val="100000"/>
            </a:lnSpc>
            <a:spcAft>
              <a:spcPts val="0"/>
            </a:spcAft>
          </a:pPr>
          <a:r>
            <a:rPr lang="ru-RU" sz="1800" b="1" dirty="0" smtClean="0">
              <a:solidFill>
                <a:srgbClr val="FF0000"/>
              </a:solidFill>
              <a:latin typeface="Times New Roman" panose="02020603050405020304" pitchFamily="18" charset="0"/>
              <a:cs typeface="Times New Roman" panose="02020603050405020304" pitchFamily="18" charset="0"/>
            </a:rPr>
            <a:t>3 основных шага в распознавании симптомов инсульта, так называемые «УЗП»</a:t>
          </a:r>
          <a:endParaRPr lang="ru-RU" sz="1800" dirty="0">
            <a:solidFill>
              <a:srgbClr val="FF0000"/>
            </a:solidFill>
            <a:latin typeface="Times New Roman" pitchFamily="18" charset="0"/>
            <a:cs typeface="Times New Roman" pitchFamily="18" charset="0"/>
          </a:endParaRPr>
        </a:p>
      </dgm:t>
    </dgm:pt>
    <dgm:pt modelId="{F6ADDE50-B343-4E16-94EE-E86D961FEB8B}" type="sibTrans" cxnId="{D4956FF8-DF9C-467E-B23C-BB80E88F6E26}">
      <dgm:prSet/>
      <dgm:spPr/>
      <dgm:t>
        <a:bodyPr/>
        <a:lstStyle/>
        <a:p>
          <a:endParaRPr lang="ru-RU"/>
        </a:p>
      </dgm:t>
    </dgm:pt>
    <dgm:pt modelId="{E0D3E3FD-8A76-453B-BCF0-B3D4038E3C98}" type="parTrans" cxnId="{D4956FF8-DF9C-467E-B23C-BB80E88F6E26}">
      <dgm:prSet/>
      <dgm:spPr/>
      <dgm:t>
        <a:bodyPr/>
        <a:lstStyle/>
        <a:p>
          <a:endParaRPr lang="ru-RU"/>
        </a:p>
      </dgm:t>
    </dgm:pt>
    <dgm:pt modelId="{6D191583-FB94-4EEC-8C9B-BD33B204FFA1}" type="pres">
      <dgm:prSet presAssocID="{801C3B5F-DF24-4B5D-8D73-1E2732C2E8CD}" presName="diagram" presStyleCnt="0">
        <dgm:presLayoutVars>
          <dgm:chMax val="1"/>
          <dgm:dir/>
          <dgm:animLvl val="ctr"/>
          <dgm:resizeHandles val="exact"/>
        </dgm:presLayoutVars>
      </dgm:prSet>
      <dgm:spPr/>
      <dgm:t>
        <a:bodyPr/>
        <a:lstStyle/>
        <a:p>
          <a:endParaRPr lang="ru-RU"/>
        </a:p>
      </dgm:t>
    </dgm:pt>
    <dgm:pt modelId="{6597361B-15A4-4144-AC27-8A8AEF0B6B8B}" type="pres">
      <dgm:prSet presAssocID="{801C3B5F-DF24-4B5D-8D73-1E2732C2E8CD}" presName="matrix" presStyleCnt="0"/>
      <dgm:spPr/>
    </dgm:pt>
    <dgm:pt modelId="{1A0DB5F6-E467-461E-A90D-49027442630D}" type="pres">
      <dgm:prSet presAssocID="{801C3B5F-DF24-4B5D-8D73-1E2732C2E8CD}" presName="tile1" presStyleLbl="node1" presStyleIdx="0" presStyleCnt="4" custLinFactNeighborX="1242" custLinFactNeighborY="-10805"/>
      <dgm:spPr/>
      <dgm:t>
        <a:bodyPr/>
        <a:lstStyle/>
        <a:p>
          <a:endParaRPr lang="ru-RU"/>
        </a:p>
      </dgm:t>
    </dgm:pt>
    <dgm:pt modelId="{D8A08764-C1CA-4548-BA56-EDEC8376A2B1}" type="pres">
      <dgm:prSet presAssocID="{801C3B5F-DF24-4B5D-8D73-1E2732C2E8CD}" presName="tile1text" presStyleLbl="node1" presStyleIdx="0" presStyleCnt="4">
        <dgm:presLayoutVars>
          <dgm:chMax val="0"/>
          <dgm:chPref val="0"/>
          <dgm:bulletEnabled val="1"/>
        </dgm:presLayoutVars>
      </dgm:prSet>
      <dgm:spPr/>
      <dgm:t>
        <a:bodyPr/>
        <a:lstStyle/>
        <a:p>
          <a:endParaRPr lang="ru-RU"/>
        </a:p>
      </dgm:t>
    </dgm:pt>
    <dgm:pt modelId="{F99592E9-AB96-423B-80A1-76BDAC96BF41}" type="pres">
      <dgm:prSet presAssocID="{801C3B5F-DF24-4B5D-8D73-1E2732C2E8CD}" presName="tile2" presStyleLbl="node1" presStyleIdx="1" presStyleCnt="4" custLinFactNeighborX="1480" custLinFactNeighborY="-10698"/>
      <dgm:spPr/>
      <dgm:t>
        <a:bodyPr/>
        <a:lstStyle/>
        <a:p>
          <a:endParaRPr lang="ru-RU"/>
        </a:p>
      </dgm:t>
    </dgm:pt>
    <dgm:pt modelId="{C5DAE7C3-0FB8-4FDB-891D-640239BC8F6B}" type="pres">
      <dgm:prSet presAssocID="{801C3B5F-DF24-4B5D-8D73-1E2732C2E8CD}" presName="tile2text" presStyleLbl="node1" presStyleIdx="1" presStyleCnt="4">
        <dgm:presLayoutVars>
          <dgm:chMax val="0"/>
          <dgm:chPref val="0"/>
          <dgm:bulletEnabled val="1"/>
        </dgm:presLayoutVars>
      </dgm:prSet>
      <dgm:spPr/>
      <dgm:t>
        <a:bodyPr/>
        <a:lstStyle/>
        <a:p>
          <a:endParaRPr lang="ru-RU"/>
        </a:p>
      </dgm:t>
    </dgm:pt>
    <dgm:pt modelId="{2370CE1A-2748-414E-A697-2D38FEFE2489}" type="pres">
      <dgm:prSet presAssocID="{801C3B5F-DF24-4B5D-8D73-1E2732C2E8CD}" presName="tile3" presStyleLbl="node1" presStyleIdx="2" presStyleCnt="4"/>
      <dgm:spPr/>
      <dgm:t>
        <a:bodyPr/>
        <a:lstStyle/>
        <a:p>
          <a:endParaRPr lang="ru-RU"/>
        </a:p>
      </dgm:t>
    </dgm:pt>
    <dgm:pt modelId="{8AE030F5-EB4F-45C7-91DC-ECA36EC19FEC}" type="pres">
      <dgm:prSet presAssocID="{801C3B5F-DF24-4B5D-8D73-1E2732C2E8CD}" presName="tile3text" presStyleLbl="node1" presStyleIdx="2" presStyleCnt="4">
        <dgm:presLayoutVars>
          <dgm:chMax val="0"/>
          <dgm:chPref val="0"/>
          <dgm:bulletEnabled val="1"/>
        </dgm:presLayoutVars>
      </dgm:prSet>
      <dgm:spPr/>
      <dgm:t>
        <a:bodyPr/>
        <a:lstStyle/>
        <a:p>
          <a:endParaRPr lang="ru-RU"/>
        </a:p>
      </dgm:t>
    </dgm:pt>
    <dgm:pt modelId="{BEFECBBA-EE5F-4B53-9ABD-79CCF90683C6}" type="pres">
      <dgm:prSet presAssocID="{801C3B5F-DF24-4B5D-8D73-1E2732C2E8CD}" presName="tile4" presStyleLbl="node1" presStyleIdx="3" presStyleCnt="4"/>
      <dgm:spPr/>
      <dgm:t>
        <a:bodyPr/>
        <a:lstStyle/>
        <a:p>
          <a:endParaRPr lang="ru-RU"/>
        </a:p>
      </dgm:t>
    </dgm:pt>
    <dgm:pt modelId="{02D1C392-044F-4D64-99F6-27B6944B8CB5}" type="pres">
      <dgm:prSet presAssocID="{801C3B5F-DF24-4B5D-8D73-1E2732C2E8CD}" presName="tile4text" presStyleLbl="node1" presStyleIdx="3" presStyleCnt="4">
        <dgm:presLayoutVars>
          <dgm:chMax val="0"/>
          <dgm:chPref val="0"/>
          <dgm:bulletEnabled val="1"/>
        </dgm:presLayoutVars>
      </dgm:prSet>
      <dgm:spPr/>
      <dgm:t>
        <a:bodyPr/>
        <a:lstStyle/>
        <a:p>
          <a:endParaRPr lang="ru-RU"/>
        </a:p>
      </dgm:t>
    </dgm:pt>
    <dgm:pt modelId="{7AC0BA49-8D7F-452E-884D-58019AE2967E}" type="pres">
      <dgm:prSet presAssocID="{801C3B5F-DF24-4B5D-8D73-1E2732C2E8CD}" presName="centerTile" presStyleLbl="fgShp" presStyleIdx="0" presStyleCnt="1" custScaleX="122617" custScaleY="129431" custLinFactNeighborX="-16117" custLinFactNeighborY="-22120">
        <dgm:presLayoutVars>
          <dgm:chMax val="0"/>
          <dgm:chPref val="0"/>
        </dgm:presLayoutVars>
      </dgm:prSet>
      <dgm:spPr/>
      <dgm:t>
        <a:bodyPr/>
        <a:lstStyle/>
        <a:p>
          <a:endParaRPr lang="ru-RU"/>
        </a:p>
      </dgm:t>
    </dgm:pt>
  </dgm:ptLst>
  <dgm:cxnLst>
    <dgm:cxn modelId="{97859241-6BAF-4740-9DAE-6F71BF2560B7}" srcId="{3D781DAC-423B-42D9-9786-FA94761DC201}" destId="{4E3FC564-62D3-4657-9D03-347C487D61A6}" srcOrd="1" destOrd="0" parTransId="{3F643257-6241-4413-A759-D284C957ACB3}" sibTransId="{4CB19153-2828-406C-A7D2-F026F8357A95}"/>
    <dgm:cxn modelId="{D4956FF8-DF9C-467E-B23C-BB80E88F6E26}" srcId="{801C3B5F-DF24-4B5D-8D73-1E2732C2E8CD}" destId="{3D781DAC-423B-42D9-9786-FA94761DC201}" srcOrd="0" destOrd="0" parTransId="{E0D3E3FD-8A76-453B-BCF0-B3D4038E3C98}" sibTransId="{F6ADDE50-B343-4E16-94EE-E86D961FEB8B}"/>
    <dgm:cxn modelId="{D008CEF1-DF63-4401-9340-7D3C3B0B23E8}" type="presOf" srcId="{4E3FC564-62D3-4657-9D03-347C487D61A6}" destId="{C5DAE7C3-0FB8-4FDB-891D-640239BC8F6B}" srcOrd="1" destOrd="0" presId="urn:microsoft.com/office/officeart/2005/8/layout/matrix1"/>
    <dgm:cxn modelId="{5EEBB3DC-3351-4E43-88F0-62ECE912512B}" type="presOf" srcId="{5A2D8EF0-EB97-46EE-8085-04D777278527}" destId="{1A0DB5F6-E467-461E-A90D-49027442630D}" srcOrd="0" destOrd="0" presId="urn:microsoft.com/office/officeart/2005/8/layout/matrix1"/>
    <dgm:cxn modelId="{35A17E28-7801-435E-B481-6C6C15D35F23}" type="presOf" srcId="{5A2D8EF0-EB97-46EE-8085-04D777278527}" destId="{D8A08764-C1CA-4548-BA56-EDEC8376A2B1}" srcOrd="1" destOrd="0" presId="urn:microsoft.com/office/officeart/2005/8/layout/matrix1"/>
    <dgm:cxn modelId="{B1A547B0-4614-416D-A07C-30BA78F0531B}" srcId="{3D781DAC-423B-42D9-9786-FA94761DC201}" destId="{09949D23-E7C3-4B90-8ADB-8D3923CD8D2E}" srcOrd="2" destOrd="0" parTransId="{B4B2E983-7852-4983-B01B-094C44C07660}" sibTransId="{8A28B1DA-862F-4FF1-94BE-D646BD644BF9}"/>
    <dgm:cxn modelId="{68BC88ED-15D2-4A37-997E-AA54953A8660}" type="presOf" srcId="{801C3B5F-DF24-4B5D-8D73-1E2732C2E8CD}" destId="{6D191583-FB94-4EEC-8C9B-BD33B204FFA1}" srcOrd="0" destOrd="0" presId="urn:microsoft.com/office/officeart/2005/8/layout/matrix1"/>
    <dgm:cxn modelId="{9B7322DD-13A1-49BF-B307-ADDE373D98F1}" type="presOf" srcId="{09949D23-E7C3-4B90-8ADB-8D3923CD8D2E}" destId="{8AE030F5-EB4F-45C7-91DC-ECA36EC19FEC}" srcOrd="1" destOrd="0" presId="urn:microsoft.com/office/officeart/2005/8/layout/matrix1"/>
    <dgm:cxn modelId="{48BC484C-FC80-4CF8-BBD4-DA460E7E8840}" type="presOf" srcId="{09949D23-E7C3-4B90-8ADB-8D3923CD8D2E}" destId="{2370CE1A-2748-414E-A697-2D38FEFE2489}" srcOrd="0" destOrd="0" presId="urn:microsoft.com/office/officeart/2005/8/layout/matrix1"/>
    <dgm:cxn modelId="{81168B2F-1C5D-42D9-A0FB-3042A9DECB74}" type="presOf" srcId="{4E3FC564-62D3-4657-9D03-347C487D61A6}" destId="{F99592E9-AB96-423B-80A1-76BDAC96BF41}" srcOrd="0" destOrd="0" presId="urn:microsoft.com/office/officeart/2005/8/layout/matrix1"/>
    <dgm:cxn modelId="{B40F8122-A600-4A42-8FA7-5CE9AF15FD58}" srcId="{3D781DAC-423B-42D9-9786-FA94761DC201}" destId="{5A2D8EF0-EB97-46EE-8085-04D777278527}" srcOrd="0" destOrd="0" parTransId="{1B48E2ED-E486-483F-8302-BF8F0CF6480C}" sibTransId="{62C75BDB-21D0-4299-8728-850188ABBDF9}"/>
    <dgm:cxn modelId="{80A06917-51EE-43A9-8D7C-7E10FB6CBD55}" srcId="{3D781DAC-423B-42D9-9786-FA94761DC201}" destId="{92CFA31D-4943-49D9-9CDB-E21ED38427A1}" srcOrd="3" destOrd="0" parTransId="{89D10831-5B61-4D53-9AA2-9891947C9AE4}" sibTransId="{D3FDF591-182A-4793-99C7-438F75523D7D}"/>
    <dgm:cxn modelId="{EFAC81B6-925E-4D6C-87F4-4BD6F02F5759}" srcId="{801C3B5F-DF24-4B5D-8D73-1E2732C2E8CD}" destId="{25FDF54B-1A0D-400F-A970-D1465E53FEE7}" srcOrd="1" destOrd="0" parTransId="{D3CF3B66-563D-42A7-A795-9032226B040F}" sibTransId="{296FE9DC-6B68-40C9-B1A3-976DAC421469}"/>
    <dgm:cxn modelId="{92ABEC83-CF8A-4B67-9171-ADDBBD595EF2}" type="presOf" srcId="{92CFA31D-4943-49D9-9CDB-E21ED38427A1}" destId="{02D1C392-044F-4D64-99F6-27B6944B8CB5}" srcOrd="1" destOrd="0" presId="urn:microsoft.com/office/officeart/2005/8/layout/matrix1"/>
    <dgm:cxn modelId="{F74F4E07-C4EC-410D-AB1F-748A9AFCFD49}" type="presOf" srcId="{92CFA31D-4943-49D9-9CDB-E21ED38427A1}" destId="{BEFECBBA-EE5F-4B53-9ABD-79CCF90683C6}" srcOrd="0" destOrd="0" presId="urn:microsoft.com/office/officeart/2005/8/layout/matrix1"/>
    <dgm:cxn modelId="{69682848-5DEA-4C7E-B5E1-F847FBF02BEC}" type="presOf" srcId="{3D781DAC-423B-42D9-9786-FA94761DC201}" destId="{7AC0BA49-8D7F-452E-884D-58019AE2967E}" srcOrd="0" destOrd="0" presId="urn:microsoft.com/office/officeart/2005/8/layout/matrix1"/>
    <dgm:cxn modelId="{920C6FA5-E18F-4DE6-99D1-3E5FFE34AD7F}" type="presParOf" srcId="{6D191583-FB94-4EEC-8C9B-BD33B204FFA1}" destId="{6597361B-15A4-4144-AC27-8A8AEF0B6B8B}" srcOrd="0" destOrd="0" presId="urn:microsoft.com/office/officeart/2005/8/layout/matrix1"/>
    <dgm:cxn modelId="{22FE4E19-DE6D-44CD-82E4-51D654E3B461}" type="presParOf" srcId="{6597361B-15A4-4144-AC27-8A8AEF0B6B8B}" destId="{1A0DB5F6-E467-461E-A90D-49027442630D}" srcOrd="0" destOrd="0" presId="urn:microsoft.com/office/officeart/2005/8/layout/matrix1"/>
    <dgm:cxn modelId="{3A046838-E96F-4CB4-95D9-263B4D8DBF46}" type="presParOf" srcId="{6597361B-15A4-4144-AC27-8A8AEF0B6B8B}" destId="{D8A08764-C1CA-4548-BA56-EDEC8376A2B1}" srcOrd="1" destOrd="0" presId="urn:microsoft.com/office/officeart/2005/8/layout/matrix1"/>
    <dgm:cxn modelId="{CE0F2CD0-2ABB-4260-B36B-4EDF10D49123}" type="presParOf" srcId="{6597361B-15A4-4144-AC27-8A8AEF0B6B8B}" destId="{F99592E9-AB96-423B-80A1-76BDAC96BF41}" srcOrd="2" destOrd="0" presId="urn:microsoft.com/office/officeart/2005/8/layout/matrix1"/>
    <dgm:cxn modelId="{EE1D8CE7-2A84-4DEF-8A96-0E612F67B6ED}" type="presParOf" srcId="{6597361B-15A4-4144-AC27-8A8AEF0B6B8B}" destId="{C5DAE7C3-0FB8-4FDB-891D-640239BC8F6B}" srcOrd="3" destOrd="0" presId="urn:microsoft.com/office/officeart/2005/8/layout/matrix1"/>
    <dgm:cxn modelId="{CFDC23CC-0F8B-459D-AE6F-F832EFA0B309}" type="presParOf" srcId="{6597361B-15A4-4144-AC27-8A8AEF0B6B8B}" destId="{2370CE1A-2748-414E-A697-2D38FEFE2489}" srcOrd="4" destOrd="0" presId="urn:microsoft.com/office/officeart/2005/8/layout/matrix1"/>
    <dgm:cxn modelId="{89670FC6-479F-44A1-A69E-E67324D36B01}" type="presParOf" srcId="{6597361B-15A4-4144-AC27-8A8AEF0B6B8B}" destId="{8AE030F5-EB4F-45C7-91DC-ECA36EC19FEC}" srcOrd="5" destOrd="0" presId="urn:microsoft.com/office/officeart/2005/8/layout/matrix1"/>
    <dgm:cxn modelId="{1DE4E13E-B610-416D-AD72-CA2F2F402412}" type="presParOf" srcId="{6597361B-15A4-4144-AC27-8A8AEF0B6B8B}" destId="{BEFECBBA-EE5F-4B53-9ABD-79CCF90683C6}" srcOrd="6" destOrd="0" presId="urn:microsoft.com/office/officeart/2005/8/layout/matrix1"/>
    <dgm:cxn modelId="{BDA3AF4B-D00B-469A-BEDF-667E960FDA15}" type="presParOf" srcId="{6597361B-15A4-4144-AC27-8A8AEF0B6B8B}" destId="{02D1C392-044F-4D64-99F6-27B6944B8CB5}" srcOrd="7" destOrd="0" presId="urn:microsoft.com/office/officeart/2005/8/layout/matrix1"/>
    <dgm:cxn modelId="{FCE51A77-689D-43F2-8EBB-07BD9A317B32}" type="presParOf" srcId="{6D191583-FB94-4EEC-8C9B-BD33B204FFA1}" destId="{7AC0BA49-8D7F-452E-884D-58019AE2967E}"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1C68D2-0750-4E07-8DAB-FC8A12BEA7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B7686D4-F5CA-417A-97FE-C16C9AFBF9F5}">
      <dgm:prSet custT="1"/>
      <dgm:spPr>
        <a:solidFill>
          <a:schemeClr val="accent2">
            <a:lumMod val="75000"/>
          </a:schemeClr>
        </a:solidFill>
      </dgm:spPr>
      <dgm:t>
        <a:bodyPr/>
        <a:lstStyle/>
        <a:p>
          <a:pPr algn="just" rtl="0"/>
          <a:r>
            <a:rPr lang="ru-RU" sz="1600" dirty="0" smtClean="0">
              <a:latin typeface="Times New Roman" panose="02020603050405020304" pitchFamily="18" charset="0"/>
              <a:cs typeface="Times New Roman" panose="02020603050405020304" pitchFamily="18" charset="0"/>
            </a:rPr>
            <a:t>недопущение</a:t>
          </a:r>
          <a:r>
            <a:rPr lang="ru-RU" sz="1400" dirty="0" smtClean="0">
              <a:latin typeface="Times New Roman" panose="02020603050405020304" pitchFamily="18" charset="0"/>
              <a:cs typeface="Times New Roman" panose="02020603050405020304" pitchFamily="18" charset="0"/>
            </a:rPr>
            <a:t> работников к исполнению ими трудовых обязанностей без прохождения обязательных медицинских осмотров, обязательных психиатрических освидетельствований, а также в случае медицинских противопоказаний</a:t>
          </a:r>
          <a:endParaRPr lang="ru-RU" sz="1400" dirty="0">
            <a:latin typeface="Times New Roman" panose="02020603050405020304" pitchFamily="18" charset="0"/>
            <a:cs typeface="Times New Roman" panose="02020603050405020304" pitchFamily="18" charset="0"/>
          </a:endParaRPr>
        </a:p>
      </dgm:t>
    </dgm:pt>
    <dgm:pt modelId="{8B9DD969-6E37-490D-936F-BE9701BBC897}" type="parTrans" cxnId="{3F6F48A8-DECD-40A3-9798-ACB02FE39996}">
      <dgm:prSet/>
      <dgm:spPr/>
      <dgm:t>
        <a:bodyPr/>
        <a:lstStyle/>
        <a:p>
          <a:endParaRPr lang="ru-RU"/>
        </a:p>
      </dgm:t>
    </dgm:pt>
    <dgm:pt modelId="{B0D452B6-4979-4288-9658-5FD7B98736C2}" type="sibTrans" cxnId="{3F6F48A8-DECD-40A3-9798-ACB02FE39996}">
      <dgm:prSet/>
      <dgm:spPr/>
      <dgm:t>
        <a:bodyPr/>
        <a:lstStyle/>
        <a:p>
          <a:endParaRPr lang="ru-RU"/>
        </a:p>
      </dgm:t>
    </dgm:pt>
    <dgm:pt modelId="{EF4AB9DF-AE1F-4344-8630-4975778199F4}" type="pres">
      <dgm:prSet presAssocID="{7B1C68D2-0750-4E07-8DAB-FC8A12BEA78E}" presName="linear" presStyleCnt="0">
        <dgm:presLayoutVars>
          <dgm:animLvl val="lvl"/>
          <dgm:resizeHandles val="exact"/>
        </dgm:presLayoutVars>
      </dgm:prSet>
      <dgm:spPr/>
      <dgm:t>
        <a:bodyPr/>
        <a:lstStyle/>
        <a:p>
          <a:endParaRPr lang="ru-RU"/>
        </a:p>
      </dgm:t>
    </dgm:pt>
    <dgm:pt modelId="{99812F27-0273-4188-AAB6-28C26248AAE8}" type="pres">
      <dgm:prSet presAssocID="{9B7686D4-F5CA-417A-97FE-C16C9AFBF9F5}" presName="parentText" presStyleLbl="node1" presStyleIdx="0" presStyleCnt="1" custLinFactNeighborY="-8585">
        <dgm:presLayoutVars>
          <dgm:chMax val="0"/>
          <dgm:bulletEnabled val="1"/>
        </dgm:presLayoutVars>
      </dgm:prSet>
      <dgm:spPr/>
      <dgm:t>
        <a:bodyPr/>
        <a:lstStyle/>
        <a:p>
          <a:endParaRPr lang="ru-RU"/>
        </a:p>
      </dgm:t>
    </dgm:pt>
  </dgm:ptLst>
  <dgm:cxnLst>
    <dgm:cxn modelId="{3380C384-2683-4F2E-9C4A-D34B579BD62D}" type="presOf" srcId="{9B7686D4-F5CA-417A-97FE-C16C9AFBF9F5}" destId="{99812F27-0273-4188-AAB6-28C26248AAE8}" srcOrd="0" destOrd="0" presId="urn:microsoft.com/office/officeart/2005/8/layout/vList2"/>
    <dgm:cxn modelId="{DE726D0F-16DD-46C3-BFE6-6E3995DC1CD6}" type="presOf" srcId="{7B1C68D2-0750-4E07-8DAB-FC8A12BEA78E}" destId="{EF4AB9DF-AE1F-4344-8630-4975778199F4}" srcOrd="0" destOrd="0" presId="urn:microsoft.com/office/officeart/2005/8/layout/vList2"/>
    <dgm:cxn modelId="{3F6F48A8-DECD-40A3-9798-ACB02FE39996}" srcId="{7B1C68D2-0750-4E07-8DAB-FC8A12BEA78E}" destId="{9B7686D4-F5CA-417A-97FE-C16C9AFBF9F5}" srcOrd="0" destOrd="0" parTransId="{8B9DD969-6E37-490D-936F-BE9701BBC897}" sibTransId="{B0D452B6-4979-4288-9658-5FD7B98736C2}"/>
    <dgm:cxn modelId="{4A6D249D-66E0-4B42-97C6-4A226C303635}" type="presParOf" srcId="{EF4AB9DF-AE1F-4344-8630-4975778199F4}" destId="{99812F27-0273-4188-AAB6-28C26248AAE8}"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ABAC6FA-B355-447C-981F-0F0006B57C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CAB5B7E-F767-4317-8032-DA38FDDC16B5}">
      <dgm:prSet custT="1"/>
      <dgm:spPr>
        <a:solidFill>
          <a:schemeClr val="accent2">
            <a:lumMod val="75000"/>
          </a:schemeClr>
        </a:solidFill>
      </dgm:spPr>
      <dgm:t>
        <a:bodyPr/>
        <a:lstStyle/>
        <a:p>
          <a:pPr algn="just" rtl="0"/>
          <a:r>
            <a:rPr lang="ru-RU" sz="1600" dirty="0" smtClean="0">
              <a:latin typeface="Times New Roman" panose="02020603050405020304" pitchFamily="18" charset="0"/>
              <a:cs typeface="Times New Roman" panose="02020603050405020304" pitchFamily="18" charset="0"/>
            </a:rPr>
            <a:t>Работодатель обязан в случаях, предусмотренных трудовым законодательством и иными нормативными правовыми актами, содержащими нормы трудового права, организовывать проведение за счет собственных средств обязательных предварительных (при поступлении на работу) и периодических (в течение трудовой деятельности) медицинских осмотров, других обязательных медицинских осмотров, обязательных психиатрических освидетельствований работников, внеочередных медицинских осмотров, обязательных психиатрических освидетельствований работников по их просьбам в соответствии с медицинскими рекомендациями с сохранением за ними места работы (должности) и среднего заработка на время прохождения указанных медицинских осмотров, обязательных психиатрических освидетельствований</a:t>
          </a:r>
          <a:endParaRPr lang="ru-RU" sz="1600" dirty="0">
            <a:latin typeface="Times New Roman" panose="02020603050405020304" pitchFamily="18" charset="0"/>
            <a:cs typeface="Times New Roman" panose="02020603050405020304" pitchFamily="18" charset="0"/>
          </a:endParaRPr>
        </a:p>
      </dgm:t>
    </dgm:pt>
    <dgm:pt modelId="{A9818AB8-CB04-4EA6-813F-5C699A3B1C66}" type="parTrans" cxnId="{3AE18930-BD2F-40EB-BCE9-0283F34C08BB}">
      <dgm:prSet/>
      <dgm:spPr/>
      <dgm:t>
        <a:bodyPr/>
        <a:lstStyle/>
        <a:p>
          <a:endParaRPr lang="ru-RU"/>
        </a:p>
      </dgm:t>
    </dgm:pt>
    <dgm:pt modelId="{6402B50D-9871-421E-8A1D-9895A85F898E}" type="sibTrans" cxnId="{3AE18930-BD2F-40EB-BCE9-0283F34C08BB}">
      <dgm:prSet/>
      <dgm:spPr/>
      <dgm:t>
        <a:bodyPr/>
        <a:lstStyle/>
        <a:p>
          <a:endParaRPr lang="ru-RU"/>
        </a:p>
      </dgm:t>
    </dgm:pt>
    <dgm:pt modelId="{36E44FA8-BE9E-4662-8684-B247C6BB079B}" type="pres">
      <dgm:prSet presAssocID="{6ABAC6FA-B355-447C-981F-0F0006B57CE6}" presName="linear" presStyleCnt="0">
        <dgm:presLayoutVars>
          <dgm:animLvl val="lvl"/>
          <dgm:resizeHandles val="exact"/>
        </dgm:presLayoutVars>
      </dgm:prSet>
      <dgm:spPr/>
      <dgm:t>
        <a:bodyPr/>
        <a:lstStyle/>
        <a:p>
          <a:endParaRPr lang="ru-RU"/>
        </a:p>
      </dgm:t>
    </dgm:pt>
    <dgm:pt modelId="{3727B89B-466F-480F-8A32-90A7CB3B86EC}" type="pres">
      <dgm:prSet presAssocID="{3CAB5B7E-F767-4317-8032-DA38FDDC16B5}" presName="parentText" presStyleLbl="node1" presStyleIdx="0" presStyleCnt="1" custLinFactNeighborX="31" custLinFactNeighborY="7433">
        <dgm:presLayoutVars>
          <dgm:chMax val="0"/>
          <dgm:bulletEnabled val="1"/>
        </dgm:presLayoutVars>
      </dgm:prSet>
      <dgm:spPr/>
      <dgm:t>
        <a:bodyPr/>
        <a:lstStyle/>
        <a:p>
          <a:endParaRPr lang="ru-RU"/>
        </a:p>
      </dgm:t>
    </dgm:pt>
  </dgm:ptLst>
  <dgm:cxnLst>
    <dgm:cxn modelId="{A1172A88-9486-47D3-B92B-1D9C65DA52A7}" type="presOf" srcId="{6ABAC6FA-B355-447C-981F-0F0006B57CE6}" destId="{36E44FA8-BE9E-4662-8684-B247C6BB079B}" srcOrd="0" destOrd="0" presId="urn:microsoft.com/office/officeart/2005/8/layout/vList2"/>
    <dgm:cxn modelId="{1D71F34F-9463-460B-8E9E-AF62F520115B}" type="presOf" srcId="{3CAB5B7E-F767-4317-8032-DA38FDDC16B5}" destId="{3727B89B-466F-480F-8A32-90A7CB3B86EC}" srcOrd="0" destOrd="0" presId="urn:microsoft.com/office/officeart/2005/8/layout/vList2"/>
    <dgm:cxn modelId="{3AE18930-BD2F-40EB-BCE9-0283F34C08BB}" srcId="{6ABAC6FA-B355-447C-981F-0F0006B57CE6}" destId="{3CAB5B7E-F767-4317-8032-DA38FDDC16B5}" srcOrd="0" destOrd="0" parTransId="{A9818AB8-CB04-4EA6-813F-5C699A3B1C66}" sibTransId="{6402B50D-9871-421E-8A1D-9895A85F898E}"/>
    <dgm:cxn modelId="{3A40B5CC-037C-4426-821C-72548FF5C268}" type="presParOf" srcId="{36E44FA8-BE9E-4662-8684-B247C6BB079B}" destId="{3727B89B-466F-480F-8A32-90A7CB3B86EC}"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9C50B11-E6A6-4A80-B91A-06F7AC6914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34E649D-F06E-4E02-8899-6913B8F85237}">
      <dgm:prSet custT="1"/>
      <dgm:spPr/>
      <dgm:t>
        <a:bodyPr/>
        <a:lstStyle/>
        <a:p>
          <a:pPr rtl="0"/>
          <a:r>
            <a:rPr lang="ru-RU" sz="1400" b="1" dirty="0" smtClean="0">
              <a:latin typeface="Times New Roman" pitchFamily="18" charset="0"/>
              <a:cs typeface="Times New Roman" pitchFamily="18" charset="0"/>
            </a:rPr>
            <a:t>Женщины со времени установления беременности переводятся на работы, не связанные с использованием ПЭВМ, или для них ограничивается время работы с ПЭВМ (не более 3-х часов за рабочую смену) </a:t>
          </a:r>
          <a:endParaRPr lang="ru-RU" sz="1400" dirty="0">
            <a:latin typeface="Times New Roman" pitchFamily="18" charset="0"/>
            <a:cs typeface="Times New Roman" pitchFamily="18" charset="0"/>
          </a:endParaRPr>
        </a:p>
      </dgm:t>
    </dgm:pt>
    <dgm:pt modelId="{FF89C6F6-F4E4-4A47-BA4D-DD2FD42D916F}" type="parTrans" cxnId="{4F45CE90-E65E-4629-A267-439BC2952411}">
      <dgm:prSet/>
      <dgm:spPr/>
      <dgm:t>
        <a:bodyPr/>
        <a:lstStyle/>
        <a:p>
          <a:endParaRPr lang="ru-RU"/>
        </a:p>
      </dgm:t>
    </dgm:pt>
    <dgm:pt modelId="{8204DD22-B85F-4B1C-BA3F-276F7FC2191B}" type="sibTrans" cxnId="{4F45CE90-E65E-4629-A267-439BC2952411}">
      <dgm:prSet/>
      <dgm:spPr/>
      <dgm:t>
        <a:bodyPr/>
        <a:lstStyle/>
        <a:p>
          <a:endParaRPr lang="ru-RU"/>
        </a:p>
      </dgm:t>
    </dgm:pt>
    <dgm:pt modelId="{FD8AFC04-E600-47C2-83A8-C7E747795EAB}">
      <dgm:prSet custT="1"/>
      <dgm:spPr/>
      <dgm:t>
        <a:bodyPr/>
        <a:lstStyle/>
        <a:p>
          <a:pPr rtl="0"/>
          <a:endParaRPr lang="ru-RU" sz="1400" b="1" dirty="0" smtClean="0">
            <a:latin typeface="Times New Roman" pitchFamily="18" charset="0"/>
            <a:cs typeface="Times New Roman" pitchFamily="18" charset="0"/>
          </a:endParaRPr>
        </a:p>
        <a:p>
          <a:pPr rtl="0"/>
          <a:r>
            <a:rPr lang="ru-RU" sz="1400" b="1" dirty="0" smtClean="0">
              <a:latin typeface="Times New Roman" pitchFamily="18" charset="0"/>
              <a:cs typeface="Times New Roman" pitchFamily="18" charset="0"/>
            </a:rPr>
            <a:t>При размещении рабочих мест с компьютерами расстояние между рабочими столами должно быть не менее 2 метров, а расстояние между боковыми поверхностями видеомониторов - не менее 1,2 метра.</a:t>
          </a:r>
        </a:p>
        <a:p>
          <a:pPr rtl="0"/>
          <a:endParaRPr lang="ru-RU" sz="1400" dirty="0">
            <a:latin typeface="Times New Roman" pitchFamily="18" charset="0"/>
            <a:cs typeface="Times New Roman" pitchFamily="18" charset="0"/>
          </a:endParaRPr>
        </a:p>
      </dgm:t>
    </dgm:pt>
    <dgm:pt modelId="{0A859309-C06C-47DC-803B-E9265DF5DADF}" type="parTrans" cxnId="{A46878F4-F757-43C3-ABDB-4317D3988540}">
      <dgm:prSet/>
      <dgm:spPr/>
      <dgm:t>
        <a:bodyPr/>
        <a:lstStyle/>
        <a:p>
          <a:endParaRPr lang="ru-RU"/>
        </a:p>
      </dgm:t>
    </dgm:pt>
    <dgm:pt modelId="{74B36F2F-108A-4283-BB22-7B8D6CEF6FE4}" type="sibTrans" cxnId="{A46878F4-F757-43C3-ABDB-4317D3988540}">
      <dgm:prSet/>
      <dgm:spPr/>
      <dgm:t>
        <a:bodyPr/>
        <a:lstStyle/>
        <a:p>
          <a:endParaRPr lang="ru-RU"/>
        </a:p>
      </dgm:t>
    </dgm:pt>
    <dgm:pt modelId="{A75856FA-560E-45C3-901B-0011BE0A3371}">
      <dgm:prSet custT="1"/>
      <dgm:spPr/>
      <dgm:t>
        <a:bodyPr/>
        <a:lstStyle/>
        <a:p>
          <a:pPr rtl="0"/>
          <a:endParaRPr lang="ru-RU" sz="1400" b="1" dirty="0" smtClean="0">
            <a:latin typeface="Times New Roman" pitchFamily="18" charset="0"/>
            <a:cs typeface="Times New Roman" pitchFamily="18" charset="0"/>
          </a:endParaRPr>
        </a:p>
        <a:p>
          <a:pPr rtl="0"/>
          <a:r>
            <a:rPr lang="ru-RU" sz="1400" b="1" dirty="0" smtClean="0">
              <a:latin typeface="Times New Roman" pitchFamily="18" charset="0"/>
              <a:cs typeface="Times New Roman" pitchFamily="18" charset="0"/>
            </a:rPr>
            <a:t>Конструкция рабочего стола должна обеспечивать оптимальное размещение на рабочей поверхности используемого оборудования с учетом его количества и конструктивных особенностей, характера выполняемой работы.</a:t>
          </a:r>
        </a:p>
        <a:p>
          <a:pPr rtl="0"/>
          <a:endParaRPr lang="ru-RU" sz="1400" dirty="0">
            <a:latin typeface="Times New Roman" pitchFamily="18" charset="0"/>
            <a:cs typeface="Times New Roman" pitchFamily="18" charset="0"/>
          </a:endParaRPr>
        </a:p>
      </dgm:t>
    </dgm:pt>
    <dgm:pt modelId="{633E7B89-F381-43BD-AC53-D7110FBB9738}" type="parTrans" cxnId="{D1F45945-7156-4C76-8668-A1DDFD8D1668}">
      <dgm:prSet/>
      <dgm:spPr/>
      <dgm:t>
        <a:bodyPr/>
        <a:lstStyle/>
        <a:p>
          <a:endParaRPr lang="ru-RU"/>
        </a:p>
      </dgm:t>
    </dgm:pt>
    <dgm:pt modelId="{C3C74542-27FE-4C8E-A141-D8A2AD3D8A9A}" type="sibTrans" cxnId="{D1F45945-7156-4C76-8668-A1DDFD8D1668}">
      <dgm:prSet/>
      <dgm:spPr/>
      <dgm:t>
        <a:bodyPr/>
        <a:lstStyle/>
        <a:p>
          <a:endParaRPr lang="ru-RU"/>
        </a:p>
      </dgm:t>
    </dgm:pt>
    <dgm:pt modelId="{5361A26E-8E17-404B-AB21-7DBF19367B11}">
      <dgm:prSet custT="1"/>
      <dgm:spPr/>
      <dgm:t>
        <a:bodyPr/>
        <a:lstStyle/>
        <a:p>
          <a:pPr rtl="0"/>
          <a:r>
            <a:rPr lang="ru-RU" sz="1200" b="1" dirty="0" smtClean="0">
              <a:latin typeface="Times New Roman" pitchFamily="18" charset="0"/>
              <a:cs typeface="Times New Roman" pitchFamily="18" charset="0"/>
            </a:rPr>
            <a:t>На столе монитор нужно располагать на расстоянии 60 - 70 см от глаз пользователя, но не ближе 50 см с учетом размеров алфавитно-цифровых знаков и символов. Клавиатуру следует располагать на поверхности стола на расстоянии 100 - 300 мм от края, обращенного к пользователю, или на специальной, регулируемой по высоте рабочей поверхности, отделенной от основной столешницы.</a:t>
          </a:r>
          <a:endParaRPr lang="ru-RU" sz="1400" dirty="0">
            <a:latin typeface="Times New Roman" pitchFamily="18" charset="0"/>
            <a:cs typeface="Times New Roman" pitchFamily="18" charset="0"/>
          </a:endParaRPr>
        </a:p>
      </dgm:t>
    </dgm:pt>
    <dgm:pt modelId="{44313EB5-C506-430C-BF95-A81E0ADAE7C6}" type="parTrans" cxnId="{A912B956-A245-4A87-8611-36A470B0E3F6}">
      <dgm:prSet/>
      <dgm:spPr/>
      <dgm:t>
        <a:bodyPr/>
        <a:lstStyle/>
        <a:p>
          <a:endParaRPr lang="ru-RU"/>
        </a:p>
      </dgm:t>
    </dgm:pt>
    <dgm:pt modelId="{06E7FB17-E027-4C62-A2EC-715DC3A5A007}" type="sibTrans" cxnId="{A912B956-A245-4A87-8611-36A470B0E3F6}">
      <dgm:prSet/>
      <dgm:spPr/>
      <dgm:t>
        <a:bodyPr/>
        <a:lstStyle/>
        <a:p>
          <a:endParaRPr lang="ru-RU"/>
        </a:p>
      </dgm:t>
    </dgm:pt>
    <dgm:pt modelId="{1F357A84-D960-4255-8A97-BCF055E4201E}">
      <dgm:prSet custT="1"/>
      <dgm:spPr/>
      <dgm:t>
        <a:bodyPr/>
        <a:lstStyle/>
        <a:p>
          <a:pPr algn="just" rtl="0"/>
          <a:r>
            <a:rPr lang="ru-RU" sz="1400" b="1" dirty="0" smtClean="0">
              <a:latin typeface="Times New Roman" pitchFamily="18" charset="0"/>
              <a:cs typeface="Times New Roman" pitchFamily="18" charset="0"/>
            </a:rPr>
            <a:t>Для предупреждения преждевременной утомляемости пользователей ПЭВМ рекомендуется организовывать рабочую смену путем чередования работ с использованием ПЭВМ и без нее. Согласно пункту 3.2. </a:t>
          </a:r>
          <a:r>
            <a:rPr lang="ru-RU" sz="1400" b="1" u="sng" dirty="0" smtClean="0">
              <a:latin typeface="Times New Roman" pitchFamily="18" charset="0"/>
              <a:cs typeface="Times New Roman" pitchFamily="18" charset="0"/>
            </a:rPr>
            <a:t>Инструкции по охране труда для пользователей ПЭВМ  ИОТ-07-2012, утв. мэром г.о. </a:t>
          </a:r>
          <a:r>
            <a:rPr lang="ru-RU" sz="1400" b="1" u="sng" smtClean="0">
              <a:latin typeface="Times New Roman" pitchFamily="18" charset="0"/>
              <a:cs typeface="Times New Roman" pitchFamily="18" charset="0"/>
            </a:rPr>
            <a:t>Тольятти  </a:t>
          </a:r>
          <a:r>
            <a:rPr lang="ru-RU" sz="1400" b="1" u="sng" dirty="0" smtClean="0">
              <a:latin typeface="Times New Roman" pitchFamily="18" charset="0"/>
              <a:cs typeface="Times New Roman" pitchFamily="18" charset="0"/>
            </a:rPr>
            <a:t>03.12.2012 года,</a:t>
          </a:r>
          <a:r>
            <a:rPr lang="ru-RU" sz="1400" b="1" dirty="0" smtClean="0">
              <a:latin typeface="Times New Roman" pitchFamily="18" charset="0"/>
              <a:cs typeface="Times New Roman" pitchFamily="18" charset="0"/>
            </a:rPr>
            <a:t> продолжительность непрерывной работы с компьютером без регламентированного перерыва не должна превышать двух часов.) </a:t>
          </a:r>
          <a:endParaRPr lang="ru-RU" sz="1400" b="1" dirty="0">
            <a:latin typeface="Times New Roman" panose="02020603050405020304" pitchFamily="18" charset="0"/>
            <a:cs typeface="Times New Roman" panose="02020603050405020304" pitchFamily="18" charset="0"/>
          </a:endParaRPr>
        </a:p>
      </dgm:t>
    </dgm:pt>
    <dgm:pt modelId="{E2210CD8-FFA2-498A-B2C6-3CDB66168836}" type="parTrans" cxnId="{E09BFDD6-7D5E-4AD5-8BAB-C2C52FFDD82B}">
      <dgm:prSet/>
      <dgm:spPr/>
      <dgm:t>
        <a:bodyPr/>
        <a:lstStyle/>
        <a:p>
          <a:endParaRPr lang="ru-RU"/>
        </a:p>
      </dgm:t>
    </dgm:pt>
    <dgm:pt modelId="{2C06D1DF-0733-406F-913F-2052A57500AC}" type="sibTrans" cxnId="{E09BFDD6-7D5E-4AD5-8BAB-C2C52FFDD82B}">
      <dgm:prSet/>
      <dgm:spPr/>
      <dgm:t>
        <a:bodyPr/>
        <a:lstStyle/>
        <a:p>
          <a:endParaRPr lang="ru-RU"/>
        </a:p>
      </dgm:t>
    </dgm:pt>
    <dgm:pt modelId="{4475F7F2-B206-4F5C-8F34-86B36B86B5EA}" type="pres">
      <dgm:prSet presAssocID="{29C50B11-E6A6-4A80-B91A-06F7AC691480}" presName="linear" presStyleCnt="0">
        <dgm:presLayoutVars>
          <dgm:animLvl val="lvl"/>
          <dgm:resizeHandles val="exact"/>
        </dgm:presLayoutVars>
      </dgm:prSet>
      <dgm:spPr/>
      <dgm:t>
        <a:bodyPr/>
        <a:lstStyle/>
        <a:p>
          <a:endParaRPr lang="ru-RU"/>
        </a:p>
      </dgm:t>
    </dgm:pt>
    <dgm:pt modelId="{C6797C32-19F5-4915-A9D6-3801D9122DBC}" type="pres">
      <dgm:prSet presAssocID="{B34E649D-F06E-4E02-8899-6913B8F85237}" presName="parentText" presStyleLbl="node1" presStyleIdx="0" presStyleCnt="5" custScaleX="99749" custScaleY="116049" custLinFactY="-52413" custLinFactNeighborX="-251" custLinFactNeighborY="-100000">
        <dgm:presLayoutVars>
          <dgm:chMax val="0"/>
          <dgm:bulletEnabled val="1"/>
        </dgm:presLayoutVars>
      </dgm:prSet>
      <dgm:spPr/>
      <dgm:t>
        <a:bodyPr/>
        <a:lstStyle/>
        <a:p>
          <a:endParaRPr lang="ru-RU"/>
        </a:p>
      </dgm:t>
    </dgm:pt>
    <dgm:pt modelId="{5F1FA8BD-55F7-49DE-8ECC-58695456785B}" type="pres">
      <dgm:prSet presAssocID="{8204DD22-B85F-4B1C-BA3F-276F7FC2191B}" presName="spacer" presStyleCnt="0"/>
      <dgm:spPr/>
    </dgm:pt>
    <dgm:pt modelId="{4A8C29B6-C4FF-44A6-BBCE-418395B42DE0}" type="pres">
      <dgm:prSet presAssocID="{FD8AFC04-E600-47C2-83A8-C7E747795EAB}" presName="parentText" presStyleLbl="node1" presStyleIdx="1" presStyleCnt="5" custLinFactY="-40055" custLinFactNeighborY="-100000">
        <dgm:presLayoutVars>
          <dgm:chMax val="0"/>
          <dgm:bulletEnabled val="1"/>
        </dgm:presLayoutVars>
      </dgm:prSet>
      <dgm:spPr/>
      <dgm:t>
        <a:bodyPr/>
        <a:lstStyle/>
        <a:p>
          <a:endParaRPr lang="ru-RU"/>
        </a:p>
      </dgm:t>
    </dgm:pt>
    <dgm:pt modelId="{A9684705-1712-44A3-BF8C-270A8603584F}" type="pres">
      <dgm:prSet presAssocID="{74B36F2F-108A-4283-BB22-7B8D6CEF6FE4}" presName="spacer" presStyleCnt="0"/>
      <dgm:spPr/>
    </dgm:pt>
    <dgm:pt modelId="{692F456F-8DA8-4881-BD4C-F89BC372C834}" type="pres">
      <dgm:prSet presAssocID="{A75856FA-560E-45C3-901B-0011BE0A3371}" presName="parentText" presStyleLbl="node1" presStyleIdx="2" presStyleCnt="5" custLinFactY="-35225" custLinFactNeighborY="-100000">
        <dgm:presLayoutVars>
          <dgm:chMax val="0"/>
          <dgm:bulletEnabled val="1"/>
        </dgm:presLayoutVars>
      </dgm:prSet>
      <dgm:spPr/>
      <dgm:t>
        <a:bodyPr/>
        <a:lstStyle/>
        <a:p>
          <a:endParaRPr lang="ru-RU"/>
        </a:p>
      </dgm:t>
    </dgm:pt>
    <dgm:pt modelId="{32C252E8-9518-4811-9307-C7E8C86F3135}" type="pres">
      <dgm:prSet presAssocID="{C3C74542-27FE-4C8E-A141-D8A2AD3D8A9A}" presName="spacer" presStyleCnt="0"/>
      <dgm:spPr/>
    </dgm:pt>
    <dgm:pt modelId="{F202FE2F-7363-4B5E-851D-6C956D366886}" type="pres">
      <dgm:prSet presAssocID="{5361A26E-8E17-404B-AB21-7DBF19367B11}" presName="parentText" presStyleLbl="node1" presStyleIdx="3" presStyleCnt="5" custScaleY="81454" custLinFactY="-23443" custLinFactNeighborX="885" custLinFactNeighborY="-100000">
        <dgm:presLayoutVars>
          <dgm:chMax val="0"/>
          <dgm:bulletEnabled val="1"/>
        </dgm:presLayoutVars>
      </dgm:prSet>
      <dgm:spPr/>
      <dgm:t>
        <a:bodyPr/>
        <a:lstStyle/>
        <a:p>
          <a:endParaRPr lang="ru-RU"/>
        </a:p>
      </dgm:t>
    </dgm:pt>
    <dgm:pt modelId="{CFAF1546-C5BD-4E0A-A90F-E24654CA210A}" type="pres">
      <dgm:prSet presAssocID="{06E7FB17-E027-4C62-A2EC-715DC3A5A007}" presName="spacer" presStyleCnt="0"/>
      <dgm:spPr/>
    </dgm:pt>
    <dgm:pt modelId="{68C7B99E-A55A-4A03-BC1B-E20D08B4DEFA}" type="pres">
      <dgm:prSet presAssocID="{1F357A84-D960-4255-8A97-BCF055E4201E}" presName="parentText" presStyleLbl="node1" presStyleIdx="4" presStyleCnt="5" custScaleY="140059" custLinFactY="-19991" custLinFactNeighborX="184" custLinFactNeighborY="-100000">
        <dgm:presLayoutVars>
          <dgm:chMax val="0"/>
          <dgm:bulletEnabled val="1"/>
        </dgm:presLayoutVars>
      </dgm:prSet>
      <dgm:spPr/>
      <dgm:t>
        <a:bodyPr/>
        <a:lstStyle/>
        <a:p>
          <a:endParaRPr lang="ru-RU"/>
        </a:p>
      </dgm:t>
    </dgm:pt>
  </dgm:ptLst>
  <dgm:cxnLst>
    <dgm:cxn modelId="{2D918C69-69DF-461A-9634-93D93DEAB5F2}" type="presOf" srcId="{A75856FA-560E-45C3-901B-0011BE0A3371}" destId="{692F456F-8DA8-4881-BD4C-F89BC372C834}" srcOrd="0" destOrd="0" presId="urn:microsoft.com/office/officeart/2005/8/layout/vList2"/>
    <dgm:cxn modelId="{C50ED1E1-5B8E-4CBE-9CC9-33A1B1BA2816}" type="presOf" srcId="{29C50B11-E6A6-4A80-B91A-06F7AC691480}" destId="{4475F7F2-B206-4F5C-8F34-86B36B86B5EA}" srcOrd="0" destOrd="0" presId="urn:microsoft.com/office/officeart/2005/8/layout/vList2"/>
    <dgm:cxn modelId="{A46878F4-F757-43C3-ABDB-4317D3988540}" srcId="{29C50B11-E6A6-4A80-B91A-06F7AC691480}" destId="{FD8AFC04-E600-47C2-83A8-C7E747795EAB}" srcOrd="1" destOrd="0" parTransId="{0A859309-C06C-47DC-803B-E9265DF5DADF}" sibTransId="{74B36F2F-108A-4283-BB22-7B8D6CEF6FE4}"/>
    <dgm:cxn modelId="{D1F45945-7156-4C76-8668-A1DDFD8D1668}" srcId="{29C50B11-E6A6-4A80-B91A-06F7AC691480}" destId="{A75856FA-560E-45C3-901B-0011BE0A3371}" srcOrd="2" destOrd="0" parTransId="{633E7B89-F381-43BD-AC53-D7110FBB9738}" sibTransId="{C3C74542-27FE-4C8E-A141-D8A2AD3D8A9A}"/>
    <dgm:cxn modelId="{5DCBFA13-37D6-44AB-A26C-D780000FE774}" type="presOf" srcId="{FD8AFC04-E600-47C2-83A8-C7E747795EAB}" destId="{4A8C29B6-C4FF-44A6-BBCE-418395B42DE0}" srcOrd="0" destOrd="0" presId="urn:microsoft.com/office/officeart/2005/8/layout/vList2"/>
    <dgm:cxn modelId="{4F45CE90-E65E-4629-A267-439BC2952411}" srcId="{29C50B11-E6A6-4A80-B91A-06F7AC691480}" destId="{B34E649D-F06E-4E02-8899-6913B8F85237}" srcOrd="0" destOrd="0" parTransId="{FF89C6F6-F4E4-4A47-BA4D-DD2FD42D916F}" sibTransId="{8204DD22-B85F-4B1C-BA3F-276F7FC2191B}"/>
    <dgm:cxn modelId="{1DE51979-0944-48DE-B975-6995E2DA3EB6}" type="presOf" srcId="{5361A26E-8E17-404B-AB21-7DBF19367B11}" destId="{F202FE2F-7363-4B5E-851D-6C956D366886}" srcOrd="0" destOrd="0" presId="urn:microsoft.com/office/officeart/2005/8/layout/vList2"/>
    <dgm:cxn modelId="{A912B956-A245-4A87-8611-36A470B0E3F6}" srcId="{29C50B11-E6A6-4A80-B91A-06F7AC691480}" destId="{5361A26E-8E17-404B-AB21-7DBF19367B11}" srcOrd="3" destOrd="0" parTransId="{44313EB5-C506-430C-BF95-A81E0ADAE7C6}" sibTransId="{06E7FB17-E027-4C62-A2EC-715DC3A5A007}"/>
    <dgm:cxn modelId="{6C7AD4BD-986D-4EC8-ADA4-DDA1CCA02114}" type="presOf" srcId="{B34E649D-F06E-4E02-8899-6913B8F85237}" destId="{C6797C32-19F5-4915-A9D6-3801D9122DBC}" srcOrd="0" destOrd="0" presId="urn:microsoft.com/office/officeart/2005/8/layout/vList2"/>
    <dgm:cxn modelId="{43F5317B-AB96-4335-B1E5-63BF2C99583B}" type="presOf" srcId="{1F357A84-D960-4255-8A97-BCF055E4201E}" destId="{68C7B99E-A55A-4A03-BC1B-E20D08B4DEFA}" srcOrd="0" destOrd="0" presId="urn:microsoft.com/office/officeart/2005/8/layout/vList2"/>
    <dgm:cxn modelId="{E09BFDD6-7D5E-4AD5-8BAB-C2C52FFDD82B}" srcId="{29C50B11-E6A6-4A80-B91A-06F7AC691480}" destId="{1F357A84-D960-4255-8A97-BCF055E4201E}" srcOrd="4" destOrd="0" parTransId="{E2210CD8-FFA2-498A-B2C6-3CDB66168836}" sibTransId="{2C06D1DF-0733-406F-913F-2052A57500AC}"/>
    <dgm:cxn modelId="{106DEC8F-BEA2-4FC2-AB84-20280FDDEABB}" type="presParOf" srcId="{4475F7F2-B206-4F5C-8F34-86B36B86B5EA}" destId="{C6797C32-19F5-4915-A9D6-3801D9122DBC}" srcOrd="0" destOrd="0" presId="urn:microsoft.com/office/officeart/2005/8/layout/vList2"/>
    <dgm:cxn modelId="{AE37CE82-D6A4-4FD3-8F84-852733C93EF1}" type="presParOf" srcId="{4475F7F2-B206-4F5C-8F34-86B36B86B5EA}" destId="{5F1FA8BD-55F7-49DE-8ECC-58695456785B}" srcOrd="1" destOrd="0" presId="urn:microsoft.com/office/officeart/2005/8/layout/vList2"/>
    <dgm:cxn modelId="{99BB2225-ACFD-4BB9-AA50-C1C3F335C270}" type="presParOf" srcId="{4475F7F2-B206-4F5C-8F34-86B36B86B5EA}" destId="{4A8C29B6-C4FF-44A6-BBCE-418395B42DE0}" srcOrd="2" destOrd="0" presId="urn:microsoft.com/office/officeart/2005/8/layout/vList2"/>
    <dgm:cxn modelId="{E8620CC0-C4B3-48FA-873B-17B719A80831}" type="presParOf" srcId="{4475F7F2-B206-4F5C-8F34-86B36B86B5EA}" destId="{A9684705-1712-44A3-BF8C-270A8603584F}" srcOrd="3" destOrd="0" presId="urn:microsoft.com/office/officeart/2005/8/layout/vList2"/>
    <dgm:cxn modelId="{A1964D13-8A11-4ED3-BDEE-862A64471A92}" type="presParOf" srcId="{4475F7F2-B206-4F5C-8F34-86B36B86B5EA}" destId="{692F456F-8DA8-4881-BD4C-F89BC372C834}" srcOrd="4" destOrd="0" presId="urn:microsoft.com/office/officeart/2005/8/layout/vList2"/>
    <dgm:cxn modelId="{E9BF4802-8029-485B-91BD-464C612130E3}" type="presParOf" srcId="{4475F7F2-B206-4F5C-8F34-86B36B86B5EA}" destId="{32C252E8-9518-4811-9307-C7E8C86F3135}" srcOrd="5" destOrd="0" presId="urn:microsoft.com/office/officeart/2005/8/layout/vList2"/>
    <dgm:cxn modelId="{233145DC-09EF-4DDB-ACBD-C2739FC27BB6}" type="presParOf" srcId="{4475F7F2-B206-4F5C-8F34-86B36B86B5EA}" destId="{F202FE2F-7363-4B5E-851D-6C956D366886}" srcOrd="6" destOrd="0" presId="urn:microsoft.com/office/officeart/2005/8/layout/vList2"/>
    <dgm:cxn modelId="{69CC0FBB-AA82-4590-B81F-9B6645F417A1}" type="presParOf" srcId="{4475F7F2-B206-4F5C-8F34-86B36B86B5EA}" destId="{CFAF1546-C5BD-4E0A-A90F-E24654CA210A}" srcOrd="7" destOrd="0" presId="urn:microsoft.com/office/officeart/2005/8/layout/vList2"/>
    <dgm:cxn modelId="{329A19D1-3973-44E8-A081-B628D5FAF3B0}" type="presParOf" srcId="{4475F7F2-B206-4F5C-8F34-86B36B86B5EA}" destId="{68C7B99E-A55A-4A03-BC1B-E20D08B4DEF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9C50B11-E6A6-4A80-B91A-06F7AC6914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34E649D-F06E-4E02-8899-6913B8F85237}">
      <dgm:prSet custT="1"/>
      <dgm:spPr>
        <a:solidFill>
          <a:schemeClr val="accent4">
            <a:lumMod val="75000"/>
          </a:schemeClr>
        </a:solidFill>
      </dgm:spPr>
      <dgm:t>
        <a:bodyPr/>
        <a:lstStyle/>
        <a:p>
          <a:pPr rtl="0"/>
          <a:r>
            <a:rPr lang="ru-RU" sz="2000" b="1" dirty="0" smtClean="0">
              <a:solidFill>
                <a:schemeClr val="bg1"/>
              </a:solidFill>
              <a:latin typeface="Times New Roman" pitchFamily="18" charset="0"/>
              <a:ea typeface="Calibri" panose="020F0502020204030204" pitchFamily="34" charset="0"/>
              <a:cs typeface="Times New Roman" pitchFamily="18" charset="0"/>
            </a:rPr>
            <a:t>Несчастные случаи подлежат расследованию и учету в порядке установленном  </a:t>
          </a:r>
          <a:r>
            <a:rPr lang="ru-RU" sz="2000" b="1" smtClean="0">
              <a:solidFill>
                <a:schemeClr val="bg1"/>
              </a:solidFill>
              <a:latin typeface="Times New Roman" pitchFamily="18" charset="0"/>
              <a:ea typeface="Calibri" panose="020F0502020204030204" pitchFamily="34" charset="0"/>
              <a:cs typeface="Times New Roman" pitchFamily="18" charset="0"/>
            </a:rPr>
            <a:t>статьями  227-231 </a:t>
          </a:r>
          <a:r>
            <a:rPr lang="ru-RU" sz="2000" b="1" dirty="0" smtClean="0">
              <a:solidFill>
                <a:schemeClr val="bg1"/>
              </a:solidFill>
              <a:latin typeface="Times New Roman" pitchFamily="18" charset="0"/>
              <a:ea typeface="Calibri" panose="020F0502020204030204" pitchFamily="34" charset="0"/>
              <a:cs typeface="Times New Roman" pitchFamily="18" charset="0"/>
            </a:rPr>
            <a:t>Трудового кодекса Российской Федерации, Положением об особенностях расследования несчастных случаев на производстве в отдельных отраслях и организации, утвержденным Постановлением  Минтруда России          от 24.10.2002 № 73 </a:t>
          </a:r>
          <a:endParaRPr lang="ru-RU" sz="2000" dirty="0">
            <a:solidFill>
              <a:schemeClr val="bg1"/>
            </a:solidFill>
            <a:latin typeface="Times New Roman" pitchFamily="18" charset="0"/>
            <a:cs typeface="Times New Roman" pitchFamily="18" charset="0"/>
          </a:endParaRPr>
        </a:p>
      </dgm:t>
    </dgm:pt>
    <dgm:pt modelId="{FF89C6F6-F4E4-4A47-BA4D-DD2FD42D916F}" type="parTrans" cxnId="{4F45CE90-E65E-4629-A267-439BC2952411}">
      <dgm:prSet/>
      <dgm:spPr/>
      <dgm:t>
        <a:bodyPr/>
        <a:lstStyle/>
        <a:p>
          <a:endParaRPr lang="ru-RU"/>
        </a:p>
      </dgm:t>
    </dgm:pt>
    <dgm:pt modelId="{8204DD22-B85F-4B1C-BA3F-276F7FC2191B}" type="sibTrans" cxnId="{4F45CE90-E65E-4629-A267-439BC2952411}">
      <dgm:prSet/>
      <dgm:spPr/>
      <dgm:t>
        <a:bodyPr/>
        <a:lstStyle/>
        <a:p>
          <a:endParaRPr lang="ru-RU"/>
        </a:p>
      </dgm:t>
    </dgm:pt>
    <dgm:pt modelId="{E0BFD0B5-F7C2-495B-8180-34C92EF9CC6E}">
      <dgm:prSet custT="1"/>
      <dgm:spPr>
        <a:solidFill>
          <a:schemeClr val="accent4">
            <a:lumMod val="75000"/>
          </a:schemeClr>
        </a:solidFill>
      </dgm:spPr>
      <dgm:t>
        <a:bodyPr/>
        <a:lstStyle/>
        <a:p>
          <a:pPr rtl="0"/>
          <a:r>
            <a:rPr lang="ru-RU" sz="2000" b="1" dirty="0" smtClean="0">
              <a:solidFill>
                <a:schemeClr val="bg1"/>
              </a:solidFill>
              <a:effectLst/>
              <a:latin typeface="Times New Roman" pitchFamily="18" charset="0"/>
              <a:ea typeface="Calibri" panose="020F0502020204030204" pitchFamily="34" charset="0"/>
              <a:cs typeface="Times New Roman" pitchFamily="18" charset="0"/>
            </a:rPr>
            <a:t>Происшедшее с работником является несчастным случаем на производстве, когда вред его здоровью причинен на рабочем месте  и в рабочее время</a:t>
          </a:r>
          <a:endParaRPr lang="ru-RU" sz="2000" dirty="0">
            <a:solidFill>
              <a:schemeClr val="bg1"/>
            </a:solidFill>
            <a:latin typeface="Times New Roman" pitchFamily="18" charset="0"/>
            <a:cs typeface="Times New Roman" pitchFamily="18" charset="0"/>
          </a:endParaRPr>
        </a:p>
      </dgm:t>
    </dgm:pt>
    <dgm:pt modelId="{16F2A9AC-4FCE-43EF-91FA-A27F77ADD754}" type="parTrans" cxnId="{E1DDD87F-E6DC-4CCC-8183-BE1198E4F2CB}">
      <dgm:prSet/>
      <dgm:spPr/>
      <dgm:t>
        <a:bodyPr/>
        <a:lstStyle/>
        <a:p>
          <a:endParaRPr lang="ru-RU"/>
        </a:p>
      </dgm:t>
    </dgm:pt>
    <dgm:pt modelId="{CD925DFF-B809-4636-9472-4E32FDC07472}" type="sibTrans" cxnId="{E1DDD87F-E6DC-4CCC-8183-BE1198E4F2CB}">
      <dgm:prSet/>
      <dgm:spPr/>
      <dgm:t>
        <a:bodyPr/>
        <a:lstStyle/>
        <a:p>
          <a:endParaRPr lang="ru-RU"/>
        </a:p>
      </dgm:t>
    </dgm:pt>
    <dgm:pt modelId="{4475F7F2-B206-4F5C-8F34-86B36B86B5EA}" type="pres">
      <dgm:prSet presAssocID="{29C50B11-E6A6-4A80-B91A-06F7AC691480}" presName="linear" presStyleCnt="0">
        <dgm:presLayoutVars>
          <dgm:animLvl val="lvl"/>
          <dgm:resizeHandles val="exact"/>
        </dgm:presLayoutVars>
      </dgm:prSet>
      <dgm:spPr/>
      <dgm:t>
        <a:bodyPr/>
        <a:lstStyle/>
        <a:p>
          <a:endParaRPr lang="ru-RU"/>
        </a:p>
      </dgm:t>
    </dgm:pt>
    <dgm:pt modelId="{C6797C32-19F5-4915-A9D6-3801D9122DBC}" type="pres">
      <dgm:prSet presAssocID="{B34E649D-F06E-4E02-8899-6913B8F85237}" presName="parentText" presStyleLbl="node1" presStyleIdx="0" presStyleCnt="2" custScaleY="135667">
        <dgm:presLayoutVars>
          <dgm:chMax val="0"/>
          <dgm:bulletEnabled val="1"/>
        </dgm:presLayoutVars>
      </dgm:prSet>
      <dgm:spPr/>
      <dgm:t>
        <a:bodyPr/>
        <a:lstStyle/>
        <a:p>
          <a:endParaRPr lang="ru-RU"/>
        </a:p>
      </dgm:t>
    </dgm:pt>
    <dgm:pt modelId="{5F1FA8BD-55F7-49DE-8ECC-58695456785B}" type="pres">
      <dgm:prSet presAssocID="{8204DD22-B85F-4B1C-BA3F-276F7FC2191B}" presName="spacer" presStyleCnt="0"/>
      <dgm:spPr/>
    </dgm:pt>
    <dgm:pt modelId="{711F5D3F-4DD9-4BE4-8383-7A568DD4BEF2}" type="pres">
      <dgm:prSet presAssocID="{E0BFD0B5-F7C2-495B-8180-34C92EF9CC6E}" presName="parentText" presStyleLbl="node1" presStyleIdx="1" presStyleCnt="2">
        <dgm:presLayoutVars>
          <dgm:chMax val="0"/>
          <dgm:bulletEnabled val="1"/>
        </dgm:presLayoutVars>
      </dgm:prSet>
      <dgm:spPr/>
      <dgm:t>
        <a:bodyPr/>
        <a:lstStyle/>
        <a:p>
          <a:endParaRPr lang="ru-RU"/>
        </a:p>
      </dgm:t>
    </dgm:pt>
  </dgm:ptLst>
  <dgm:cxnLst>
    <dgm:cxn modelId="{B983CA13-F6CE-42F8-AD32-E054C186E23C}" type="presOf" srcId="{E0BFD0B5-F7C2-495B-8180-34C92EF9CC6E}" destId="{711F5D3F-4DD9-4BE4-8383-7A568DD4BEF2}" srcOrd="0" destOrd="0" presId="urn:microsoft.com/office/officeart/2005/8/layout/vList2"/>
    <dgm:cxn modelId="{4F45CE90-E65E-4629-A267-439BC2952411}" srcId="{29C50B11-E6A6-4A80-B91A-06F7AC691480}" destId="{B34E649D-F06E-4E02-8899-6913B8F85237}" srcOrd="0" destOrd="0" parTransId="{FF89C6F6-F4E4-4A47-BA4D-DD2FD42D916F}" sibTransId="{8204DD22-B85F-4B1C-BA3F-276F7FC2191B}"/>
    <dgm:cxn modelId="{3D167204-99C0-4371-9AF3-9C95D8BA6FEB}" type="presOf" srcId="{29C50B11-E6A6-4A80-B91A-06F7AC691480}" destId="{4475F7F2-B206-4F5C-8F34-86B36B86B5EA}" srcOrd="0" destOrd="0" presId="urn:microsoft.com/office/officeart/2005/8/layout/vList2"/>
    <dgm:cxn modelId="{E1DDD87F-E6DC-4CCC-8183-BE1198E4F2CB}" srcId="{29C50B11-E6A6-4A80-B91A-06F7AC691480}" destId="{E0BFD0B5-F7C2-495B-8180-34C92EF9CC6E}" srcOrd="1" destOrd="0" parTransId="{16F2A9AC-4FCE-43EF-91FA-A27F77ADD754}" sibTransId="{CD925DFF-B809-4636-9472-4E32FDC07472}"/>
    <dgm:cxn modelId="{DEAD25AC-47B1-45FC-A400-3116B9064443}" type="presOf" srcId="{B34E649D-F06E-4E02-8899-6913B8F85237}" destId="{C6797C32-19F5-4915-A9D6-3801D9122DBC}" srcOrd="0" destOrd="0" presId="urn:microsoft.com/office/officeart/2005/8/layout/vList2"/>
    <dgm:cxn modelId="{2F36A0EA-157A-4ED0-BA81-D3ABEA39FE3F}" type="presParOf" srcId="{4475F7F2-B206-4F5C-8F34-86B36B86B5EA}" destId="{C6797C32-19F5-4915-A9D6-3801D9122DBC}" srcOrd="0" destOrd="0" presId="urn:microsoft.com/office/officeart/2005/8/layout/vList2"/>
    <dgm:cxn modelId="{29B6B6EB-A711-44C5-AD4C-D046D418C866}" type="presParOf" srcId="{4475F7F2-B206-4F5C-8F34-86B36B86B5EA}" destId="{5F1FA8BD-55F7-49DE-8ECC-58695456785B}" srcOrd="1" destOrd="0" presId="urn:microsoft.com/office/officeart/2005/8/layout/vList2"/>
    <dgm:cxn modelId="{C5238ABE-1A94-4857-AD53-CE09B2589DC6}" type="presParOf" srcId="{4475F7F2-B206-4F5C-8F34-86B36B86B5EA}" destId="{711F5D3F-4DD9-4BE4-8383-7A568DD4BEF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9C50B11-E6A6-4A80-B91A-06F7AC6914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34E649D-F06E-4E02-8899-6913B8F85237}">
      <dgm:prSet custT="1"/>
      <dgm:spPr/>
      <dgm:t>
        <a:bodyPr/>
        <a:lstStyle/>
        <a:p>
          <a:pPr algn="l" rtl="0"/>
          <a:endParaRPr lang="ru-RU" sz="1400" b="1" dirty="0" smtClean="0">
            <a:latin typeface="Times New Roman" pitchFamily="18" charset="0"/>
            <a:cs typeface="Times New Roman" pitchFamily="18" charset="0"/>
          </a:endParaRPr>
        </a:p>
        <a:p>
          <a:pPr algn="just" rtl="0"/>
          <a:r>
            <a:rPr lang="ru-RU" sz="1800" b="1" dirty="0" smtClean="0">
              <a:latin typeface="Times New Roman" pitchFamily="18" charset="0"/>
              <a:cs typeface="Times New Roman" pitchFamily="18" charset="0"/>
            </a:rPr>
            <a:t>Расследование несчастного случая (в том числе группового), в результате которого один или несколько пострадавших получили </a:t>
          </a:r>
          <a:r>
            <a:rPr lang="ru-RU" sz="1800" b="1" u="sng" dirty="0" smtClean="0">
              <a:latin typeface="Times New Roman" pitchFamily="18" charset="0"/>
              <a:cs typeface="Times New Roman" pitchFamily="18" charset="0"/>
            </a:rPr>
            <a:t>легкие повреждения здоровья</a:t>
          </a:r>
          <a:r>
            <a:rPr lang="ru-RU" sz="1800" b="1" dirty="0" smtClean="0">
              <a:latin typeface="Times New Roman" pitchFamily="18" charset="0"/>
              <a:cs typeface="Times New Roman" pitchFamily="18" charset="0"/>
            </a:rPr>
            <a:t>, проводится комиссией </a:t>
          </a:r>
          <a:r>
            <a:rPr lang="ru-RU" sz="1800" b="1" u="sng" dirty="0" smtClean="0">
              <a:solidFill>
                <a:schemeClr val="bg1"/>
              </a:solidFill>
              <a:latin typeface="Times New Roman" pitchFamily="18" charset="0"/>
              <a:cs typeface="Times New Roman" pitchFamily="18" charset="0"/>
            </a:rPr>
            <a:t>в течение 3 дн</a:t>
          </a:r>
          <a:r>
            <a:rPr lang="ru-RU" sz="1800" b="1" u="sng" dirty="0" smtClean="0">
              <a:latin typeface="Times New Roman" pitchFamily="18" charset="0"/>
              <a:cs typeface="Times New Roman" pitchFamily="18" charset="0"/>
            </a:rPr>
            <a:t>ей</a:t>
          </a:r>
          <a:endParaRPr lang="ru-RU" sz="1800" b="1" dirty="0" smtClean="0">
            <a:latin typeface="Times New Roman" pitchFamily="18" charset="0"/>
            <a:cs typeface="Times New Roman" pitchFamily="18" charset="0"/>
          </a:endParaRPr>
        </a:p>
        <a:p>
          <a:pPr algn="just" rtl="0"/>
          <a:endParaRPr lang="ru-RU" sz="1200" dirty="0">
            <a:latin typeface="Times New Roman" pitchFamily="18" charset="0"/>
            <a:cs typeface="Times New Roman" pitchFamily="18" charset="0"/>
          </a:endParaRPr>
        </a:p>
      </dgm:t>
    </dgm:pt>
    <dgm:pt modelId="{FF89C6F6-F4E4-4A47-BA4D-DD2FD42D916F}" type="parTrans" cxnId="{4F45CE90-E65E-4629-A267-439BC2952411}">
      <dgm:prSet/>
      <dgm:spPr/>
      <dgm:t>
        <a:bodyPr/>
        <a:lstStyle/>
        <a:p>
          <a:endParaRPr lang="ru-RU"/>
        </a:p>
      </dgm:t>
    </dgm:pt>
    <dgm:pt modelId="{8204DD22-B85F-4B1C-BA3F-276F7FC2191B}" type="sibTrans" cxnId="{4F45CE90-E65E-4629-A267-439BC2952411}">
      <dgm:prSet/>
      <dgm:spPr/>
      <dgm:t>
        <a:bodyPr/>
        <a:lstStyle/>
        <a:p>
          <a:endParaRPr lang="ru-RU"/>
        </a:p>
      </dgm:t>
    </dgm:pt>
    <dgm:pt modelId="{FD8AFC04-E600-47C2-83A8-C7E747795EAB}">
      <dgm:prSet custT="1"/>
      <dgm:spPr/>
      <dgm:t>
        <a:bodyPr/>
        <a:lstStyle/>
        <a:p>
          <a:pPr algn="just" rtl="0"/>
          <a:r>
            <a:rPr lang="ru-RU" sz="1600" b="1" dirty="0" smtClean="0">
              <a:latin typeface="Times New Roman" pitchFamily="18" charset="0"/>
              <a:cs typeface="Times New Roman" pitchFamily="18" charset="0"/>
            </a:rPr>
            <a:t>Расследование несчастного случая (в том числе группового), в результате которого один или несколько пострадавших получили </a:t>
          </a:r>
          <a:r>
            <a:rPr lang="ru-RU" sz="1600" b="1" u="sng" dirty="0" smtClean="0">
              <a:latin typeface="Times New Roman" pitchFamily="18" charset="0"/>
              <a:cs typeface="Times New Roman" pitchFamily="18" charset="0"/>
            </a:rPr>
            <a:t>тяжелые повреждения здоровья</a:t>
          </a:r>
          <a:r>
            <a:rPr lang="ru-RU" sz="1600" b="1" dirty="0" smtClean="0">
              <a:latin typeface="Times New Roman" pitchFamily="18" charset="0"/>
              <a:cs typeface="Times New Roman" pitchFamily="18" charset="0"/>
            </a:rPr>
            <a:t>, либо несчастного случая (в том числе группового) </a:t>
          </a:r>
          <a:r>
            <a:rPr lang="ru-RU" sz="1600" b="1" u="sng" dirty="0" smtClean="0">
              <a:latin typeface="Times New Roman" pitchFamily="18" charset="0"/>
              <a:cs typeface="Times New Roman" pitchFamily="18" charset="0"/>
            </a:rPr>
            <a:t>со смертельным исходом </a:t>
          </a:r>
          <a:r>
            <a:rPr lang="ru-RU" sz="1600" b="1" dirty="0" smtClean="0">
              <a:latin typeface="Times New Roman" pitchFamily="18" charset="0"/>
              <a:cs typeface="Times New Roman" pitchFamily="18" charset="0"/>
            </a:rPr>
            <a:t>проводится комиссией </a:t>
          </a:r>
          <a:r>
            <a:rPr lang="ru-RU" sz="1600" b="1" u="sng" dirty="0" smtClean="0">
              <a:latin typeface="Times New Roman" pitchFamily="18" charset="0"/>
              <a:cs typeface="Times New Roman" pitchFamily="18" charset="0"/>
            </a:rPr>
            <a:t>в течение 15 дней</a:t>
          </a:r>
          <a:endParaRPr lang="ru-RU" sz="1600" b="1" dirty="0">
            <a:latin typeface="Times New Roman" pitchFamily="18" charset="0"/>
            <a:cs typeface="Times New Roman" pitchFamily="18" charset="0"/>
          </a:endParaRPr>
        </a:p>
      </dgm:t>
    </dgm:pt>
    <dgm:pt modelId="{74B36F2F-108A-4283-BB22-7B8D6CEF6FE4}" type="sibTrans" cxnId="{A46878F4-F757-43C3-ABDB-4317D3988540}">
      <dgm:prSet/>
      <dgm:spPr/>
      <dgm:t>
        <a:bodyPr/>
        <a:lstStyle/>
        <a:p>
          <a:endParaRPr lang="ru-RU"/>
        </a:p>
      </dgm:t>
    </dgm:pt>
    <dgm:pt modelId="{0A859309-C06C-47DC-803B-E9265DF5DADF}" type="parTrans" cxnId="{A46878F4-F757-43C3-ABDB-4317D3988540}">
      <dgm:prSet/>
      <dgm:spPr/>
      <dgm:t>
        <a:bodyPr/>
        <a:lstStyle/>
        <a:p>
          <a:endParaRPr lang="ru-RU"/>
        </a:p>
      </dgm:t>
    </dgm:pt>
    <dgm:pt modelId="{B1320A6D-4420-4B76-82ED-190482DF6799}">
      <dgm:prSet custT="1"/>
      <dgm:spPr/>
      <dgm:t>
        <a:bodyPr/>
        <a:lstStyle/>
        <a:p>
          <a:pPr algn="just"/>
          <a:r>
            <a:rPr lang="ru-RU" sz="1600" b="1" dirty="0">
              <a:latin typeface="Times New Roman" pitchFamily="18" charset="0"/>
              <a:cs typeface="Times New Roman" pitchFamily="18" charset="0"/>
            </a:rPr>
            <a:t>Несчастный случай, о котором не было своевременно сообщено работодателю </a:t>
          </a:r>
          <a:r>
            <a:rPr lang="ru-RU" sz="1600" b="1" dirty="0" smtClean="0">
              <a:latin typeface="Times New Roman" pitchFamily="18" charset="0"/>
              <a:cs typeface="Times New Roman" pitchFamily="18" charset="0"/>
            </a:rPr>
            <a:t>                 или </a:t>
          </a:r>
          <a:r>
            <a:rPr lang="ru-RU" sz="1600" b="1" dirty="0">
              <a:latin typeface="Times New Roman" pitchFamily="18" charset="0"/>
              <a:cs typeface="Times New Roman" pitchFamily="18" charset="0"/>
            </a:rPr>
            <a:t>в результате которого нетрудоспособность у пострадавшего наступила не сразу, </a:t>
          </a:r>
          <a:r>
            <a:rPr lang="ru-RU" sz="1600" b="1" u="sng" dirty="0" smtClean="0">
              <a:latin typeface="Times New Roman" pitchFamily="18" charset="0"/>
              <a:cs typeface="Times New Roman" pitchFamily="18" charset="0"/>
            </a:rPr>
            <a:t>расследуется по </a:t>
          </a:r>
          <a:r>
            <a:rPr lang="ru-RU" sz="1600" b="1" u="sng" dirty="0">
              <a:latin typeface="Times New Roman" pitchFamily="18" charset="0"/>
              <a:cs typeface="Times New Roman" pitchFamily="18" charset="0"/>
            </a:rPr>
            <a:t>заявлению пострадавшего или его доверенного лиц</a:t>
          </a:r>
          <a:r>
            <a:rPr lang="ru-RU" sz="1600" b="1" dirty="0">
              <a:latin typeface="Times New Roman" pitchFamily="18" charset="0"/>
              <a:cs typeface="Times New Roman" pitchFamily="18" charset="0"/>
            </a:rPr>
            <a:t>а </a:t>
          </a:r>
          <a:r>
            <a:rPr lang="ru-RU" sz="1600" b="1" dirty="0" smtClean="0">
              <a:latin typeface="Times New Roman" pitchFamily="18" charset="0"/>
              <a:cs typeface="Times New Roman" pitchFamily="18" charset="0"/>
            </a:rPr>
            <a:t>                                 </a:t>
          </a:r>
          <a:r>
            <a:rPr lang="ru-RU" sz="1600" b="1" u="sng" dirty="0" smtClean="0">
              <a:latin typeface="Times New Roman" pitchFamily="18" charset="0"/>
              <a:cs typeface="Times New Roman" pitchFamily="18" charset="0"/>
            </a:rPr>
            <a:t>в </a:t>
          </a:r>
          <a:r>
            <a:rPr lang="ru-RU" sz="1600" b="1" u="sng" dirty="0">
              <a:latin typeface="Times New Roman" pitchFamily="18" charset="0"/>
              <a:cs typeface="Times New Roman" pitchFamily="18" charset="0"/>
            </a:rPr>
            <a:t>течение </a:t>
          </a:r>
          <a:r>
            <a:rPr lang="ru-RU" sz="1600" b="1" u="sng" dirty="0" smtClean="0">
              <a:latin typeface="Times New Roman" pitchFamily="18" charset="0"/>
              <a:cs typeface="Times New Roman" pitchFamily="18" charset="0"/>
            </a:rPr>
            <a:t>1 </a:t>
          </a:r>
          <a:r>
            <a:rPr lang="ru-RU" sz="1600" b="1" u="sng" dirty="0">
              <a:latin typeface="Times New Roman" pitchFamily="18" charset="0"/>
              <a:cs typeface="Times New Roman" pitchFamily="18" charset="0"/>
            </a:rPr>
            <a:t>месяца со дня поступления указанного заявления</a:t>
          </a:r>
          <a:r>
            <a:rPr lang="ru-RU" sz="1600" b="1" dirty="0">
              <a:latin typeface="Times New Roman" pitchFamily="18" charset="0"/>
              <a:cs typeface="Times New Roman" pitchFamily="18" charset="0"/>
            </a:rPr>
            <a:t>.</a:t>
          </a:r>
        </a:p>
      </dgm:t>
    </dgm:pt>
    <dgm:pt modelId="{628E6B29-BD31-4C85-A5E3-A725EE7C4826}" type="parTrans" cxnId="{224707E1-1CEA-42B3-B870-2EAD3E441C82}">
      <dgm:prSet/>
      <dgm:spPr/>
      <dgm:t>
        <a:bodyPr/>
        <a:lstStyle/>
        <a:p>
          <a:endParaRPr lang="ru-RU"/>
        </a:p>
      </dgm:t>
    </dgm:pt>
    <dgm:pt modelId="{7E9FA47D-D5B0-4433-BE8E-F6B21DF38B00}" type="sibTrans" cxnId="{224707E1-1CEA-42B3-B870-2EAD3E441C82}">
      <dgm:prSet/>
      <dgm:spPr/>
      <dgm:t>
        <a:bodyPr/>
        <a:lstStyle/>
        <a:p>
          <a:endParaRPr lang="ru-RU"/>
        </a:p>
      </dgm:t>
    </dgm:pt>
    <dgm:pt modelId="{4475F7F2-B206-4F5C-8F34-86B36B86B5EA}" type="pres">
      <dgm:prSet presAssocID="{29C50B11-E6A6-4A80-B91A-06F7AC691480}" presName="linear" presStyleCnt="0">
        <dgm:presLayoutVars>
          <dgm:animLvl val="lvl"/>
          <dgm:resizeHandles val="exact"/>
        </dgm:presLayoutVars>
      </dgm:prSet>
      <dgm:spPr/>
      <dgm:t>
        <a:bodyPr/>
        <a:lstStyle/>
        <a:p>
          <a:endParaRPr lang="ru-RU"/>
        </a:p>
      </dgm:t>
    </dgm:pt>
    <dgm:pt modelId="{C6797C32-19F5-4915-A9D6-3801D9122DBC}" type="pres">
      <dgm:prSet presAssocID="{B34E649D-F06E-4E02-8899-6913B8F85237}" presName="parentText" presStyleLbl="node1" presStyleIdx="0" presStyleCnt="3" custLinFactY="-2156" custLinFactNeighborX="126" custLinFactNeighborY="-100000">
        <dgm:presLayoutVars>
          <dgm:chMax val="0"/>
          <dgm:bulletEnabled val="1"/>
        </dgm:presLayoutVars>
      </dgm:prSet>
      <dgm:spPr/>
      <dgm:t>
        <a:bodyPr/>
        <a:lstStyle/>
        <a:p>
          <a:endParaRPr lang="ru-RU"/>
        </a:p>
      </dgm:t>
    </dgm:pt>
    <dgm:pt modelId="{5F1FA8BD-55F7-49DE-8ECC-58695456785B}" type="pres">
      <dgm:prSet presAssocID="{8204DD22-B85F-4B1C-BA3F-276F7FC2191B}" presName="spacer" presStyleCnt="0"/>
      <dgm:spPr/>
    </dgm:pt>
    <dgm:pt modelId="{4A8C29B6-C4FF-44A6-BBCE-418395B42DE0}" type="pres">
      <dgm:prSet presAssocID="{FD8AFC04-E600-47C2-83A8-C7E747795EAB}" presName="parentText" presStyleLbl="node1" presStyleIdx="1" presStyleCnt="3" custLinFactY="-720" custLinFactNeighborX="126" custLinFactNeighborY="-100000">
        <dgm:presLayoutVars>
          <dgm:chMax val="0"/>
          <dgm:bulletEnabled val="1"/>
        </dgm:presLayoutVars>
      </dgm:prSet>
      <dgm:spPr/>
      <dgm:t>
        <a:bodyPr/>
        <a:lstStyle/>
        <a:p>
          <a:endParaRPr lang="ru-RU"/>
        </a:p>
      </dgm:t>
    </dgm:pt>
    <dgm:pt modelId="{A9684705-1712-44A3-BF8C-270A8603584F}" type="pres">
      <dgm:prSet presAssocID="{74B36F2F-108A-4283-BB22-7B8D6CEF6FE4}" presName="spacer" presStyleCnt="0"/>
      <dgm:spPr/>
    </dgm:pt>
    <dgm:pt modelId="{B4909426-1D85-4FD8-8184-9E28A949757A}" type="pres">
      <dgm:prSet presAssocID="{B1320A6D-4420-4B76-82ED-190482DF6799}" presName="parentText" presStyleLbl="node1" presStyleIdx="2" presStyleCnt="3">
        <dgm:presLayoutVars>
          <dgm:chMax val="0"/>
          <dgm:bulletEnabled val="1"/>
        </dgm:presLayoutVars>
      </dgm:prSet>
      <dgm:spPr/>
      <dgm:t>
        <a:bodyPr/>
        <a:lstStyle/>
        <a:p>
          <a:endParaRPr lang="ru-RU"/>
        </a:p>
      </dgm:t>
    </dgm:pt>
  </dgm:ptLst>
  <dgm:cxnLst>
    <dgm:cxn modelId="{2C5A925E-0345-420C-943F-692F40E2F508}" type="presOf" srcId="{B34E649D-F06E-4E02-8899-6913B8F85237}" destId="{C6797C32-19F5-4915-A9D6-3801D9122DBC}" srcOrd="0" destOrd="0" presId="urn:microsoft.com/office/officeart/2005/8/layout/vList2"/>
    <dgm:cxn modelId="{FA55D3C4-EA5C-48EB-A1A8-B5501A0035FD}" type="presOf" srcId="{29C50B11-E6A6-4A80-B91A-06F7AC691480}" destId="{4475F7F2-B206-4F5C-8F34-86B36B86B5EA}" srcOrd="0" destOrd="0" presId="urn:microsoft.com/office/officeart/2005/8/layout/vList2"/>
    <dgm:cxn modelId="{AED539B8-6A13-40D8-932D-FD4BB4A16136}" type="presOf" srcId="{B1320A6D-4420-4B76-82ED-190482DF6799}" destId="{B4909426-1D85-4FD8-8184-9E28A949757A}" srcOrd="0" destOrd="0" presId="urn:microsoft.com/office/officeart/2005/8/layout/vList2"/>
    <dgm:cxn modelId="{224707E1-1CEA-42B3-B870-2EAD3E441C82}" srcId="{29C50B11-E6A6-4A80-B91A-06F7AC691480}" destId="{B1320A6D-4420-4B76-82ED-190482DF6799}" srcOrd="2" destOrd="0" parTransId="{628E6B29-BD31-4C85-A5E3-A725EE7C4826}" sibTransId="{7E9FA47D-D5B0-4433-BE8E-F6B21DF38B00}"/>
    <dgm:cxn modelId="{4F45CE90-E65E-4629-A267-439BC2952411}" srcId="{29C50B11-E6A6-4A80-B91A-06F7AC691480}" destId="{B34E649D-F06E-4E02-8899-6913B8F85237}" srcOrd="0" destOrd="0" parTransId="{FF89C6F6-F4E4-4A47-BA4D-DD2FD42D916F}" sibTransId="{8204DD22-B85F-4B1C-BA3F-276F7FC2191B}"/>
    <dgm:cxn modelId="{9A107774-D1DB-4DB8-ADDF-B851F1067F2E}" type="presOf" srcId="{FD8AFC04-E600-47C2-83A8-C7E747795EAB}" destId="{4A8C29B6-C4FF-44A6-BBCE-418395B42DE0}" srcOrd="0" destOrd="0" presId="urn:microsoft.com/office/officeart/2005/8/layout/vList2"/>
    <dgm:cxn modelId="{A46878F4-F757-43C3-ABDB-4317D3988540}" srcId="{29C50B11-E6A6-4A80-B91A-06F7AC691480}" destId="{FD8AFC04-E600-47C2-83A8-C7E747795EAB}" srcOrd="1" destOrd="0" parTransId="{0A859309-C06C-47DC-803B-E9265DF5DADF}" sibTransId="{74B36F2F-108A-4283-BB22-7B8D6CEF6FE4}"/>
    <dgm:cxn modelId="{852B70AA-F513-4887-926D-F7954A4BFBF3}" type="presParOf" srcId="{4475F7F2-B206-4F5C-8F34-86B36B86B5EA}" destId="{C6797C32-19F5-4915-A9D6-3801D9122DBC}" srcOrd="0" destOrd="0" presId="urn:microsoft.com/office/officeart/2005/8/layout/vList2"/>
    <dgm:cxn modelId="{C3DE7759-03F1-415B-B078-619CB96F58F2}" type="presParOf" srcId="{4475F7F2-B206-4F5C-8F34-86B36B86B5EA}" destId="{5F1FA8BD-55F7-49DE-8ECC-58695456785B}" srcOrd="1" destOrd="0" presId="urn:microsoft.com/office/officeart/2005/8/layout/vList2"/>
    <dgm:cxn modelId="{92D3FF72-7A05-4BB8-8019-6597E204976B}" type="presParOf" srcId="{4475F7F2-B206-4F5C-8F34-86B36B86B5EA}" destId="{4A8C29B6-C4FF-44A6-BBCE-418395B42DE0}" srcOrd="2" destOrd="0" presId="urn:microsoft.com/office/officeart/2005/8/layout/vList2"/>
    <dgm:cxn modelId="{E2C4F96C-9469-49E8-8070-0FD530D6FBCF}" type="presParOf" srcId="{4475F7F2-B206-4F5C-8F34-86B36B86B5EA}" destId="{A9684705-1712-44A3-BF8C-270A8603584F}" srcOrd="3" destOrd="0" presId="urn:microsoft.com/office/officeart/2005/8/layout/vList2"/>
    <dgm:cxn modelId="{EA2D4284-1F48-4C3D-851C-BE3161987F29}" type="presParOf" srcId="{4475F7F2-B206-4F5C-8F34-86B36B86B5EA}" destId="{B4909426-1D85-4FD8-8184-9E28A949757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9C50B11-E6A6-4A80-B91A-06F7AC69148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B34E649D-F06E-4E02-8899-6913B8F85237}">
      <dgm:prSet/>
      <dgm:spPr/>
      <dgm:t>
        <a:bodyPr/>
        <a:lstStyle/>
        <a:p>
          <a:pPr rtl="0"/>
          <a:r>
            <a:rPr lang="ru-RU" b="1" dirty="0" smtClean="0">
              <a:latin typeface="Times New Roman" pitchFamily="18" charset="0"/>
              <a:cs typeface="Times New Roman" pitchFamily="18" charset="0"/>
            </a:rPr>
            <a:t>Оказать пострадавшему первую медицинскую помощь и при необходимости доставить его в учреждение здравоохранения</a:t>
          </a:r>
          <a:endParaRPr lang="ru-RU" dirty="0">
            <a:latin typeface="Times New Roman" pitchFamily="18" charset="0"/>
            <a:cs typeface="Times New Roman" pitchFamily="18" charset="0"/>
          </a:endParaRPr>
        </a:p>
      </dgm:t>
    </dgm:pt>
    <dgm:pt modelId="{FF89C6F6-F4E4-4A47-BA4D-DD2FD42D916F}" type="parTrans" cxnId="{4F45CE90-E65E-4629-A267-439BC2952411}">
      <dgm:prSet/>
      <dgm:spPr/>
      <dgm:t>
        <a:bodyPr/>
        <a:lstStyle/>
        <a:p>
          <a:endParaRPr lang="ru-RU"/>
        </a:p>
      </dgm:t>
    </dgm:pt>
    <dgm:pt modelId="{8204DD22-B85F-4B1C-BA3F-276F7FC2191B}" type="sibTrans" cxnId="{4F45CE90-E65E-4629-A267-439BC2952411}">
      <dgm:prSet/>
      <dgm:spPr/>
      <dgm:t>
        <a:bodyPr/>
        <a:lstStyle/>
        <a:p>
          <a:endParaRPr lang="ru-RU"/>
        </a:p>
      </dgm:t>
    </dgm:pt>
    <dgm:pt modelId="{FD8AFC04-E600-47C2-83A8-C7E747795EAB}">
      <dgm:prSet/>
      <dgm:spPr/>
      <dgm:t>
        <a:bodyPr/>
        <a:lstStyle/>
        <a:p>
          <a:pPr rtl="0"/>
          <a:r>
            <a:rPr lang="ru-RU" b="1" dirty="0" smtClean="0">
              <a:latin typeface="Times New Roman" pitchFamily="18" charset="0"/>
              <a:cs typeface="Times New Roman" pitchFamily="18" charset="0"/>
            </a:rPr>
            <a:t>Принять меры по предотвращению развития аварийной ситуации</a:t>
          </a:r>
          <a:endParaRPr lang="ru-RU" dirty="0">
            <a:latin typeface="Times New Roman" pitchFamily="18" charset="0"/>
            <a:cs typeface="Times New Roman" pitchFamily="18" charset="0"/>
          </a:endParaRPr>
        </a:p>
      </dgm:t>
    </dgm:pt>
    <dgm:pt modelId="{0A859309-C06C-47DC-803B-E9265DF5DADF}" type="parTrans" cxnId="{A46878F4-F757-43C3-ABDB-4317D3988540}">
      <dgm:prSet/>
      <dgm:spPr/>
      <dgm:t>
        <a:bodyPr/>
        <a:lstStyle/>
        <a:p>
          <a:endParaRPr lang="ru-RU"/>
        </a:p>
      </dgm:t>
    </dgm:pt>
    <dgm:pt modelId="{74B36F2F-108A-4283-BB22-7B8D6CEF6FE4}" type="sibTrans" cxnId="{A46878F4-F757-43C3-ABDB-4317D3988540}">
      <dgm:prSet/>
      <dgm:spPr/>
      <dgm:t>
        <a:bodyPr/>
        <a:lstStyle/>
        <a:p>
          <a:endParaRPr lang="ru-RU"/>
        </a:p>
      </dgm:t>
    </dgm:pt>
    <dgm:pt modelId="{A75856FA-560E-45C3-901B-0011BE0A3371}">
      <dgm:prSet/>
      <dgm:spPr/>
      <dgm:t>
        <a:bodyPr/>
        <a:lstStyle/>
        <a:p>
          <a:pPr rtl="0"/>
          <a:r>
            <a:rPr lang="ru-RU" b="1" dirty="0" smtClean="0">
              <a:latin typeface="Times New Roman" pitchFamily="18" charset="0"/>
              <a:cs typeface="Times New Roman" pitchFamily="18" charset="0"/>
            </a:rPr>
            <a:t>Сохранить обстановку места происшествия до начала расследования</a:t>
          </a:r>
          <a:endParaRPr lang="ru-RU" dirty="0">
            <a:latin typeface="Times New Roman" pitchFamily="18" charset="0"/>
            <a:cs typeface="Times New Roman" pitchFamily="18" charset="0"/>
          </a:endParaRPr>
        </a:p>
      </dgm:t>
    </dgm:pt>
    <dgm:pt modelId="{633E7B89-F381-43BD-AC53-D7110FBB9738}" type="parTrans" cxnId="{D1F45945-7156-4C76-8668-A1DDFD8D1668}">
      <dgm:prSet/>
      <dgm:spPr/>
      <dgm:t>
        <a:bodyPr/>
        <a:lstStyle/>
        <a:p>
          <a:endParaRPr lang="ru-RU"/>
        </a:p>
      </dgm:t>
    </dgm:pt>
    <dgm:pt modelId="{C3C74542-27FE-4C8E-A141-D8A2AD3D8A9A}" type="sibTrans" cxnId="{D1F45945-7156-4C76-8668-A1DDFD8D1668}">
      <dgm:prSet/>
      <dgm:spPr/>
      <dgm:t>
        <a:bodyPr/>
        <a:lstStyle/>
        <a:p>
          <a:endParaRPr lang="ru-RU"/>
        </a:p>
      </dgm:t>
    </dgm:pt>
    <dgm:pt modelId="{5361A26E-8E17-404B-AB21-7DBF19367B11}">
      <dgm:prSet/>
      <dgm:spPr/>
      <dgm:t>
        <a:bodyPr/>
        <a:lstStyle/>
        <a:p>
          <a:pPr rtl="0"/>
          <a:r>
            <a:rPr lang="ru-RU" b="1" dirty="0" smtClean="0">
              <a:latin typeface="Times New Roman" pitchFamily="18" charset="0"/>
              <a:cs typeface="Times New Roman" pitchFamily="18" charset="0"/>
            </a:rPr>
            <a:t>Направить сообщения о несчастном случае в установленные органы и родственникам пострадавшего</a:t>
          </a:r>
          <a:endParaRPr lang="ru-RU" dirty="0">
            <a:latin typeface="Times New Roman" pitchFamily="18" charset="0"/>
            <a:cs typeface="Times New Roman" pitchFamily="18" charset="0"/>
          </a:endParaRPr>
        </a:p>
      </dgm:t>
    </dgm:pt>
    <dgm:pt modelId="{44313EB5-C506-430C-BF95-A81E0ADAE7C6}" type="parTrans" cxnId="{A912B956-A245-4A87-8611-36A470B0E3F6}">
      <dgm:prSet/>
      <dgm:spPr/>
      <dgm:t>
        <a:bodyPr/>
        <a:lstStyle/>
        <a:p>
          <a:endParaRPr lang="ru-RU"/>
        </a:p>
      </dgm:t>
    </dgm:pt>
    <dgm:pt modelId="{06E7FB17-E027-4C62-A2EC-715DC3A5A007}" type="sibTrans" cxnId="{A912B956-A245-4A87-8611-36A470B0E3F6}">
      <dgm:prSet/>
      <dgm:spPr/>
      <dgm:t>
        <a:bodyPr/>
        <a:lstStyle/>
        <a:p>
          <a:endParaRPr lang="ru-RU"/>
        </a:p>
      </dgm:t>
    </dgm:pt>
    <dgm:pt modelId="{E0BFD0B5-F7C2-495B-8180-34C92EF9CC6E}">
      <dgm:prSet/>
      <dgm:spPr/>
      <dgm:t>
        <a:bodyPr/>
        <a:lstStyle/>
        <a:p>
          <a:pPr rtl="0"/>
          <a:r>
            <a:rPr lang="ru-RU" b="1" dirty="0" smtClean="0">
              <a:latin typeface="Times New Roman" pitchFamily="18" charset="0"/>
              <a:cs typeface="Times New Roman" pitchFamily="18" charset="0"/>
            </a:rPr>
            <a:t>Организовать расследование несчастного случая </a:t>
          </a:r>
          <a:endParaRPr lang="ru-RU" dirty="0">
            <a:latin typeface="Times New Roman" pitchFamily="18" charset="0"/>
            <a:cs typeface="Times New Roman" pitchFamily="18" charset="0"/>
          </a:endParaRPr>
        </a:p>
      </dgm:t>
    </dgm:pt>
    <dgm:pt modelId="{16F2A9AC-4FCE-43EF-91FA-A27F77ADD754}" type="parTrans" cxnId="{E1DDD87F-E6DC-4CCC-8183-BE1198E4F2CB}">
      <dgm:prSet/>
      <dgm:spPr/>
      <dgm:t>
        <a:bodyPr/>
        <a:lstStyle/>
        <a:p>
          <a:endParaRPr lang="ru-RU"/>
        </a:p>
      </dgm:t>
    </dgm:pt>
    <dgm:pt modelId="{CD925DFF-B809-4636-9472-4E32FDC07472}" type="sibTrans" cxnId="{E1DDD87F-E6DC-4CCC-8183-BE1198E4F2CB}">
      <dgm:prSet/>
      <dgm:spPr/>
      <dgm:t>
        <a:bodyPr/>
        <a:lstStyle/>
        <a:p>
          <a:endParaRPr lang="ru-RU"/>
        </a:p>
      </dgm:t>
    </dgm:pt>
    <dgm:pt modelId="{4475F7F2-B206-4F5C-8F34-86B36B86B5EA}" type="pres">
      <dgm:prSet presAssocID="{29C50B11-E6A6-4A80-B91A-06F7AC691480}" presName="linear" presStyleCnt="0">
        <dgm:presLayoutVars>
          <dgm:animLvl val="lvl"/>
          <dgm:resizeHandles val="exact"/>
        </dgm:presLayoutVars>
      </dgm:prSet>
      <dgm:spPr/>
      <dgm:t>
        <a:bodyPr/>
        <a:lstStyle/>
        <a:p>
          <a:endParaRPr lang="ru-RU"/>
        </a:p>
      </dgm:t>
    </dgm:pt>
    <dgm:pt modelId="{C6797C32-19F5-4915-A9D6-3801D9122DBC}" type="pres">
      <dgm:prSet presAssocID="{B34E649D-F06E-4E02-8899-6913B8F85237}" presName="parentText" presStyleLbl="node1" presStyleIdx="0" presStyleCnt="5">
        <dgm:presLayoutVars>
          <dgm:chMax val="0"/>
          <dgm:bulletEnabled val="1"/>
        </dgm:presLayoutVars>
      </dgm:prSet>
      <dgm:spPr/>
      <dgm:t>
        <a:bodyPr/>
        <a:lstStyle/>
        <a:p>
          <a:endParaRPr lang="ru-RU"/>
        </a:p>
      </dgm:t>
    </dgm:pt>
    <dgm:pt modelId="{5F1FA8BD-55F7-49DE-8ECC-58695456785B}" type="pres">
      <dgm:prSet presAssocID="{8204DD22-B85F-4B1C-BA3F-276F7FC2191B}" presName="spacer" presStyleCnt="0"/>
      <dgm:spPr/>
    </dgm:pt>
    <dgm:pt modelId="{4A8C29B6-C4FF-44A6-BBCE-418395B42DE0}" type="pres">
      <dgm:prSet presAssocID="{FD8AFC04-E600-47C2-83A8-C7E747795EAB}" presName="parentText" presStyleLbl="node1" presStyleIdx="1" presStyleCnt="5" custLinFactY="-287" custLinFactNeighborX="126" custLinFactNeighborY="-100000">
        <dgm:presLayoutVars>
          <dgm:chMax val="0"/>
          <dgm:bulletEnabled val="1"/>
        </dgm:presLayoutVars>
      </dgm:prSet>
      <dgm:spPr/>
      <dgm:t>
        <a:bodyPr/>
        <a:lstStyle/>
        <a:p>
          <a:endParaRPr lang="ru-RU"/>
        </a:p>
      </dgm:t>
    </dgm:pt>
    <dgm:pt modelId="{A9684705-1712-44A3-BF8C-270A8603584F}" type="pres">
      <dgm:prSet presAssocID="{74B36F2F-108A-4283-BB22-7B8D6CEF6FE4}" presName="spacer" presStyleCnt="0"/>
      <dgm:spPr/>
    </dgm:pt>
    <dgm:pt modelId="{692F456F-8DA8-4881-BD4C-F89BC372C834}" type="pres">
      <dgm:prSet presAssocID="{A75856FA-560E-45C3-901B-0011BE0A3371}" presName="parentText" presStyleLbl="node1" presStyleIdx="2" presStyleCnt="5">
        <dgm:presLayoutVars>
          <dgm:chMax val="0"/>
          <dgm:bulletEnabled val="1"/>
        </dgm:presLayoutVars>
      </dgm:prSet>
      <dgm:spPr/>
      <dgm:t>
        <a:bodyPr/>
        <a:lstStyle/>
        <a:p>
          <a:endParaRPr lang="ru-RU"/>
        </a:p>
      </dgm:t>
    </dgm:pt>
    <dgm:pt modelId="{32C252E8-9518-4811-9307-C7E8C86F3135}" type="pres">
      <dgm:prSet presAssocID="{C3C74542-27FE-4C8E-A141-D8A2AD3D8A9A}" presName="spacer" presStyleCnt="0"/>
      <dgm:spPr/>
    </dgm:pt>
    <dgm:pt modelId="{F202FE2F-7363-4B5E-851D-6C956D366886}" type="pres">
      <dgm:prSet presAssocID="{5361A26E-8E17-404B-AB21-7DBF19367B11}" presName="parentText" presStyleLbl="node1" presStyleIdx="3" presStyleCnt="5">
        <dgm:presLayoutVars>
          <dgm:chMax val="0"/>
          <dgm:bulletEnabled val="1"/>
        </dgm:presLayoutVars>
      </dgm:prSet>
      <dgm:spPr/>
      <dgm:t>
        <a:bodyPr/>
        <a:lstStyle/>
        <a:p>
          <a:endParaRPr lang="ru-RU"/>
        </a:p>
      </dgm:t>
    </dgm:pt>
    <dgm:pt modelId="{CFAF1546-C5BD-4E0A-A90F-E24654CA210A}" type="pres">
      <dgm:prSet presAssocID="{06E7FB17-E027-4C62-A2EC-715DC3A5A007}" presName="spacer" presStyleCnt="0"/>
      <dgm:spPr/>
    </dgm:pt>
    <dgm:pt modelId="{711F5D3F-4DD9-4BE4-8383-7A568DD4BEF2}" type="pres">
      <dgm:prSet presAssocID="{E0BFD0B5-F7C2-495B-8180-34C92EF9CC6E}" presName="parentText" presStyleLbl="node1" presStyleIdx="4" presStyleCnt="5">
        <dgm:presLayoutVars>
          <dgm:chMax val="0"/>
          <dgm:bulletEnabled val="1"/>
        </dgm:presLayoutVars>
      </dgm:prSet>
      <dgm:spPr/>
      <dgm:t>
        <a:bodyPr/>
        <a:lstStyle/>
        <a:p>
          <a:endParaRPr lang="ru-RU"/>
        </a:p>
      </dgm:t>
    </dgm:pt>
  </dgm:ptLst>
  <dgm:cxnLst>
    <dgm:cxn modelId="{56038986-688C-4032-912C-9A678F09117E}" type="presOf" srcId="{A75856FA-560E-45C3-901B-0011BE0A3371}" destId="{692F456F-8DA8-4881-BD4C-F89BC372C834}" srcOrd="0" destOrd="0" presId="urn:microsoft.com/office/officeart/2005/8/layout/vList2"/>
    <dgm:cxn modelId="{44D02939-D5C7-4466-88C7-FCF8ECABEFAD}" type="presOf" srcId="{FD8AFC04-E600-47C2-83A8-C7E747795EAB}" destId="{4A8C29B6-C4FF-44A6-BBCE-418395B42DE0}" srcOrd="0" destOrd="0" presId="urn:microsoft.com/office/officeart/2005/8/layout/vList2"/>
    <dgm:cxn modelId="{A46878F4-F757-43C3-ABDB-4317D3988540}" srcId="{29C50B11-E6A6-4A80-B91A-06F7AC691480}" destId="{FD8AFC04-E600-47C2-83A8-C7E747795EAB}" srcOrd="1" destOrd="0" parTransId="{0A859309-C06C-47DC-803B-E9265DF5DADF}" sibTransId="{74B36F2F-108A-4283-BB22-7B8D6CEF6FE4}"/>
    <dgm:cxn modelId="{D1F45945-7156-4C76-8668-A1DDFD8D1668}" srcId="{29C50B11-E6A6-4A80-B91A-06F7AC691480}" destId="{A75856FA-560E-45C3-901B-0011BE0A3371}" srcOrd="2" destOrd="0" parTransId="{633E7B89-F381-43BD-AC53-D7110FBB9738}" sibTransId="{C3C74542-27FE-4C8E-A141-D8A2AD3D8A9A}"/>
    <dgm:cxn modelId="{0788B698-3EFC-4BCF-A51E-8F79DC01904A}" type="presOf" srcId="{B34E649D-F06E-4E02-8899-6913B8F85237}" destId="{C6797C32-19F5-4915-A9D6-3801D9122DBC}" srcOrd="0" destOrd="0" presId="urn:microsoft.com/office/officeart/2005/8/layout/vList2"/>
    <dgm:cxn modelId="{74F04C8A-1923-44F4-AE5F-1AC8D85971E2}" type="presOf" srcId="{5361A26E-8E17-404B-AB21-7DBF19367B11}" destId="{F202FE2F-7363-4B5E-851D-6C956D366886}" srcOrd="0" destOrd="0" presId="urn:microsoft.com/office/officeart/2005/8/layout/vList2"/>
    <dgm:cxn modelId="{4F45CE90-E65E-4629-A267-439BC2952411}" srcId="{29C50B11-E6A6-4A80-B91A-06F7AC691480}" destId="{B34E649D-F06E-4E02-8899-6913B8F85237}" srcOrd="0" destOrd="0" parTransId="{FF89C6F6-F4E4-4A47-BA4D-DD2FD42D916F}" sibTransId="{8204DD22-B85F-4B1C-BA3F-276F7FC2191B}"/>
    <dgm:cxn modelId="{E1DDD87F-E6DC-4CCC-8183-BE1198E4F2CB}" srcId="{29C50B11-E6A6-4A80-B91A-06F7AC691480}" destId="{E0BFD0B5-F7C2-495B-8180-34C92EF9CC6E}" srcOrd="4" destOrd="0" parTransId="{16F2A9AC-4FCE-43EF-91FA-A27F77ADD754}" sibTransId="{CD925DFF-B809-4636-9472-4E32FDC07472}"/>
    <dgm:cxn modelId="{A912B956-A245-4A87-8611-36A470B0E3F6}" srcId="{29C50B11-E6A6-4A80-B91A-06F7AC691480}" destId="{5361A26E-8E17-404B-AB21-7DBF19367B11}" srcOrd="3" destOrd="0" parTransId="{44313EB5-C506-430C-BF95-A81E0ADAE7C6}" sibTransId="{06E7FB17-E027-4C62-A2EC-715DC3A5A007}"/>
    <dgm:cxn modelId="{E053E5E2-ECEC-4630-902A-618984A40DE6}" type="presOf" srcId="{E0BFD0B5-F7C2-495B-8180-34C92EF9CC6E}" destId="{711F5D3F-4DD9-4BE4-8383-7A568DD4BEF2}" srcOrd="0" destOrd="0" presId="urn:microsoft.com/office/officeart/2005/8/layout/vList2"/>
    <dgm:cxn modelId="{4CEAB9A4-CA36-4648-9459-4516184C50A0}" type="presOf" srcId="{29C50B11-E6A6-4A80-B91A-06F7AC691480}" destId="{4475F7F2-B206-4F5C-8F34-86B36B86B5EA}" srcOrd="0" destOrd="0" presId="urn:microsoft.com/office/officeart/2005/8/layout/vList2"/>
    <dgm:cxn modelId="{059E7E21-78B8-4580-99EF-09A652E5F9F7}" type="presParOf" srcId="{4475F7F2-B206-4F5C-8F34-86B36B86B5EA}" destId="{C6797C32-19F5-4915-A9D6-3801D9122DBC}" srcOrd="0" destOrd="0" presId="urn:microsoft.com/office/officeart/2005/8/layout/vList2"/>
    <dgm:cxn modelId="{51ACE98B-7D54-4916-8052-FF4710382AA4}" type="presParOf" srcId="{4475F7F2-B206-4F5C-8F34-86B36B86B5EA}" destId="{5F1FA8BD-55F7-49DE-8ECC-58695456785B}" srcOrd="1" destOrd="0" presId="urn:microsoft.com/office/officeart/2005/8/layout/vList2"/>
    <dgm:cxn modelId="{AF9AC650-554F-4229-9BCB-E655DE8FBE4C}" type="presParOf" srcId="{4475F7F2-B206-4F5C-8F34-86B36B86B5EA}" destId="{4A8C29B6-C4FF-44A6-BBCE-418395B42DE0}" srcOrd="2" destOrd="0" presId="urn:microsoft.com/office/officeart/2005/8/layout/vList2"/>
    <dgm:cxn modelId="{C767224F-B54D-4B7D-BC56-BE6AB815FBC7}" type="presParOf" srcId="{4475F7F2-B206-4F5C-8F34-86B36B86B5EA}" destId="{A9684705-1712-44A3-BF8C-270A8603584F}" srcOrd="3" destOrd="0" presId="urn:microsoft.com/office/officeart/2005/8/layout/vList2"/>
    <dgm:cxn modelId="{D364CF57-C72A-499C-8986-3DA27FC45DB6}" type="presParOf" srcId="{4475F7F2-B206-4F5C-8F34-86B36B86B5EA}" destId="{692F456F-8DA8-4881-BD4C-F89BC372C834}" srcOrd="4" destOrd="0" presId="urn:microsoft.com/office/officeart/2005/8/layout/vList2"/>
    <dgm:cxn modelId="{43F165A1-9647-4F1B-9D7B-FCE158C95C13}" type="presParOf" srcId="{4475F7F2-B206-4F5C-8F34-86B36B86B5EA}" destId="{32C252E8-9518-4811-9307-C7E8C86F3135}" srcOrd="5" destOrd="0" presId="urn:microsoft.com/office/officeart/2005/8/layout/vList2"/>
    <dgm:cxn modelId="{00D692FB-6561-4FC1-98BA-FD019CF2A696}" type="presParOf" srcId="{4475F7F2-B206-4F5C-8F34-86B36B86B5EA}" destId="{F202FE2F-7363-4B5E-851D-6C956D366886}" srcOrd="6" destOrd="0" presId="urn:microsoft.com/office/officeart/2005/8/layout/vList2"/>
    <dgm:cxn modelId="{A1C79AC8-BECA-4934-B28C-42A4FEF77A5B}" type="presParOf" srcId="{4475F7F2-B206-4F5C-8F34-86B36B86B5EA}" destId="{CFAF1546-C5BD-4E0A-A90F-E24654CA210A}" srcOrd="7" destOrd="0" presId="urn:microsoft.com/office/officeart/2005/8/layout/vList2"/>
    <dgm:cxn modelId="{710ECDEB-8780-4AF8-B5BB-424F8C48F2BF}" type="presParOf" srcId="{4475F7F2-B206-4F5C-8F34-86B36B86B5EA}" destId="{711F5D3F-4DD9-4BE4-8383-7A568DD4BEF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C5719C-9CC8-402D-B928-235A877F039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234BEE83-FE94-4034-B573-234557EB5D3C}">
      <dgm:prSet phldrT="[Текст]" custT="1"/>
      <dgm:spPr/>
      <dgm:t>
        <a:bodyPr/>
        <a:lstStyle/>
        <a:p>
          <a:endParaRPr lang="ru-RU" sz="1600" dirty="0" smtClean="0">
            <a:latin typeface="Times New Roman" panose="02020603050405020304" pitchFamily="18" charset="0"/>
            <a:cs typeface="Times New Roman" panose="02020603050405020304" pitchFamily="18" charset="0"/>
          </a:endParaRPr>
        </a:p>
        <a:p>
          <a:r>
            <a:rPr lang="ru-RU" sz="1600" b="1" dirty="0" smtClean="0">
              <a:latin typeface="Times New Roman" panose="02020603050405020304" pitchFamily="18" charset="0"/>
              <a:cs typeface="Times New Roman" panose="02020603050405020304" pitchFamily="18" charset="0"/>
            </a:rPr>
            <a:t>Работодатель обязан  обеспечить</a:t>
          </a:r>
          <a:endParaRPr lang="ru-RU" sz="1600" b="1" dirty="0">
            <a:latin typeface="Times New Roman" panose="02020603050405020304" pitchFamily="18" charset="0"/>
            <a:cs typeface="Times New Roman" panose="02020603050405020304" pitchFamily="18" charset="0"/>
          </a:endParaRPr>
        </a:p>
      </dgm:t>
    </dgm:pt>
    <dgm:pt modelId="{8F93910F-AE09-4E33-BEEA-3255D0B89C8A}" type="parTrans" cxnId="{19352AA0-BD08-4AB7-8F78-2EC847E1AB0A}">
      <dgm:prSet/>
      <dgm:spPr/>
      <dgm:t>
        <a:bodyPr/>
        <a:lstStyle/>
        <a:p>
          <a:endParaRPr lang="ru-RU"/>
        </a:p>
      </dgm:t>
    </dgm:pt>
    <dgm:pt modelId="{A43A2052-F8F0-4919-960F-0915C6E5FB2E}" type="sibTrans" cxnId="{19352AA0-BD08-4AB7-8F78-2EC847E1AB0A}">
      <dgm:prSet/>
      <dgm:spPr/>
      <dgm:t>
        <a:bodyPr/>
        <a:lstStyle/>
        <a:p>
          <a:endParaRPr lang="ru-RU"/>
        </a:p>
      </dgm:t>
    </dgm:pt>
    <dgm:pt modelId="{9A9E64CC-25F6-40C1-BDE1-7BA2B27B72AE}">
      <dgm:prSet phldrT="[Текст]" custT="1"/>
      <dgm:spPr/>
      <dgm:t>
        <a:bodyPr/>
        <a:lstStyle/>
        <a:p>
          <a:r>
            <a:rPr lang="ru-RU" sz="1600" b="1" dirty="0" smtClean="0">
              <a:latin typeface="Times New Roman" panose="02020603050405020304" pitchFamily="18" charset="0"/>
              <a:cs typeface="Times New Roman" panose="02020603050405020304" pitchFamily="18" charset="0"/>
            </a:rPr>
            <a:t>Обязанности работника в области охраны труда </a:t>
          </a:r>
          <a:endParaRPr lang="ru-RU" sz="1600" b="1" dirty="0"/>
        </a:p>
      </dgm:t>
    </dgm:pt>
    <dgm:pt modelId="{53F624A9-1A96-4A72-943E-93AF0357837A}" type="parTrans" cxnId="{593A2A31-2DD4-4FDA-9512-5E464B5CEA85}">
      <dgm:prSet/>
      <dgm:spPr/>
      <dgm:t>
        <a:bodyPr/>
        <a:lstStyle/>
        <a:p>
          <a:endParaRPr lang="ru-RU"/>
        </a:p>
      </dgm:t>
    </dgm:pt>
    <dgm:pt modelId="{6DB55A2B-E86D-47EB-B779-02E1E02592F1}" type="sibTrans" cxnId="{593A2A31-2DD4-4FDA-9512-5E464B5CEA85}">
      <dgm:prSet/>
      <dgm:spPr/>
      <dgm:t>
        <a:bodyPr/>
        <a:lstStyle/>
        <a:p>
          <a:endParaRPr lang="ru-RU"/>
        </a:p>
      </dgm:t>
    </dgm:pt>
    <dgm:pt modelId="{8277FB3A-41A3-46A3-B9F5-49012666D0E1}">
      <dgm:prSet custT="1"/>
      <dgm:spPr>
        <a:solidFill>
          <a:schemeClr val="accent1">
            <a:lumMod val="20000"/>
            <a:lumOff val="80000"/>
            <a:alpha val="90000"/>
          </a:schemeClr>
        </a:solidFill>
      </dgm:spPr>
      <dgm:t>
        <a:bodyPr/>
        <a:lstStyle/>
        <a:p>
          <a:r>
            <a:rPr lang="ru-RU" sz="1400" b="1" dirty="0" smtClean="0">
              <a:latin typeface="Times New Roman" panose="02020603050405020304" pitchFamily="18" charset="0"/>
              <a:cs typeface="Times New Roman" panose="02020603050405020304" pitchFamily="18" charset="0"/>
            </a:rPr>
            <a:t>Безопасность работников при эксплуатации зданий, сооружений</a:t>
          </a:r>
          <a:endParaRPr lang="ru-RU" sz="1400" b="1" dirty="0">
            <a:latin typeface="Times New Roman" panose="02020603050405020304" pitchFamily="18" charset="0"/>
            <a:cs typeface="Times New Roman" panose="02020603050405020304" pitchFamily="18" charset="0"/>
          </a:endParaRPr>
        </a:p>
      </dgm:t>
    </dgm:pt>
    <dgm:pt modelId="{FAD23F75-DEB2-4D0A-A59E-7D18FE229342}" type="parTrans" cxnId="{02ED2BBF-A090-47AE-AB9D-AB7360313196}">
      <dgm:prSet/>
      <dgm:spPr/>
      <dgm:t>
        <a:bodyPr/>
        <a:lstStyle/>
        <a:p>
          <a:endParaRPr lang="ru-RU"/>
        </a:p>
      </dgm:t>
    </dgm:pt>
    <dgm:pt modelId="{4A83EF70-5C79-460B-8F7C-E0007D506B78}" type="sibTrans" cxnId="{02ED2BBF-A090-47AE-AB9D-AB7360313196}">
      <dgm:prSet/>
      <dgm:spPr/>
      <dgm:t>
        <a:bodyPr/>
        <a:lstStyle/>
        <a:p>
          <a:endParaRPr lang="ru-RU"/>
        </a:p>
      </dgm:t>
    </dgm:pt>
    <dgm:pt modelId="{31333589-4602-4476-AC6B-BDE75C4ECEC3}">
      <dgm:prSet custT="1"/>
      <dgm:spPr>
        <a:solidFill>
          <a:schemeClr val="accent1">
            <a:lumMod val="20000"/>
            <a:lumOff val="80000"/>
            <a:alpha val="90000"/>
          </a:schemeClr>
        </a:solidFill>
      </dgm:spPr>
      <dgm:t>
        <a:bodyPr/>
        <a:lstStyle/>
        <a:p>
          <a:r>
            <a:rPr lang="ru-RU" sz="1400" b="1" dirty="0" smtClean="0">
              <a:latin typeface="Times New Roman" panose="02020603050405020304" pitchFamily="18" charset="0"/>
              <a:cs typeface="Times New Roman" panose="02020603050405020304" pitchFamily="18" charset="0"/>
            </a:rPr>
            <a:t>Режим труда и отдыха работников в соответствии с законодательством</a:t>
          </a:r>
          <a:endParaRPr lang="ru-RU" sz="1400" b="1" dirty="0">
            <a:latin typeface="Times New Roman" panose="02020603050405020304" pitchFamily="18" charset="0"/>
            <a:cs typeface="Times New Roman" panose="02020603050405020304" pitchFamily="18" charset="0"/>
          </a:endParaRPr>
        </a:p>
      </dgm:t>
    </dgm:pt>
    <dgm:pt modelId="{E305DE7A-6CBF-42E9-AE4C-CB1B6DAF3B64}" type="parTrans" cxnId="{4EE8F498-8473-4D2B-866B-72BCD1F12E3A}">
      <dgm:prSet/>
      <dgm:spPr/>
      <dgm:t>
        <a:bodyPr/>
        <a:lstStyle/>
        <a:p>
          <a:endParaRPr lang="ru-RU"/>
        </a:p>
      </dgm:t>
    </dgm:pt>
    <dgm:pt modelId="{972C0717-8187-4A33-8B24-C622F8FD02F8}" type="sibTrans" cxnId="{4EE8F498-8473-4D2B-866B-72BCD1F12E3A}">
      <dgm:prSet/>
      <dgm:spPr/>
      <dgm:t>
        <a:bodyPr/>
        <a:lstStyle/>
        <a:p>
          <a:endParaRPr lang="ru-RU"/>
        </a:p>
      </dgm:t>
    </dgm:pt>
    <dgm:pt modelId="{DD2E2FF3-2249-4B39-8476-1DB656857B43}">
      <dgm:prSet custT="1"/>
      <dgm:spPr>
        <a:solidFill>
          <a:schemeClr val="accent1">
            <a:lumMod val="20000"/>
            <a:lumOff val="80000"/>
            <a:alpha val="90000"/>
          </a:schemeClr>
        </a:solidFill>
      </dgm:spPr>
      <dgm:t>
        <a:bodyPr/>
        <a:lstStyle/>
        <a:p>
          <a:r>
            <a:rPr lang="ru-RU" sz="1400" b="1" dirty="0" smtClean="0">
              <a:latin typeface="Times New Roman" panose="02020603050405020304" pitchFamily="18" charset="0"/>
              <a:cs typeface="Times New Roman" panose="02020603050405020304" pitchFamily="18" charset="0"/>
            </a:rPr>
            <a:t>Обучение безопасным методам и приемам выполнения работ и оказанию первой помощи пострадавшим</a:t>
          </a:r>
          <a:endParaRPr lang="ru-RU" sz="1400" b="1" dirty="0">
            <a:latin typeface="Times New Roman" panose="02020603050405020304" pitchFamily="18" charset="0"/>
            <a:cs typeface="Times New Roman" panose="02020603050405020304" pitchFamily="18" charset="0"/>
          </a:endParaRPr>
        </a:p>
      </dgm:t>
    </dgm:pt>
    <dgm:pt modelId="{0BCB3D59-DF8F-4E52-AA25-4AE7A69C5FA0}" type="parTrans" cxnId="{D46479C2-4F1B-4E90-BEC8-4324FF58FFF0}">
      <dgm:prSet/>
      <dgm:spPr/>
      <dgm:t>
        <a:bodyPr/>
        <a:lstStyle/>
        <a:p>
          <a:endParaRPr lang="ru-RU"/>
        </a:p>
      </dgm:t>
    </dgm:pt>
    <dgm:pt modelId="{1CD77943-C189-4CE1-8DDC-8E97B86867AD}" type="sibTrans" cxnId="{D46479C2-4F1B-4E90-BEC8-4324FF58FFF0}">
      <dgm:prSet/>
      <dgm:spPr/>
      <dgm:t>
        <a:bodyPr/>
        <a:lstStyle/>
        <a:p>
          <a:endParaRPr lang="ru-RU"/>
        </a:p>
      </dgm:t>
    </dgm:pt>
    <dgm:pt modelId="{4690F683-CF5A-4617-A52A-0E7A31C33EC2}">
      <dgm:prSet custT="1"/>
      <dgm:spPr>
        <a:solidFill>
          <a:schemeClr val="accent1">
            <a:lumMod val="20000"/>
            <a:lumOff val="80000"/>
            <a:alpha val="90000"/>
          </a:schemeClr>
        </a:solidFill>
      </dgm:spPr>
      <dgm:t>
        <a:bodyPr/>
        <a:lstStyle/>
        <a:p>
          <a:r>
            <a:rPr lang="ru-RU" sz="1400" b="1" dirty="0" smtClean="0">
              <a:latin typeface="Times New Roman" panose="02020603050405020304" pitchFamily="18" charset="0"/>
              <a:cs typeface="Times New Roman" panose="02020603050405020304" pitchFamily="18" charset="0"/>
            </a:rPr>
            <a:t>Проведение специальной оценке труда</a:t>
          </a:r>
          <a:endParaRPr lang="ru-RU" sz="1400" b="1" dirty="0">
            <a:latin typeface="Times New Roman" panose="02020603050405020304" pitchFamily="18" charset="0"/>
            <a:cs typeface="Times New Roman" panose="02020603050405020304" pitchFamily="18" charset="0"/>
          </a:endParaRPr>
        </a:p>
      </dgm:t>
    </dgm:pt>
    <dgm:pt modelId="{6EC67EF0-546F-4918-9D22-B0C9675A7A35}" type="parTrans" cxnId="{220E4DA2-644A-4EA4-810C-D8C9F3831CE9}">
      <dgm:prSet/>
      <dgm:spPr/>
      <dgm:t>
        <a:bodyPr/>
        <a:lstStyle/>
        <a:p>
          <a:endParaRPr lang="ru-RU"/>
        </a:p>
      </dgm:t>
    </dgm:pt>
    <dgm:pt modelId="{DF682CD5-0C9C-4B08-8C1C-4F079E44A534}" type="sibTrans" cxnId="{220E4DA2-644A-4EA4-810C-D8C9F3831CE9}">
      <dgm:prSet/>
      <dgm:spPr/>
      <dgm:t>
        <a:bodyPr/>
        <a:lstStyle/>
        <a:p>
          <a:endParaRPr lang="ru-RU"/>
        </a:p>
      </dgm:t>
    </dgm:pt>
    <dgm:pt modelId="{4106DF0B-F152-41F6-948A-2C4393148B6D}">
      <dgm:prSet custT="1"/>
      <dgm:spPr>
        <a:solidFill>
          <a:schemeClr val="accent1">
            <a:lumMod val="20000"/>
            <a:lumOff val="80000"/>
            <a:alpha val="90000"/>
          </a:schemeClr>
        </a:solidFill>
      </dgm:spPr>
      <dgm:t>
        <a:bodyPr/>
        <a:lstStyle/>
        <a:p>
          <a:r>
            <a:rPr lang="ru-RU" sz="1400" b="1" dirty="0" smtClean="0">
              <a:latin typeface="Times New Roman" panose="02020603050405020304" pitchFamily="18" charset="0"/>
              <a:cs typeface="Times New Roman" panose="02020603050405020304" pitchFamily="18" charset="0"/>
            </a:rPr>
            <a:t>Недопущение работников к исполнению ими трудовых обязанностей без прохождения медицинских осмотров</a:t>
          </a:r>
          <a:endParaRPr lang="ru-RU" sz="1400" b="1" dirty="0">
            <a:latin typeface="Times New Roman" panose="02020603050405020304" pitchFamily="18" charset="0"/>
            <a:cs typeface="Times New Roman" panose="02020603050405020304" pitchFamily="18" charset="0"/>
          </a:endParaRPr>
        </a:p>
      </dgm:t>
    </dgm:pt>
    <dgm:pt modelId="{092CB15D-90DD-44C2-891F-14AF474C00F0}" type="parTrans" cxnId="{7D4C8025-03EC-4AB7-9557-8979E95ED3F9}">
      <dgm:prSet/>
      <dgm:spPr/>
      <dgm:t>
        <a:bodyPr/>
        <a:lstStyle/>
        <a:p>
          <a:endParaRPr lang="ru-RU"/>
        </a:p>
      </dgm:t>
    </dgm:pt>
    <dgm:pt modelId="{0E67648B-AB4B-4B85-BFFD-7E1516173346}" type="sibTrans" cxnId="{7D4C8025-03EC-4AB7-9557-8979E95ED3F9}">
      <dgm:prSet/>
      <dgm:spPr/>
      <dgm:t>
        <a:bodyPr/>
        <a:lstStyle/>
        <a:p>
          <a:endParaRPr lang="ru-RU"/>
        </a:p>
      </dgm:t>
    </dgm:pt>
    <dgm:pt modelId="{DD0E1FE3-D97F-44D2-9882-C3537A3B239C}">
      <dgm:prSet custT="1"/>
      <dgm:spPr>
        <a:solidFill>
          <a:schemeClr val="accent1">
            <a:lumMod val="20000"/>
            <a:lumOff val="80000"/>
            <a:alpha val="90000"/>
          </a:schemeClr>
        </a:solidFill>
      </dgm:spPr>
      <dgm:t>
        <a:bodyPr/>
        <a:lstStyle/>
        <a:p>
          <a:r>
            <a:rPr lang="ru-RU" sz="1400" b="1" dirty="0" smtClean="0">
              <a:latin typeface="Times New Roman" panose="02020603050405020304" pitchFamily="18" charset="0"/>
              <a:cs typeface="Times New Roman" panose="02020603050405020304" pitchFamily="18" charset="0"/>
            </a:rPr>
            <a:t>Обязательное социальное страхование</a:t>
          </a:r>
          <a:endParaRPr lang="ru-RU" sz="1400" b="1" dirty="0">
            <a:latin typeface="Times New Roman" panose="02020603050405020304" pitchFamily="18" charset="0"/>
            <a:cs typeface="Times New Roman" panose="02020603050405020304" pitchFamily="18" charset="0"/>
          </a:endParaRPr>
        </a:p>
      </dgm:t>
    </dgm:pt>
    <dgm:pt modelId="{E838B5B3-183B-405D-8DA2-B1922A404D4D}" type="parTrans" cxnId="{28D37943-7A94-4A9D-A23D-93C83BAA6493}">
      <dgm:prSet/>
      <dgm:spPr/>
      <dgm:t>
        <a:bodyPr/>
        <a:lstStyle/>
        <a:p>
          <a:endParaRPr lang="ru-RU"/>
        </a:p>
      </dgm:t>
    </dgm:pt>
    <dgm:pt modelId="{C5681FF6-090F-4A0B-BD84-54BBB0600DC4}" type="sibTrans" cxnId="{28D37943-7A94-4A9D-A23D-93C83BAA6493}">
      <dgm:prSet/>
      <dgm:spPr/>
      <dgm:t>
        <a:bodyPr/>
        <a:lstStyle/>
        <a:p>
          <a:endParaRPr lang="ru-RU"/>
        </a:p>
      </dgm:t>
    </dgm:pt>
    <dgm:pt modelId="{FD7615E4-F747-4281-8973-66A9EF838217}">
      <dgm:prSet custT="1"/>
      <dgm:spPr>
        <a:solidFill>
          <a:schemeClr val="accent1">
            <a:lumMod val="20000"/>
            <a:lumOff val="80000"/>
            <a:alpha val="90000"/>
          </a:schemeClr>
        </a:solidFill>
      </dgm:spPr>
      <dgm:t>
        <a:bodyPr/>
        <a:lstStyle/>
        <a:p>
          <a:r>
            <a:rPr lang="ru-RU" sz="1400" b="1" dirty="0" smtClean="0">
              <a:latin typeface="Times New Roman" panose="02020603050405020304" pitchFamily="18" charset="0"/>
              <a:cs typeface="Times New Roman" panose="02020603050405020304" pitchFamily="18" charset="0"/>
            </a:rPr>
            <a:t>Расследование и учет несчастных случаев </a:t>
          </a:r>
          <a:endParaRPr lang="ru-RU" sz="1400" b="1" dirty="0">
            <a:latin typeface="Times New Roman" panose="02020603050405020304" pitchFamily="18" charset="0"/>
            <a:cs typeface="Times New Roman" panose="02020603050405020304" pitchFamily="18" charset="0"/>
          </a:endParaRPr>
        </a:p>
      </dgm:t>
    </dgm:pt>
    <dgm:pt modelId="{C5B88A47-5382-4B0C-B3A2-A5D6B19F4BC3}" type="parTrans" cxnId="{F5376DE0-16C8-4332-970F-47D021321A27}">
      <dgm:prSet/>
      <dgm:spPr/>
      <dgm:t>
        <a:bodyPr/>
        <a:lstStyle/>
        <a:p>
          <a:endParaRPr lang="ru-RU"/>
        </a:p>
      </dgm:t>
    </dgm:pt>
    <dgm:pt modelId="{2C6F24A4-BE82-4252-B7BD-60D7CC2B16F0}" type="sibTrans" cxnId="{F5376DE0-16C8-4332-970F-47D021321A27}">
      <dgm:prSet/>
      <dgm:spPr/>
      <dgm:t>
        <a:bodyPr/>
        <a:lstStyle/>
        <a:p>
          <a:endParaRPr lang="ru-RU"/>
        </a:p>
      </dgm:t>
    </dgm:pt>
    <dgm:pt modelId="{DFE2348D-ECF6-4263-8369-F8444E47767E}">
      <dgm:prSet custT="1"/>
      <dgm:spPr>
        <a:solidFill>
          <a:schemeClr val="accent1">
            <a:lumMod val="20000"/>
            <a:lumOff val="80000"/>
            <a:alpha val="90000"/>
          </a:schemeClr>
        </a:solidFill>
      </dgm:spPr>
      <dgm:t>
        <a:bodyPr/>
        <a:lstStyle/>
        <a:p>
          <a:r>
            <a:rPr lang="ru-RU" sz="1400" b="1" dirty="0" smtClean="0">
              <a:latin typeface="Times New Roman" panose="02020603050405020304" pitchFamily="18" charset="0"/>
              <a:cs typeface="Times New Roman" panose="02020603050405020304" pitchFamily="18" charset="0"/>
            </a:rPr>
            <a:t>Соблюдать требования охраны труда</a:t>
          </a:r>
          <a:endParaRPr lang="ru-RU" sz="1400" b="1" dirty="0">
            <a:latin typeface="Times New Roman" panose="02020603050405020304" pitchFamily="18" charset="0"/>
            <a:cs typeface="Times New Roman" panose="02020603050405020304" pitchFamily="18" charset="0"/>
          </a:endParaRPr>
        </a:p>
      </dgm:t>
    </dgm:pt>
    <dgm:pt modelId="{10AE08DD-9ECE-47C3-BFBF-27481CB69CBB}" type="parTrans" cxnId="{CC7EF49B-9F52-4E29-A3FB-AEB703B0BD58}">
      <dgm:prSet/>
      <dgm:spPr/>
      <dgm:t>
        <a:bodyPr/>
        <a:lstStyle/>
        <a:p>
          <a:endParaRPr lang="ru-RU"/>
        </a:p>
      </dgm:t>
    </dgm:pt>
    <dgm:pt modelId="{27749778-40A8-4145-9235-8EC23401F23E}" type="sibTrans" cxnId="{CC7EF49B-9F52-4E29-A3FB-AEB703B0BD58}">
      <dgm:prSet/>
      <dgm:spPr/>
      <dgm:t>
        <a:bodyPr/>
        <a:lstStyle/>
        <a:p>
          <a:endParaRPr lang="ru-RU"/>
        </a:p>
      </dgm:t>
    </dgm:pt>
    <dgm:pt modelId="{7D5C8091-1E2E-4E0C-9CFC-FA5A7F935902}">
      <dgm:prSet custT="1"/>
      <dgm:spPr>
        <a:solidFill>
          <a:schemeClr val="accent1">
            <a:lumMod val="20000"/>
            <a:lumOff val="80000"/>
            <a:alpha val="90000"/>
          </a:schemeClr>
        </a:solidFill>
      </dgm:spPr>
      <dgm:t>
        <a:bodyPr/>
        <a:lstStyle/>
        <a:p>
          <a:r>
            <a:rPr lang="ru-RU" sz="1400" b="1" dirty="0" smtClean="0">
              <a:latin typeface="Times New Roman" panose="02020603050405020304" pitchFamily="18" charset="0"/>
              <a:cs typeface="Times New Roman" panose="02020603050405020304" pitchFamily="18" charset="0"/>
            </a:rPr>
            <a:t>Проходить обучение безопасным методам и приемам выполнения работ и оказанию первой помощи пострадавшим</a:t>
          </a:r>
          <a:endParaRPr lang="ru-RU" sz="1400" b="1" dirty="0">
            <a:latin typeface="Times New Roman" panose="02020603050405020304" pitchFamily="18" charset="0"/>
            <a:cs typeface="Times New Roman" panose="02020603050405020304" pitchFamily="18" charset="0"/>
          </a:endParaRPr>
        </a:p>
      </dgm:t>
    </dgm:pt>
    <dgm:pt modelId="{FDA1C06F-E52C-4E84-9DF3-DABAA2E53963}" type="parTrans" cxnId="{EDECEA5F-E343-40A4-BBD6-7EB7EE51EC38}">
      <dgm:prSet/>
      <dgm:spPr/>
      <dgm:t>
        <a:bodyPr/>
        <a:lstStyle/>
        <a:p>
          <a:endParaRPr lang="ru-RU"/>
        </a:p>
      </dgm:t>
    </dgm:pt>
    <dgm:pt modelId="{9B0A97B1-09C9-4A90-9DCA-B359F7603786}" type="sibTrans" cxnId="{EDECEA5F-E343-40A4-BBD6-7EB7EE51EC38}">
      <dgm:prSet/>
      <dgm:spPr/>
      <dgm:t>
        <a:bodyPr/>
        <a:lstStyle/>
        <a:p>
          <a:endParaRPr lang="ru-RU"/>
        </a:p>
      </dgm:t>
    </dgm:pt>
    <dgm:pt modelId="{285E818B-19D9-48E7-B078-12DBB3AD6B86}">
      <dgm:prSet custT="1"/>
      <dgm:spPr>
        <a:solidFill>
          <a:schemeClr val="accent1">
            <a:lumMod val="20000"/>
            <a:lumOff val="80000"/>
            <a:alpha val="90000"/>
          </a:schemeClr>
        </a:solidFill>
      </dgm:spPr>
      <dgm:t>
        <a:bodyPr/>
        <a:lstStyle/>
        <a:p>
          <a:r>
            <a:rPr lang="ru-RU" sz="1400" b="1" dirty="0" smtClean="0">
              <a:latin typeface="Times New Roman" panose="02020603050405020304" pitchFamily="18" charset="0"/>
              <a:cs typeface="Times New Roman" panose="02020603050405020304" pitchFamily="18" charset="0"/>
            </a:rPr>
            <a:t>Немедленно извещать своего непосредственного руководителя о любой ситуации, угрожающей жизни и здоровью людей, в том числе о происшедшем несчастном случае</a:t>
          </a:r>
          <a:endParaRPr lang="ru-RU" sz="1400" b="1" dirty="0">
            <a:latin typeface="Times New Roman" panose="02020603050405020304" pitchFamily="18" charset="0"/>
            <a:cs typeface="Times New Roman" panose="02020603050405020304" pitchFamily="18" charset="0"/>
          </a:endParaRPr>
        </a:p>
      </dgm:t>
    </dgm:pt>
    <dgm:pt modelId="{E98634E2-1809-4099-8C75-D2F416E61BF8}" type="parTrans" cxnId="{7E37F59B-6EA4-4206-9D25-BB7E2ACFA7BF}">
      <dgm:prSet/>
      <dgm:spPr/>
      <dgm:t>
        <a:bodyPr/>
        <a:lstStyle/>
        <a:p>
          <a:endParaRPr lang="ru-RU"/>
        </a:p>
      </dgm:t>
    </dgm:pt>
    <dgm:pt modelId="{CFF3DF1C-AFFA-43A6-A272-3A392F1FD215}" type="sibTrans" cxnId="{7E37F59B-6EA4-4206-9D25-BB7E2ACFA7BF}">
      <dgm:prSet/>
      <dgm:spPr/>
      <dgm:t>
        <a:bodyPr/>
        <a:lstStyle/>
        <a:p>
          <a:endParaRPr lang="ru-RU"/>
        </a:p>
      </dgm:t>
    </dgm:pt>
    <dgm:pt modelId="{FACD28BD-EC0D-46F5-8CBD-9A7E79865C8D}">
      <dgm:prSet custT="1"/>
      <dgm:spPr>
        <a:solidFill>
          <a:schemeClr val="accent1">
            <a:lumMod val="20000"/>
            <a:lumOff val="80000"/>
            <a:alpha val="90000"/>
          </a:schemeClr>
        </a:solidFill>
      </dgm:spPr>
      <dgm:t>
        <a:bodyPr/>
        <a:lstStyle/>
        <a:p>
          <a:r>
            <a:rPr lang="ru-RU" sz="1400" b="1" dirty="0" smtClean="0">
              <a:latin typeface="Times New Roman" panose="02020603050405020304" pitchFamily="18" charset="0"/>
              <a:cs typeface="Times New Roman" panose="02020603050405020304" pitchFamily="18" charset="0"/>
            </a:rPr>
            <a:t>Проходить обязательные медицинские осмотры по направлению работодателя</a:t>
          </a:r>
          <a:endParaRPr lang="ru-RU" sz="1400" b="1" dirty="0">
            <a:latin typeface="Times New Roman" panose="02020603050405020304" pitchFamily="18" charset="0"/>
            <a:cs typeface="Times New Roman" panose="02020603050405020304" pitchFamily="18" charset="0"/>
          </a:endParaRPr>
        </a:p>
      </dgm:t>
    </dgm:pt>
    <dgm:pt modelId="{1441B93C-D2A0-4BDE-B67B-1B7573E71858}" type="parTrans" cxnId="{26C27AEA-32B8-4B2F-93B1-63C2B7BE1330}">
      <dgm:prSet/>
      <dgm:spPr/>
      <dgm:t>
        <a:bodyPr/>
        <a:lstStyle/>
        <a:p>
          <a:endParaRPr lang="ru-RU"/>
        </a:p>
      </dgm:t>
    </dgm:pt>
    <dgm:pt modelId="{6AB5D640-9876-4BB8-9132-E42E5FF38ED6}" type="sibTrans" cxnId="{26C27AEA-32B8-4B2F-93B1-63C2B7BE1330}">
      <dgm:prSet/>
      <dgm:spPr/>
      <dgm:t>
        <a:bodyPr/>
        <a:lstStyle/>
        <a:p>
          <a:endParaRPr lang="ru-RU"/>
        </a:p>
      </dgm:t>
    </dgm:pt>
    <dgm:pt modelId="{15F3F69A-3EB5-4F75-B0B3-9D0E259A384B}">
      <dgm:prSet custT="1"/>
      <dgm:spPr>
        <a:solidFill>
          <a:schemeClr val="accent1">
            <a:lumMod val="20000"/>
            <a:lumOff val="80000"/>
            <a:alpha val="90000"/>
          </a:schemeClr>
        </a:solidFill>
      </dgm:spPr>
      <dgm:t>
        <a:bodyPr/>
        <a:lstStyle/>
        <a:p>
          <a:r>
            <a:rPr lang="ru-RU" sz="1400" b="1" dirty="0" smtClean="0">
              <a:latin typeface="Times New Roman" panose="02020603050405020304" pitchFamily="18" charset="0"/>
              <a:cs typeface="Times New Roman" panose="02020603050405020304" pitchFamily="18" charset="0"/>
            </a:rPr>
            <a:t>Правильно применять средства индивидуальной защиты</a:t>
          </a:r>
          <a:endParaRPr lang="ru-RU" sz="1400" b="1" dirty="0">
            <a:latin typeface="Times New Roman" panose="02020603050405020304" pitchFamily="18" charset="0"/>
            <a:cs typeface="Times New Roman" panose="02020603050405020304" pitchFamily="18" charset="0"/>
          </a:endParaRPr>
        </a:p>
      </dgm:t>
    </dgm:pt>
    <dgm:pt modelId="{D71332D5-DAFE-4027-A07F-C80D8730566B}" type="parTrans" cxnId="{F258CDFE-0101-435A-AD6F-5FFA703A5B22}">
      <dgm:prSet/>
      <dgm:spPr/>
      <dgm:t>
        <a:bodyPr/>
        <a:lstStyle/>
        <a:p>
          <a:endParaRPr lang="ru-RU"/>
        </a:p>
      </dgm:t>
    </dgm:pt>
    <dgm:pt modelId="{D3F0E5A7-14C3-4C1B-B6B6-E90C9DA1D364}" type="sibTrans" cxnId="{F258CDFE-0101-435A-AD6F-5FFA703A5B22}">
      <dgm:prSet/>
      <dgm:spPr/>
      <dgm:t>
        <a:bodyPr/>
        <a:lstStyle/>
        <a:p>
          <a:endParaRPr lang="ru-RU"/>
        </a:p>
      </dgm:t>
    </dgm:pt>
    <dgm:pt modelId="{54422D02-81E2-4ADC-89D0-E2C471DF2505}" type="pres">
      <dgm:prSet presAssocID="{80C5719C-9CC8-402D-B928-235A877F0393}" presName="linearFlow" presStyleCnt="0">
        <dgm:presLayoutVars>
          <dgm:dir/>
          <dgm:animLvl val="lvl"/>
          <dgm:resizeHandles val="exact"/>
        </dgm:presLayoutVars>
      </dgm:prSet>
      <dgm:spPr/>
      <dgm:t>
        <a:bodyPr/>
        <a:lstStyle/>
        <a:p>
          <a:endParaRPr lang="ru-RU"/>
        </a:p>
      </dgm:t>
    </dgm:pt>
    <dgm:pt modelId="{02CBE051-4ED0-445F-8933-DE2F0CF6B7AB}" type="pres">
      <dgm:prSet presAssocID="{234BEE83-FE94-4034-B573-234557EB5D3C}" presName="composite" presStyleCnt="0"/>
      <dgm:spPr/>
    </dgm:pt>
    <dgm:pt modelId="{B05536FA-365E-48B8-BDBD-5B62B95BECA5}" type="pres">
      <dgm:prSet presAssocID="{234BEE83-FE94-4034-B573-234557EB5D3C}" presName="parentText" presStyleLbl="alignNode1" presStyleIdx="0" presStyleCnt="2" custLinFactNeighborX="-6451" custLinFactNeighborY="-14481">
        <dgm:presLayoutVars>
          <dgm:chMax val="1"/>
          <dgm:bulletEnabled val="1"/>
        </dgm:presLayoutVars>
      </dgm:prSet>
      <dgm:spPr/>
      <dgm:t>
        <a:bodyPr/>
        <a:lstStyle/>
        <a:p>
          <a:endParaRPr lang="ru-RU"/>
        </a:p>
      </dgm:t>
    </dgm:pt>
    <dgm:pt modelId="{7B8FE15E-0D51-452E-8A95-8D11A1C67619}" type="pres">
      <dgm:prSet presAssocID="{234BEE83-FE94-4034-B573-234557EB5D3C}" presName="descendantText" presStyleLbl="alignAcc1" presStyleIdx="0" presStyleCnt="2" custScaleX="83776" custScaleY="161936" custLinFactNeighborX="-5788" custLinFactNeighborY="8363">
        <dgm:presLayoutVars>
          <dgm:bulletEnabled val="1"/>
        </dgm:presLayoutVars>
      </dgm:prSet>
      <dgm:spPr/>
      <dgm:t>
        <a:bodyPr/>
        <a:lstStyle/>
        <a:p>
          <a:endParaRPr lang="ru-RU"/>
        </a:p>
      </dgm:t>
    </dgm:pt>
    <dgm:pt modelId="{DEFE9CDC-DEAC-4916-BA7C-B9CBF311E1E9}" type="pres">
      <dgm:prSet presAssocID="{A43A2052-F8F0-4919-960F-0915C6E5FB2E}" presName="sp" presStyleCnt="0"/>
      <dgm:spPr/>
    </dgm:pt>
    <dgm:pt modelId="{976340A1-5B1D-477B-9ED0-1C694F095BB2}" type="pres">
      <dgm:prSet presAssocID="{9A9E64CC-25F6-40C1-BDE1-7BA2B27B72AE}" presName="composite" presStyleCnt="0"/>
      <dgm:spPr/>
    </dgm:pt>
    <dgm:pt modelId="{CA6848A4-C83E-4DC5-9F45-EA3F65FA54B9}" type="pres">
      <dgm:prSet presAssocID="{9A9E64CC-25F6-40C1-BDE1-7BA2B27B72AE}" presName="parentText" presStyleLbl="alignNode1" presStyleIdx="1" presStyleCnt="2" custLinFactNeighborX="-7805" custLinFactNeighborY="-7906">
        <dgm:presLayoutVars>
          <dgm:chMax val="1"/>
          <dgm:bulletEnabled val="1"/>
        </dgm:presLayoutVars>
      </dgm:prSet>
      <dgm:spPr/>
      <dgm:t>
        <a:bodyPr/>
        <a:lstStyle/>
        <a:p>
          <a:endParaRPr lang="ru-RU"/>
        </a:p>
      </dgm:t>
    </dgm:pt>
    <dgm:pt modelId="{73539598-9333-4265-9ED3-0F0B1BB15C56}" type="pres">
      <dgm:prSet presAssocID="{9A9E64CC-25F6-40C1-BDE1-7BA2B27B72AE}" presName="descendantText" presStyleLbl="alignAcc1" presStyleIdx="1" presStyleCnt="2" custScaleX="82958" custScaleY="120923" custLinFactNeighborX="-5839" custLinFactNeighborY="7419">
        <dgm:presLayoutVars>
          <dgm:bulletEnabled val="1"/>
        </dgm:presLayoutVars>
      </dgm:prSet>
      <dgm:spPr/>
      <dgm:t>
        <a:bodyPr/>
        <a:lstStyle/>
        <a:p>
          <a:endParaRPr lang="ru-RU"/>
        </a:p>
      </dgm:t>
    </dgm:pt>
  </dgm:ptLst>
  <dgm:cxnLst>
    <dgm:cxn modelId="{02ED2BBF-A090-47AE-AB9D-AB7360313196}" srcId="{234BEE83-FE94-4034-B573-234557EB5D3C}" destId="{8277FB3A-41A3-46A3-B9F5-49012666D0E1}" srcOrd="0" destOrd="0" parTransId="{FAD23F75-DEB2-4D0A-A59E-7D18FE229342}" sibTransId="{4A83EF70-5C79-460B-8F7C-E0007D506B78}"/>
    <dgm:cxn modelId="{28D37943-7A94-4A9D-A23D-93C83BAA6493}" srcId="{234BEE83-FE94-4034-B573-234557EB5D3C}" destId="{DD0E1FE3-D97F-44D2-9882-C3537A3B239C}" srcOrd="5" destOrd="0" parTransId="{E838B5B3-183B-405D-8DA2-B1922A404D4D}" sibTransId="{C5681FF6-090F-4A0B-BD84-54BBB0600DC4}"/>
    <dgm:cxn modelId="{19352AA0-BD08-4AB7-8F78-2EC847E1AB0A}" srcId="{80C5719C-9CC8-402D-B928-235A877F0393}" destId="{234BEE83-FE94-4034-B573-234557EB5D3C}" srcOrd="0" destOrd="0" parTransId="{8F93910F-AE09-4E33-BEEA-3255D0B89C8A}" sibTransId="{A43A2052-F8F0-4919-960F-0915C6E5FB2E}"/>
    <dgm:cxn modelId="{A9FD32B4-C313-4F5F-82FF-BD90F69CE7DA}" type="presOf" srcId="{285E818B-19D9-48E7-B078-12DBB3AD6B86}" destId="{73539598-9333-4265-9ED3-0F0B1BB15C56}" srcOrd="0" destOrd="3" presId="urn:microsoft.com/office/officeart/2005/8/layout/chevron2"/>
    <dgm:cxn modelId="{7CF8D595-3F80-4FF9-B456-0965E484F519}" type="presOf" srcId="{FACD28BD-EC0D-46F5-8CBD-9A7E79865C8D}" destId="{73539598-9333-4265-9ED3-0F0B1BB15C56}" srcOrd="0" destOrd="4" presId="urn:microsoft.com/office/officeart/2005/8/layout/chevron2"/>
    <dgm:cxn modelId="{1106CA03-9135-4CD2-BB11-8AC3B4EA58CB}" type="presOf" srcId="{80C5719C-9CC8-402D-B928-235A877F0393}" destId="{54422D02-81E2-4ADC-89D0-E2C471DF2505}" srcOrd="0" destOrd="0" presId="urn:microsoft.com/office/officeart/2005/8/layout/chevron2"/>
    <dgm:cxn modelId="{CC7EF49B-9F52-4E29-A3FB-AEB703B0BD58}" srcId="{9A9E64CC-25F6-40C1-BDE1-7BA2B27B72AE}" destId="{DFE2348D-ECF6-4263-8369-F8444E47767E}" srcOrd="0" destOrd="0" parTransId="{10AE08DD-9ECE-47C3-BFBF-27481CB69CBB}" sibTransId="{27749778-40A8-4145-9235-8EC23401F23E}"/>
    <dgm:cxn modelId="{4EE8F498-8473-4D2B-866B-72BCD1F12E3A}" srcId="{234BEE83-FE94-4034-B573-234557EB5D3C}" destId="{31333589-4602-4476-AC6B-BDE75C4ECEC3}" srcOrd="1" destOrd="0" parTransId="{E305DE7A-6CBF-42E9-AE4C-CB1B6DAF3B64}" sibTransId="{972C0717-8187-4A33-8B24-C622F8FD02F8}"/>
    <dgm:cxn modelId="{77A600E3-8A27-4252-AD2D-A29C09CC8DDA}" type="presOf" srcId="{7D5C8091-1E2E-4E0C-9CFC-FA5A7F935902}" destId="{73539598-9333-4265-9ED3-0F0B1BB15C56}" srcOrd="0" destOrd="2" presId="urn:microsoft.com/office/officeart/2005/8/layout/chevron2"/>
    <dgm:cxn modelId="{7AB12285-D1BF-41CC-B4F1-E4687BE8FA26}" type="presOf" srcId="{4106DF0B-F152-41F6-948A-2C4393148B6D}" destId="{7B8FE15E-0D51-452E-8A95-8D11A1C67619}" srcOrd="0" destOrd="4" presId="urn:microsoft.com/office/officeart/2005/8/layout/chevron2"/>
    <dgm:cxn modelId="{593A2A31-2DD4-4FDA-9512-5E464B5CEA85}" srcId="{80C5719C-9CC8-402D-B928-235A877F0393}" destId="{9A9E64CC-25F6-40C1-BDE1-7BA2B27B72AE}" srcOrd="1" destOrd="0" parTransId="{53F624A9-1A96-4A72-943E-93AF0357837A}" sibTransId="{6DB55A2B-E86D-47EB-B779-02E1E02592F1}"/>
    <dgm:cxn modelId="{F596EC36-102E-4A30-8493-B1BEEC0D8F72}" type="presOf" srcId="{FD7615E4-F747-4281-8973-66A9EF838217}" destId="{7B8FE15E-0D51-452E-8A95-8D11A1C67619}" srcOrd="0" destOrd="6" presId="urn:microsoft.com/office/officeart/2005/8/layout/chevron2"/>
    <dgm:cxn modelId="{7E37F59B-6EA4-4206-9D25-BB7E2ACFA7BF}" srcId="{9A9E64CC-25F6-40C1-BDE1-7BA2B27B72AE}" destId="{285E818B-19D9-48E7-B078-12DBB3AD6B86}" srcOrd="3" destOrd="0" parTransId="{E98634E2-1809-4099-8C75-D2F416E61BF8}" sibTransId="{CFF3DF1C-AFFA-43A6-A272-3A392F1FD215}"/>
    <dgm:cxn modelId="{E45179DF-ABEE-4B05-A87E-7AE2364D7EAA}" type="presOf" srcId="{DD0E1FE3-D97F-44D2-9882-C3537A3B239C}" destId="{7B8FE15E-0D51-452E-8A95-8D11A1C67619}" srcOrd="0" destOrd="5" presId="urn:microsoft.com/office/officeart/2005/8/layout/chevron2"/>
    <dgm:cxn modelId="{199AC686-D42D-4831-BEC2-873A5935CF8C}" type="presOf" srcId="{234BEE83-FE94-4034-B573-234557EB5D3C}" destId="{B05536FA-365E-48B8-BDBD-5B62B95BECA5}" srcOrd="0" destOrd="0" presId="urn:microsoft.com/office/officeart/2005/8/layout/chevron2"/>
    <dgm:cxn modelId="{35A3F179-86CF-4C54-A630-A403C8FF649A}" type="presOf" srcId="{8277FB3A-41A3-46A3-B9F5-49012666D0E1}" destId="{7B8FE15E-0D51-452E-8A95-8D11A1C67619}" srcOrd="0" destOrd="0" presId="urn:microsoft.com/office/officeart/2005/8/layout/chevron2"/>
    <dgm:cxn modelId="{26C27AEA-32B8-4B2F-93B1-63C2B7BE1330}" srcId="{9A9E64CC-25F6-40C1-BDE1-7BA2B27B72AE}" destId="{FACD28BD-EC0D-46F5-8CBD-9A7E79865C8D}" srcOrd="4" destOrd="0" parTransId="{1441B93C-D2A0-4BDE-B67B-1B7573E71858}" sibTransId="{6AB5D640-9876-4BB8-9132-E42E5FF38ED6}"/>
    <dgm:cxn modelId="{60B00FF2-8FDD-4ADB-87F0-06672568EDA6}" type="presOf" srcId="{15F3F69A-3EB5-4F75-B0B3-9D0E259A384B}" destId="{73539598-9333-4265-9ED3-0F0B1BB15C56}" srcOrd="0" destOrd="1" presId="urn:microsoft.com/office/officeart/2005/8/layout/chevron2"/>
    <dgm:cxn modelId="{0CF35E48-DBE3-45FA-8192-127D3BB2221A}" type="presOf" srcId="{DFE2348D-ECF6-4263-8369-F8444E47767E}" destId="{73539598-9333-4265-9ED3-0F0B1BB15C56}" srcOrd="0" destOrd="0" presId="urn:microsoft.com/office/officeart/2005/8/layout/chevron2"/>
    <dgm:cxn modelId="{220E4DA2-644A-4EA4-810C-D8C9F3831CE9}" srcId="{234BEE83-FE94-4034-B573-234557EB5D3C}" destId="{4690F683-CF5A-4617-A52A-0E7A31C33EC2}" srcOrd="3" destOrd="0" parTransId="{6EC67EF0-546F-4918-9D22-B0C9675A7A35}" sibTransId="{DF682CD5-0C9C-4B08-8C1C-4F079E44A534}"/>
    <dgm:cxn modelId="{31A936F4-1859-4EFE-9DB5-73A5E996E49F}" type="presOf" srcId="{31333589-4602-4476-AC6B-BDE75C4ECEC3}" destId="{7B8FE15E-0D51-452E-8A95-8D11A1C67619}" srcOrd="0" destOrd="1" presId="urn:microsoft.com/office/officeart/2005/8/layout/chevron2"/>
    <dgm:cxn modelId="{7D4C8025-03EC-4AB7-9557-8979E95ED3F9}" srcId="{234BEE83-FE94-4034-B573-234557EB5D3C}" destId="{4106DF0B-F152-41F6-948A-2C4393148B6D}" srcOrd="4" destOrd="0" parTransId="{092CB15D-90DD-44C2-891F-14AF474C00F0}" sibTransId="{0E67648B-AB4B-4B85-BFFD-7E1516173346}"/>
    <dgm:cxn modelId="{F258CDFE-0101-435A-AD6F-5FFA703A5B22}" srcId="{9A9E64CC-25F6-40C1-BDE1-7BA2B27B72AE}" destId="{15F3F69A-3EB5-4F75-B0B3-9D0E259A384B}" srcOrd="1" destOrd="0" parTransId="{D71332D5-DAFE-4027-A07F-C80D8730566B}" sibTransId="{D3F0E5A7-14C3-4C1B-B6B6-E90C9DA1D364}"/>
    <dgm:cxn modelId="{F5376DE0-16C8-4332-970F-47D021321A27}" srcId="{234BEE83-FE94-4034-B573-234557EB5D3C}" destId="{FD7615E4-F747-4281-8973-66A9EF838217}" srcOrd="6" destOrd="0" parTransId="{C5B88A47-5382-4B0C-B3A2-A5D6B19F4BC3}" sibTransId="{2C6F24A4-BE82-4252-B7BD-60D7CC2B16F0}"/>
    <dgm:cxn modelId="{EDECEA5F-E343-40A4-BBD6-7EB7EE51EC38}" srcId="{9A9E64CC-25F6-40C1-BDE1-7BA2B27B72AE}" destId="{7D5C8091-1E2E-4E0C-9CFC-FA5A7F935902}" srcOrd="2" destOrd="0" parTransId="{FDA1C06F-E52C-4E84-9DF3-DABAA2E53963}" sibTransId="{9B0A97B1-09C9-4A90-9DCA-B359F7603786}"/>
    <dgm:cxn modelId="{5DB0EDB3-5034-4812-949D-B6B0DB5D5941}" type="presOf" srcId="{4690F683-CF5A-4617-A52A-0E7A31C33EC2}" destId="{7B8FE15E-0D51-452E-8A95-8D11A1C67619}" srcOrd="0" destOrd="3" presId="urn:microsoft.com/office/officeart/2005/8/layout/chevron2"/>
    <dgm:cxn modelId="{9404B439-ED40-47D1-A8BC-5D0213E3BF32}" type="presOf" srcId="{9A9E64CC-25F6-40C1-BDE1-7BA2B27B72AE}" destId="{CA6848A4-C83E-4DC5-9F45-EA3F65FA54B9}" srcOrd="0" destOrd="0" presId="urn:microsoft.com/office/officeart/2005/8/layout/chevron2"/>
    <dgm:cxn modelId="{D46479C2-4F1B-4E90-BEC8-4324FF58FFF0}" srcId="{234BEE83-FE94-4034-B573-234557EB5D3C}" destId="{DD2E2FF3-2249-4B39-8476-1DB656857B43}" srcOrd="2" destOrd="0" parTransId="{0BCB3D59-DF8F-4E52-AA25-4AE7A69C5FA0}" sibTransId="{1CD77943-C189-4CE1-8DDC-8E97B86867AD}"/>
    <dgm:cxn modelId="{55227F26-BB51-4C52-996F-52C8E2BB403F}" type="presOf" srcId="{DD2E2FF3-2249-4B39-8476-1DB656857B43}" destId="{7B8FE15E-0D51-452E-8A95-8D11A1C67619}" srcOrd="0" destOrd="2" presId="urn:microsoft.com/office/officeart/2005/8/layout/chevron2"/>
    <dgm:cxn modelId="{DA7EE8B3-03B6-48CF-97DD-4F02983A34DA}" type="presParOf" srcId="{54422D02-81E2-4ADC-89D0-E2C471DF2505}" destId="{02CBE051-4ED0-445F-8933-DE2F0CF6B7AB}" srcOrd="0" destOrd="0" presId="urn:microsoft.com/office/officeart/2005/8/layout/chevron2"/>
    <dgm:cxn modelId="{207F4117-24EC-44BA-888B-207EEE238E3A}" type="presParOf" srcId="{02CBE051-4ED0-445F-8933-DE2F0CF6B7AB}" destId="{B05536FA-365E-48B8-BDBD-5B62B95BECA5}" srcOrd="0" destOrd="0" presId="urn:microsoft.com/office/officeart/2005/8/layout/chevron2"/>
    <dgm:cxn modelId="{F1E5B68A-E566-4A5C-9CA4-2CEF24536FA2}" type="presParOf" srcId="{02CBE051-4ED0-445F-8933-DE2F0CF6B7AB}" destId="{7B8FE15E-0D51-452E-8A95-8D11A1C67619}" srcOrd="1" destOrd="0" presId="urn:microsoft.com/office/officeart/2005/8/layout/chevron2"/>
    <dgm:cxn modelId="{CBE61836-B5DA-4627-8516-13BD22DD2840}" type="presParOf" srcId="{54422D02-81E2-4ADC-89D0-E2C471DF2505}" destId="{DEFE9CDC-DEAC-4916-BA7C-B9CBF311E1E9}" srcOrd="1" destOrd="0" presId="urn:microsoft.com/office/officeart/2005/8/layout/chevron2"/>
    <dgm:cxn modelId="{8C9881C7-AFB9-4932-9617-1FFD000AF50B}" type="presParOf" srcId="{54422D02-81E2-4ADC-89D0-E2C471DF2505}" destId="{976340A1-5B1D-477B-9ED0-1C694F095BB2}" srcOrd="2" destOrd="0" presId="urn:microsoft.com/office/officeart/2005/8/layout/chevron2"/>
    <dgm:cxn modelId="{BCC2C3FF-9D2E-4CF3-B0D7-8B6EF5CCFFA5}" type="presParOf" srcId="{976340A1-5B1D-477B-9ED0-1C694F095BB2}" destId="{CA6848A4-C83E-4DC5-9F45-EA3F65FA54B9}" srcOrd="0" destOrd="0" presId="urn:microsoft.com/office/officeart/2005/8/layout/chevron2"/>
    <dgm:cxn modelId="{73F534B2-5522-437A-84B0-DAC6FA960F27}" type="presParOf" srcId="{976340A1-5B1D-477B-9ED0-1C694F095BB2}" destId="{73539598-9333-4265-9ED3-0F0B1BB15C5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59D96C-E7C2-4F1F-A6F6-320D9CE3E8E0}" type="doc">
      <dgm:prSet loTypeId="urn:microsoft.com/office/officeart/2005/8/layout/cycle6" loCatId="cycle" qsTypeId="urn:microsoft.com/office/officeart/2005/8/quickstyle/simple1" qsCatId="simple" csTypeId="urn:microsoft.com/office/officeart/2005/8/colors/colorful1#1" csCatId="colorful" phldr="1"/>
      <dgm:spPr/>
      <dgm:t>
        <a:bodyPr/>
        <a:lstStyle/>
        <a:p>
          <a:endParaRPr lang="ru-RU"/>
        </a:p>
      </dgm:t>
    </dgm:pt>
    <dgm:pt modelId="{C6A48542-1CFE-4170-A26F-EA6972A7B7D9}">
      <dgm:prSet phldrT="[Текст]" custT="1"/>
      <dgm:spPr/>
      <dgm:t>
        <a:bodyPr/>
        <a:lstStyle/>
        <a:p>
          <a:r>
            <a:rPr lang="ru-RU" sz="1800" dirty="0" smtClean="0">
              <a:latin typeface="Times New Roman" pitchFamily="18" charset="0"/>
              <a:cs typeface="Times New Roman" pitchFamily="18" charset="0"/>
            </a:rPr>
            <a:t>Инструктаж по охране труда</a:t>
          </a:r>
          <a:endParaRPr lang="ru-RU" sz="1800" dirty="0">
            <a:latin typeface="Times New Roman" pitchFamily="18" charset="0"/>
            <a:cs typeface="Times New Roman" pitchFamily="18" charset="0"/>
          </a:endParaRPr>
        </a:p>
      </dgm:t>
    </dgm:pt>
    <dgm:pt modelId="{2E99405A-2BEA-4A2F-8E56-894A30D7C30A}" type="parTrans" cxnId="{A93D6BF7-501D-4BD5-905E-71803CE0F973}">
      <dgm:prSet/>
      <dgm:spPr/>
      <dgm:t>
        <a:bodyPr/>
        <a:lstStyle/>
        <a:p>
          <a:endParaRPr lang="ru-RU"/>
        </a:p>
      </dgm:t>
    </dgm:pt>
    <dgm:pt modelId="{5DB9AB9F-AEF3-4643-990C-70C24EFFBE6B}" type="sibTrans" cxnId="{A93D6BF7-501D-4BD5-905E-71803CE0F973}">
      <dgm:prSet/>
      <dgm:spPr/>
      <dgm:t>
        <a:bodyPr/>
        <a:lstStyle/>
        <a:p>
          <a:endParaRPr lang="ru-RU"/>
        </a:p>
      </dgm:t>
    </dgm:pt>
    <dgm:pt modelId="{8CE4786A-05BC-4B97-83F2-C77AD023F2D7}">
      <dgm:prSet phldrT="[Текст]" custT="1"/>
      <dgm:spPr/>
      <dgm:t>
        <a:bodyPr/>
        <a:lstStyle/>
        <a:p>
          <a:r>
            <a:rPr lang="ru-RU" sz="1800" dirty="0" smtClean="0">
              <a:latin typeface="Times New Roman" pitchFamily="18" charset="0"/>
              <a:cs typeface="Times New Roman" pitchFamily="18" charset="0"/>
            </a:rPr>
            <a:t>Подготовка по вопросам охраны труда в обучающих организациях, аккредитованных в установленном порядке</a:t>
          </a:r>
          <a:endParaRPr lang="ru-RU" sz="1800" dirty="0">
            <a:latin typeface="Times New Roman" pitchFamily="18" charset="0"/>
            <a:cs typeface="Times New Roman" pitchFamily="18" charset="0"/>
          </a:endParaRPr>
        </a:p>
      </dgm:t>
    </dgm:pt>
    <dgm:pt modelId="{3C5D1603-8756-46C8-94FF-E8CDA6999833}" type="parTrans" cxnId="{EBC0377F-B4A7-4A46-BF97-8363944DA4FF}">
      <dgm:prSet/>
      <dgm:spPr/>
      <dgm:t>
        <a:bodyPr/>
        <a:lstStyle/>
        <a:p>
          <a:endParaRPr lang="ru-RU"/>
        </a:p>
      </dgm:t>
    </dgm:pt>
    <dgm:pt modelId="{C9B4D472-14F3-4CE7-99F1-E9DE92F6F657}" type="sibTrans" cxnId="{EBC0377F-B4A7-4A46-BF97-8363944DA4FF}">
      <dgm:prSet/>
      <dgm:spPr/>
      <dgm:t>
        <a:bodyPr/>
        <a:lstStyle/>
        <a:p>
          <a:endParaRPr lang="ru-RU"/>
        </a:p>
      </dgm:t>
    </dgm:pt>
    <dgm:pt modelId="{6DC8EA70-0BC1-4EFD-9935-F85125D41777}">
      <dgm:prSet phldrT="[Текст]" custT="1"/>
      <dgm:spPr/>
      <dgm:t>
        <a:bodyPr/>
        <a:lstStyle/>
        <a:p>
          <a:r>
            <a:rPr lang="ru-RU" sz="1800" dirty="0" smtClean="0">
              <a:latin typeface="Times New Roman" pitchFamily="18" charset="0"/>
              <a:cs typeface="Times New Roman" pitchFamily="18" charset="0"/>
            </a:rPr>
            <a:t>Подготовка по вопросам охраны труда у работодателя</a:t>
          </a:r>
          <a:endParaRPr lang="ru-RU" sz="1800" dirty="0">
            <a:latin typeface="Times New Roman" pitchFamily="18" charset="0"/>
            <a:cs typeface="Times New Roman" pitchFamily="18" charset="0"/>
          </a:endParaRPr>
        </a:p>
      </dgm:t>
    </dgm:pt>
    <dgm:pt modelId="{27178F93-92DE-46F5-A1A8-038B11265FC0}" type="parTrans" cxnId="{6E2D930B-BD72-4D3B-B070-397D6286D07B}">
      <dgm:prSet/>
      <dgm:spPr/>
      <dgm:t>
        <a:bodyPr/>
        <a:lstStyle/>
        <a:p>
          <a:endParaRPr lang="ru-RU"/>
        </a:p>
      </dgm:t>
    </dgm:pt>
    <dgm:pt modelId="{AA4FFF57-E762-4B74-BFAA-BDEF85680867}" type="sibTrans" cxnId="{6E2D930B-BD72-4D3B-B070-397D6286D07B}">
      <dgm:prSet/>
      <dgm:spPr/>
      <dgm:t>
        <a:bodyPr/>
        <a:lstStyle/>
        <a:p>
          <a:endParaRPr lang="ru-RU"/>
        </a:p>
      </dgm:t>
    </dgm:pt>
    <dgm:pt modelId="{6215476F-7CFD-4A1B-88F6-927C4FB331EA}">
      <dgm:prSet phldrT="[Текст]" custT="1"/>
      <dgm:spPr/>
      <dgm:t>
        <a:bodyPr/>
        <a:lstStyle/>
        <a:p>
          <a:r>
            <a:rPr lang="ru-RU" sz="1800" dirty="0" smtClean="0">
              <a:latin typeface="Times New Roman" pitchFamily="18" charset="0"/>
              <a:cs typeface="Times New Roman" pitchFamily="18" charset="0"/>
            </a:rPr>
            <a:t>Подготовка </a:t>
          </a:r>
          <a:r>
            <a:rPr lang="ru-RU" sz="1800" smtClean="0">
              <a:latin typeface="Times New Roman" pitchFamily="18" charset="0"/>
              <a:cs typeface="Times New Roman" pitchFamily="18" charset="0"/>
            </a:rPr>
            <a:t>по вопросам оказания </a:t>
          </a:r>
          <a:r>
            <a:rPr lang="ru-RU" sz="1800" dirty="0" smtClean="0">
              <a:latin typeface="Times New Roman" pitchFamily="18" charset="0"/>
              <a:cs typeface="Times New Roman" pitchFamily="18" charset="0"/>
            </a:rPr>
            <a:t>первой помощи пострадавшим</a:t>
          </a:r>
          <a:endParaRPr lang="ru-RU" sz="1800" dirty="0">
            <a:latin typeface="Times New Roman" pitchFamily="18" charset="0"/>
            <a:cs typeface="Times New Roman" pitchFamily="18" charset="0"/>
          </a:endParaRPr>
        </a:p>
      </dgm:t>
    </dgm:pt>
    <dgm:pt modelId="{91BEC4F9-F18D-44D4-A631-2001BE7A64EA}" type="parTrans" cxnId="{BBF445D7-2665-43A5-B249-9525BA6BF3E0}">
      <dgm:prSet/>
      <dgm:spPr/>
      <dgm:t>
        <a:bodyPr/>
        <a:lstStyle/>
        <a:p>
          <a:endParaRPr lang="ru-RU"/>
        </a:p>
      </dgm:t>
    </dgm:pt>
    <dgm:pt modelId="{88A61EE0-AED1-4BFE-8E31-7EA4D7D7CF24}" type="sibTrans" cxnId="{BBF445D7-2665-43A5-B249-9525BA6BF3E0}">
      <dgm:prSet/>
      <dgm:spPr/>
      <dgm:t>
        <a:bodyPr/>
        <a:lstStyle/>
        <a:p>
          <a:endParaRPr lang="ru-RU"/>
        </a:p>
      </dgm:t>
    </dgm:pt>
    <dgm:pt modelId="{8620B197-40FF-4765-A423-D8A3862593A9}">
      <dgm:prSet phldrT="[Текст]" custT="1"/>
      <dgm:spPr/>
      <dgm:t>
        <a:bodyPr/>
        <a:lstStyle/>
        <a:p>
          <a:r>
            <a:rPr lang="ru-RU" sz="1800" dirty="0" smtClean="0">
              <a:latin typeface="Times New Roman" pitchFamily="18" charset="0"/>
              <a:cs typeface="Times New Roman" pitchFamily="18" charset="0"/>
            </a:rPr>
            <a:t>Стажировка на рабочем месте</a:t>
          </a:r>
          <a:endParaRPr lang="ru-RU" sz="1800" dirty="0">
            <a:latin typeface="Times New Roman" pitchFamily="18" charset="0"/>
            <a:cs typeface="Times New Roman" pitchFamily="18" charset="0"/>
          </a:endParaRPr>
        </a:p>
      </dgm:t>
    </dgm:pt>
    <dgm:pt modelId="{5B39C798-36D6-4C1A-8547-E3B013ADDA69}" type="parTrans" cxnId="{BC9B4402-525E-4295-A7B9-5D6900C296A3}">
      <dgm:prSet/>
      <dgm:spPr/>
      <dgm:t>
        <a:bodyPr/>
        <a:lstStyle/>
        <a:p>
          <a:endParaRPr lang="ru-RU"/>
        </a:p>
      </dgm:t>
    </dgm:pt>
    <dgm:pt modelId="{02DCEED8-E9F4-48EF-B5E4-66B43332AF9A}" type="sibTrans" cxnId="{BC9B4402-525E-4295-A7B9-5D6900C296A3}">
      <dgm:prSet/>
      <dgm:spPr/>
      <dgm:t>
        <a:bodyPr/>
        <a:lstStyle/>
        <a:p>
          <a:endParaRPr lang="ru-RU"/>
        </a:p>
      </dgm:t>
    </dgm:pt>
    <dgm:pt modelId="{FB095ED5-F72E-4B27-9140-57B4BF793AC2}" type="pres">
      <dgm:prSet presAssocID="{AA59D96C-E7C2-4F1F-A6F6-320D9CE3E8E0}" presName="cycle" presStyleCnt="0">
        <dgm:presLayoutVars>
          <dgm:dir/>
          <dgm:resizeHandles val="exact"/>
        </dgm:presLayoutVars>
      </dgm:prSet>
      <dgm:spPr/>
      <dgm:t>
        <a:bodyPr/>
        <a:lstStyle/>
        <a:p>
          <a:endParaRPr lang="ru-RU"/>
        </a:p>
      </dgm:t>
    </dgm:pt>
    <dgm:pt modelId="{EFACFAFE-6BE0-4E05-9980-6290D792635C}" type="pres">
      <dgm:prSet presAssocID="{C6A48542-1CFE-4170-A26F-EA6972A7B7D9}" presName="node" presStyleLbl="node1" presStyleIdx="0" presStyleCnt="5" custScaleX="118945" custScaleY="123932">
        <dgm:presLayoutVars>
          <dgm:bulletEnabled val="1"/>
        </dgm:presLayoutVars>
      </dgm:prSet>
      <dgm:spPr/>
      <dgm:t>
        <a:bodyPr/>
        <a:lstStyle/>
        <a:p>
          <a:endParaRPr lang="ru-RU"/>
        </a:p>
      </dgm:t>
    </dgm:pt>
    <dgm:pt modelId="{565C1A1E-C8BC-4742-960E-8DDF0AC3F431}" type="pres">
      <dgm:prSet presAssocID="{C6A48542-1CFE-4170-A26F-EA6972A7B7D9}" presName="spNode" presStyleCnt="0"/>
      <dgm:spPr/>
    </dgm:pt>
    <dgm:pt modelId="{BEF0F1DA-6873-40E4-A2FF-4D0F4CDC3FFE}" type="pres">
      <dgm:prSet presAssocID="{5DB9AB9F-AEF3-4643-990C-70C24EFFBE6B}" presName="sibTrans" presStyleLbl="sibTrans1D1" presStyleIdx="0" presStyleCnt="5"/>
      <dgm:spPr/>
      <dgm:t>
        <a:bodyPr/>
        <a:lstStyle/>
        <a:p>
          <a:endParaRPr lang="ru-RU"/>
        </a:p>
      </dgm:t>
    </dgm:pt>
    <dgm:pt modelId="{FF55D683-EAE6-4D53-8575-D12EE6ED7E03}" type="pres">
      <dgm:prSet presAssocID="{8CE4786A-05BC-4B97-83F2-C77AD023F2D7}" presName="node" presStyleLbl="node1" presStyleIdx="1" presStyleCnt="5" custScaleX="156475" custScaleY="191617" custRadScaleRad="99459" custRadScaleInc="16090">
        <dgm:presLayoutVars>
          <dgm:bulletEnabled val="1"/>
        </dgm:presLayoutVars>
      </dgm:prSet>
      <dgm:spPr/>
      <dgm:t>
        <a:bodyPr/>
        <a:lstStyle/>
        <a:p>
          <a:endParaRPr lang="ru-RU"/>
        </a:p>
      </dgm:t>
    </dgm:pt>
    <dgm:pt modelId="{91416CB9-C51F-4798-9D81-F99046A538E6}" type="pres">
      <dgm:prSet presAssocID="{8CE4786A-05BC-4B97-83F2-C77AD023F2D7}" presName="spNode" presStyleCnt="0"/>
      <dgm:spPr/>
    </dgm:pt>
    <dgm:pt modelId="{DAA2F8B1-4158-487F-AE72-722C3682F88E}" type="pres">
      <dgm:prSet presAssocID="{C9B4D472-14F3-4CE7-99F1-E9DE92F6F657}" presName="sibTrans" presStyleLbl="sibTrans1D1" presStyleIdx="1" presStyleCnt="5"/>
      <dgm:spPr/>
      <dgm:t>
        <a:bodyPr/>
        <a:lstStyle/>
        <a:p>
          <a:endParaRPr lang="ru-RU"/>
        </a:p>
      </dgm:t>
    </dgm:pt>
    <dgm:pt modelId="{60CCF26C-A8B7-40FD-923D-8AB96E8760F5}" type="pres">
      <dgm:prSet presAssocID="{6DC8EA70-0BC1-4EFD-9935-F85125D41777}" presName="node" presStyleLbl="node1" presStyleIdx="2" presStyleCnt="5" custScaleX="122056" custScaleY="129863">
        <dgm:presLayoutVars>
          <dgm:bulletEnabled val="1"/>
        </dgm:presLayoutVars>
      </dgm:prSet>
      <dgm:spPr/>
      <dgm:t>
        <a:bodyPr/>
        <a:lstStyle/>
        <a:p>
          <a:endParaRPr lang="ru-RU"/>
        </a:p>
      </dgm:t>
    </dgm:pt>
    <dgm:pt modelId="{1110C094-DFCB-4E10-92BB-3075AD7E94E5}" type="pres">
      <dgm:prSet presAssocID="{6DC8EA70-0BC1-4EFD-9935-F85125D41777}" presName="spNode" presStyleCnt="0"/>
      <dgm:spPr/>
    </dgm:pt>
    <dgm:pt modelId="{2E80BDFC-D69D-4ACE-A4BF-987DEB8E2CD8}" type="pres">
      <dgm:prSet presAssocID="{AA4FFF57-E762-4B74-BFAA-BDEF85680867}" presName="sibTrans" presStyleLbl="sibTrans1D1" presStyleIdx="2" presStyleCnt="5"/>
      <dgm:spPr/>
      <dgm:t>
        <a:bodyPr/>
        <a:lstStyle/>
        <a:p>
          <a:endParaRPr lang="ru-RU"/>
        </a:p>
      </dgm:t>
    </dgm:pt>
    <dgm:pt modelId="{B4A169E9-0378-4107-963D-56381D22CFD2}" type="pres">
      <dgm:prSet presAssocID="{6215476F-7CFD-4A1B-88F6-927C4FB331EA}" presName="node" presStyleLbl="node1" presStyleIdx="3" presStyleCnt="5" custScaleX="157377" custScaleY="137543">
        <dgm:presLayoutVars>
          <dgm:bulletEnabled val="1"/>
        </dgm:presLayoutVars>
      </dgm:prSet>
      <dgm:spPr/>
      <dgm:t>
        <a:bodyPr/>
        <a:lstStyle/>
        <a:p>
          <a:endParaRPr lang="ru-RU"/>
        </a:p>
      </dgm:t>
    </dgm:pt>
    <dgm:pt modelId="{729CFCCC-C32A-4533-AEDE-FEFB44C3733F}" type="pres">
      <dgm:prSet presAssocID="{6215476F-7CFD-4A1B-88F6-927C4FB331EA}" presName="spNode" presStyleCnt="0"/>
      <dgm:spPr/>
    </dgm:pt>
    <dgm:pt modelId="{1AB098E5-D87A-4C40-B903-B2E858EA2FEE}" type="pres">
      <dgm:prSet presAssocID="{88A61EE0-AED1-4BFE-8E31-7EA4D7D7CF24}" presName="sibTrans" presStyleLbl="sibTrans1D1" presStyleIdx="3" presStyleCnt="5"/>
      <dgm:spPr/>
      <dgm:t>
        <a:bodyPr/>
        <a:lstStyle/>
        <a:p>
          <a:endParaRPr lang="ru-RU"/>
        </a:p>
      </dgm:t>
    </dgm:pt>
    <dgm:pt modelId="{AAB51156-79EC-41AC-B5FC-32E6AA2E6C8F}" type="pres">
      <dgm:prSet presAssocID="{8620B197-40FF-4765-A423-D8A3862593A9}" presName="node" presStyleLbl="node1" presStyleIdx="4" presStyleCnt="5" custScaleX="122981" custScaleY="136549">
        <dgm:presLayoutVars>
          <dgm:bulletEnabled val="1"/>
        </dgm:presLayoutVars>
      </dgm:prSet>
      <dgm:spPr/>
      <dgm:t>
        <a:bodyPr/>
        <a:lstStyle/>
        <a:p>
          <a:endParaRPr lang="ru-RU"/>
        </a:p>
      </dgm:t>
    </dgm:pt>
    <dgm:pt modelId="{77AEF876-534D-4AFA-8869-9FEC669CFC14}" type="pres">
      <dgm:prSet presAssocID="{8620B197-40FF-4765-A423-D8A3862593A9}" presName="spNode" presStyleCnt="0"/>
      <dgm:spPr/>
    </dgm:pt>
    <dgm:pt modelId="{52E2CA7A-4EE3-44FC-8340-E065CAB185C4}" type="pres">
      <dgm:prSet presAssocID="{02DCEED8-E9F4-48EF-B5E4-66B43332AF9A}" presName="sibTrans" presStyleLbl="sibTrans1D1" presStyleIdx="4" presStyleCnt="5"/>
      <dgm:spPr/>
      <dgm:t>
        <a:bodyPr/>
        <a:lstStyle/>
        <a:p>
          <a:endParaRPr lang="ru-RU"/>
        </a:p>
      </dgm:t>
    </dgm:pt>
  </dgm:ptLst>
  <dgm:cxnLst>
    <dgm:cxn modelId="{A93D6BF7-501D-4BD5-905E-71803CE0F973}" srcId="{AA59D96C-E7C2-4F1F-A6F6-320D9CE3E8E0}" destId="{C6A48542-1CFE-4170-A26F-EA6972A7B7D9}" srcOrd="0" destOrd="0" parTransId="{2E99405A-2BEA-4A2F-8E56-894A30D7C30A}" sibTransId="{5DB9AB9F-AEF3-4643-990C-70C24EFFBE6B}"/>
    <dgm:cxn modelId="{6E2D930B-BD72-4D3B-B070-397D6286D07B}" srcId="{AA59D96C-E7C2-4F1F-A6F6-320D9CE3E8E0}" destId="{6DC8EA70-0BC1-4EFD-9935-F85125D41777}" srcOrd="2" destOrd="0" parTransId="{27178F93-92DE-46F5-A1A8-038B11265FC0}" sibTransId="{AA4FFF57-E762-4B74-BFAA-BDEF85680867}"/>
    <dgm:cxn modelId="{DFC03711-8642-46A7-BE4A-8E8F02928D10}" type="presOf" srcId="{6DC8EA70-0BC1-4EFD-9935-F85125D41777}" destId="{60CCF26C-A8B7-40FD-923D-8AB96E8760F5}" srcOrd="0" destOrd="0" presId="urn:microsoft.com/office/officeart/2005/8/layout/cycle6"/>
    <dgm:cxn modelId="{B1B9C530-F325-408F-B1F5-F30A32D4FB73}" type="presOf" srcId="{AA59D96C-E7C2-4F1F-A6F6-320D9CE3E8E0}" destId="{FB095ED5-F72E-4B27-9140-57B4BF793AC2}" srcOrd="0" destOrd="0" presId="urn:microsoft.com/office/officeart/2005/8/layout/cycle6"/>
    <dgm:cxn modelId="{62CFED0D-8A5D-4C86-9E19-5C750E41C67E}" type="presOf" srcId="{5DB9AB9F-AEF3-4643-990C-70C24EFFBE6B}" destId="{BEF0F1DA-6873-40E4-A2FF-4D0F4CDC3FFE}" srcOrd="0" destOrd="0" presId="urn:microsoft.com/office/officeart/2005/8/layout/cycle6"/>
    <dgm:cxn modelId="{BC9B4402-525E-4295-A7B9-5D6900C296A3}" srcId="{AA59D96C-E7C2-4F1F-A6F6-320D9CE3E8E0}" destId="{8620B197-40FF-4765-A423-D8A3862593A9}" srcOrd="4" destOrd="0" parTransId="{5B39C798-36D6-4C1A-8547-E3B013ADDA69}" sibTransId="{02DCEED8-E9F4-48EF-B5E4-66B43332AF9A}"/>
    <dgm:cxn modelId="{E21B8152-C65E-4CE3-A9D7-4462AB38C528}" type="presOf" srcId="{C6A48542-1CFE-4170-A26F-EA6972A7B7D9}" destId="{EFACFAFE-6BE0-4E05-9980-6290D792635C}" srcOrd="0" destOrd="0" presId="urn:microsoft.com/office/officeart/2005/8/layout/cycle6"/>
    <dgm:cxn modelId="{D1ED4ACA-774F-4407-B15A-2942F4798216}" type="presOf" srcId="{8CE4786A-05BC-4B97-83F2-C77AD023F2D7}" destId="{FF55D683-EAE6-4D53-8575-D12EE6ED7E03}" srcOrd="0" destOrd="0" presId="urn:microsoft.com/office/officeart/2005/8/layout/cycle6"/>
    <dgm:cxn modelId="{B822670D-909A-4105-93C2-C674BEE27E06}" type="presOf" srcId="{C9B4D472-14F3-4CE7-99F1-E9DE92F6F657}" destId="{DAA2F8B1-4158-487F-AE72-722C3682F88E}" srcOrd="0" destOrd="0" presId="urn:microsoft.com/office/officeart/2005/8/layout/cycle6"/>
    <dgm:cxn modelId="{A89FA112-4D11-4CEB-A881-AAF33B371BF0}" type="presOf" srcId="{02DCEED8-E9F4-48EF-B5E4-66B43332AF9A}" destId="{52E2CA7A-4EE3-44FC-8340-E065CAB185C4}" srcOrd="0" destOrd="0" presId="urn:microsoft.com/office/officeart/2005/8/layout/cycle6"/>
    <dgm:cxn modelId="{99A1FFA5-23C8-4093-8B11-F9B3F443EAC3}" type="presOf" srcId="{88A61EE0-AED1-4BFE-8E31-7EA4D7D7CF24}" destId="{1AB098E5-D87A-4C40-B903-B2E858EA2FEE}" srcOrd="0" destOrd="0" presId="urn:microsoft.com/office/officeart/2005/8/layout/cycle6"/>
    <dgm:cxn modelId="{EBC0377F-B4A7-4A46-BF97-8363944DA4FF}" srcId="{AA59D96C-E7C2-4F1F-A6F6-320D9CE3E8E0}" destId="{8CE4786A-05BC-4B97-83F2-C77AD023F2D7}" srcOrd="1" destOrd="0" parTransId="{3C5D1603-8756-46C8-94FF-E8CDA6999833}" sibTransId="{C9B4D472-14F3-4CE7-99F1-E9DE92F6F657}"/>
    <dgm:cxn modelId="{EBE2ADE6-DAF1-4549-BCBD-D567B8702D46}" type="presOf" srcId="{AA4FFF57-E762-4B74-BFAA-BDEF85680867}" destId="{2E80BDFC-D69D-4ACE-A4BF-987DEB8E2CD8}" srcOrd="0" destOrd="0" presId="urn:microsoft.com/office/officeart/2005/8/layout/cycle6"/>
    <dgm:cxn modelId="{BBF445D7-2665-43A5-B249-9525BA6BF3E0}" srcId="{AA59D96C-E7C2-4F1F-A6F6-320D9CE3E8E0}" destId="{6215476F-7CFD-4A1B-88F6-927C4FB331EA}" srcOrd="3" destOrd="0" parTransId="{91BEC4F9-F18D-44D4-A631-2001BE7A64EA}" sibTransId="{88A61EE0-AED1-4BFE-8E31-7EA4D7D7CF24}"/>
    <dgm:cxn modelId="{55AE0648-6F6A-4095-BB42-09EC32641E6E}" type="presOf" srcId="{8620B197-40FF-4765-A423-D8A3862593A9}" destId="{AAB51156-79EC-41AC-B5FC-32E6AA2E6C8F}" srcOrd="0" destOrd="0" presId="urn:microsoft.com/office/officeart/2005/8/layout/cycle6"/>
    <dgm:cxn modelId="{BFCDE908-2C21-428F-A1BF-F2870E2D7628}" type="presOf" srcId="{6215476F-7CFD-4A1B-88F6-927C4FB331EA}" destId="{B4A169E9-0378-4107-963D-56381D22CFD2}" srcOrd="0" destOrd="0" presId="urn:microsoft.com/office/officeart/2005/8/layout/cycle6"/>
    <dgm:cxn modelId="{99E81BEC-151E-4F0C-94F4-EA4DF3603BB1}" type="presParOf" srcId="{FB095ED5-F72E-4B27-9140-57B4BF793AC2}" destId="{EFACFAFE-6BE0-4E05-9980-6290D792635C}" srcOrd="0" destOrd="0" presId="urn:microsoft.com/office/officeart/2005/8/layout/cycle6"/>
    <dgm:cxn modelId="{A99F97BD-E3F1-43E8-B6AC-B12ED11FD418}" type="presParOf" srcId="{FB095ED5-F72E-4B27-9140-57B4BF793AC2}" destId="{565C1A1E-C8BC-4742-960E-8DDF0AC3F431}" srcOrd="1" destOrd="0" presId="urn:microsoft.com/office/officeart/2005/8/layout/cycle6"/>
    <dgm:cxn modelId="{8BF7D199-3092-4C84-AF91-0CE343DBFB11}" type="presParOf" srcId="{FB095ED5-F72E-4B27-9140-57B4BF793AC2}" destId="{BEF0F1DA-6873-40E4-A2FF-4D0F4CDC3FFE}" srcOrd="2" destOrd="0" presId="urn:microsoft.com/office/officeart/2005/8/layout/cycle6"/>
    <dgm:cxn modelId="{1DE86CB7-4666-4487-8E7B-8FD804C2A544}" type="presParOf" srcId="{FB095ED5-F72E-4B27-9140-57B4BF793AC2}" destId="{FF55D683-EAE6-4D53-8575-D12EE6ED7E03}" srcOrd="3" destOrd="0" presId="urn:microsoft.com/office/officeart/2005/8/layout/cycle6"/>
    <dgm:cxn modelId="{00A2C8C0-CB27-45C9-BAED-C9AE265C0394}" type="presParOf" srcId="{FB095ED5-F72E-4B27-9140-57B4BF793AC2}" destId="{91416CB9-C51F-4798-9D81-F99046A538E6}" srcOrd="4" destOrd="0" presId="urn:microsoft.com/office/officeart/2005/8/layout/cycle6"/>
    <dgm:cxn modelId="{670FC6B7-AB84-4A7B-A4BC-C3457CDC8731}" type="presParOf" srcId="{FB095ED5-F72E-4B27-9140-57B4BF793AC2}" destId="{DAA2F8B1-4158-487F-AE72-722C3682F88E}" srcOrd="5" destOrd="0" presId="urn:microsoft.com/office/officeart/2005/8/layout/cycle6"/>
    <dgm:cxn modelId="{6753BDFD-7D91-4A99-8DD6-5EF59F08FFF1}" type="presParOf" srcId="{FB095ED5-F72E-4B27-9140-57B4BF793AC2}" destId="{60CCF26C-A8B7-40FD-923D-8AB96E8760F5}" srcOrd="6" destOrd="0" presId="urn:microsoft.com/office/officeart/2005/8/layout/cycle6"/>
    <dgm:cxn modelId="{43C51645-3C3C-4A06-B2C6-C15DE3B8FFC0}" type="presParOf" srcId="{FB095ED5-F72E-4B27-9140-57B4BF793AC2}" destId="{1110C094-DFCB-4E10-92BB-3075AD7E94E5}" srcOrd="7" destOrd="0" presId="urn:microsoft.com/office/officeart/2005/8/layout/cycle6"/>
    <dgm:cxn modelId="{A355ED53-1E21-4596-AF86-52972D234400}" type="presParOf" srcId="{FB095ED5-F72E-4B27-9140-57B4BF793AC2}" destId="{2E80BDFC-D69D-4ACE-A4BF-987DEB8E2CD8}" srcOrd="8" destOrd="0" presId="urn:microsoft.com/office/officeart/2005/8/layout/cycle6"/>
    <dgm:cxn modelId="{4D7D6376-C676-4C5E-9E0A-40DDCBFDB291}" type="presParOf" srcId="{FB095ED5-F72E-4B27-9140-57B4BF793AC2}" destId="{B4A169E9-0378-4107-963D-56381D22CFD2}" srcOrd="9" destOrd="0" presId="urn:microsoft.com/office/officeart/2005/8/layout/cycle6"/>
    <dgm:cxn modelId="{4B0DEE20-9E4B-4EBE-8BCF-A0C378D5FBFF}" type="presParOf" srcId="{FB095ED5-F72E-4B27-9140-57B4BF793AC2}" destId="{729CFCCC-C32A-4533-AEDE-FEFB44C3733F}" srcOrd="10" destOrd="0" presId="urn:microsoft.com/office/officeart/2005/8/layout/cycle6"/>
    <dgm:cxn modelId="{14AD2858-ACCE-4D3B-B025-6C06B0F40BD8}" type="presParOf" srcId="{FB095ED5-F72E-4B27-9140-57B4BF793AC2}" destId="{1AB098E5-D87A-4C40-B903-B2E858EA2FEE}" srcOrd="11" destOrd="0" presId="urn:microsoft.com/office/officeart/2005/8/layout/cycle6"/>
    <dgm:cxn modelId="{01450A1C-78DF-4C56-B8C1-35B4A78542A8}" type="presParOf" srcId="{FB095ED5-F72E-4B27-9140-57B4BF793AC2}" destId="{AAB51156-79EC-41AC-B5FC-32E6AA2E6C8F}" srcOrd="12" destOrd="0" presId="urn:microsoft.com/office/officeart/2005/8/layout/cycle6"/>
    <dgm:cxn modelId="{7E9EA27B-9CDB-4A33-BA33-25CD7AE9BAE4}" type="presParOf" srcId="{FB095ED5-F72E-4B27-9140-57B4BF793AC2}" destId="{77AEF876-534D-4AFA-8869-9FEC669CFC14}" srcOrd="13" destOrd="0" presId="urn:microsoft.com/office/officeart/2005/8/layout/cycle6"/>
    <dgm:cxn modelId="{478DE485-F17C-443D-B5E2-BE80B4FF9F2C}" type="presParOf" srcId="{FB095ED5-F72E-4B27-9140-57B4BF793AC2}" destId="{52E2CA7A-4EE3-44FC-8340-E065CAB185C4}"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331632-5F38-4F32-85D1-D8A0D61D3177}" type="doc">
      <dgm:prSet loTypeId="urn:microsoft.com/office/officeart/2005/8/layout/vList6" loCatId="list" qsTypeId="urn:microsoft.com/office/officeart/2005/8/quickstyle/simple1" qsCatId="simple" csTypeId="urn:microsoft.com/office/officeart/2005/8/colors/accent2_3" csCatId="accent2" phldr="1"/>
      <dgm:spPr/>
      <dgm:t>
        <a:bodyPr/>
        <a:lstStyle/>
        <a:p>
          <a:endParaRPr lang="ru-RU"/>
        </a:p>
      </dgm:t>
    </dgm:pt>
    <dgm:pt modelId="{733DAC24-9C20-4FED-ACF4-170D199D74C7}">
      <dgm:prSet phldrT="[Текст]" custT="1"/>
      <dgm:spPr/>
      <dgm:t>
        <a:bodyPr/>
        <a:lstStyle/>
        <a:p>
          <a:r>
            <a:rPr lang="ru-RU" sz="1800" dirty="0" smtClean="0">
              <a:latin typeface="Times New Roman" pitchFamily="18" charset="0"/>
              <a:cs typeface="Times New Roman" pitchFamily="18" charset="0"/>
            </a:rPr>
            <a:t>Вводный инструктаж по охране труда</a:t>
          </a:r>
          <a:endParaRPr lang="ru-RU" sz="1800" dirty="0">
            <a:latin typeface="Times New Roman" pitchFamily="18" charset="0"/>
            <a:cs typeface="Times New Roman" pitchFamily="18" charset="0"/>
          </a:endParaRPr>
        </a:p>
      </dgm:t>
    </dgm:pt>
    <dgm:pt modelId="{8DC01183-E7BA-42D4-A024-CF657CAD505F}" type="parTrans" cxnId="{035775C3-5EF9-4412-9106-4DD087C4618D}">
      <dgm:prSet/>
      <dgm:spPr/>
      <dgm:t>
        <a:bodyPr/>
        <a:lstStyle/>
        <a:p>
          <a:endParaRPr lang="ru-RU" sz="1800">
            <a:latin typeface="Times New Roman" pitchFamily="18" charset="0"/>
            <a:cs typeface="Times New Roman" pitchFamily="18" charset="0"/>
          </a:endParaRPr>
        </a:p>
      </dgm:t>
    </dgm:pt>
    <dgm:pt modelId="{F18672C1-9B1C-458E-B5DA-AD319153E336}" type="sibTrans" cxnId="{035775C3-5EF9-4412-9106-4DD087C4618D}">
      <dgm:prSet/>
      <dgm:spPr/>
      <dgm:t>
        <a:bodyPr/>
        <a:lstStyle/>
        <a:p>
          <a:endParaRPr lang="ru-RU" sz="1800">
            <a:latin typeface="Times New Roman" pitchFamily="18" charset="0"/>
            <a:cs typeface="Times New Roman" pitchFamily="18" charset="0"/>
          </a:endParaRPr>
        </a:p>
      </dgm:t>
    </dgm:pt>
    <dgm:pt modelId="{FABF1865-585D-492F-8FB8-E349900FB4E7}">
      <dgm:prSet phldrT="[Текст]" custT="1"/>
      <dgm:spPr/>
      <dgm:t>
        <a:bodyPr/>
        <a:lstStyle/>
        <a:p>
          <a:r>
            <a:rPr lang="ru-RU" sz="1400" dirty="0" smtClean="0">
              <a:latin typeface="Times New Roman" pitchFamily="18" charset="0"/>
              <a:cs typeface="Times New Roman" pitchFamily="18" charset="0"/>
            </a:rPr>
            <a:t>проводится </a:t>
          </a:r>
          <a:r>
            <a:rPr lang="ru-RU" sz="1400" dirty="0" smtClean="0"/>
            <a:t>со всеми принятыми на работу  и другими лицами, участвующими в производственной деятельности работодателя и находящимися на подконтрольной ему территории</a:t>
          </a:r>
          <a:endParaRPr lang="ru-RU" sz="1400" dirty="0">
            <a:latin typeface="Times New Roman" pitchFamily="18" charset="0"/>
            <a:cs typeface="Times New Roman" pitchFamily="18" charset="0"/>
          </a:endParaRPr>
        </a:p>
      </dgm:t>
    </dgm:pt>
    <dgm:pt modelId="{EE70CA52-6BA4-4976-B864-54A3E4D64508}" type="parTrans" cxnId="{48D5EF8C-F682-4EA1-9BC3-AF84044C16CA}">
      <dgm:prSet/>
      <dgm:spPr/>
      <dgm:t>
        <a:bodyPr/>
        <a:lstStyle/>
        <a:p>
          <a:endParaRPr lang="ru-RU" sz="1800">
            <a:latin typeface="Times New Roman" pitchFamily="18" charset="0"/>
            <a:cs typeface="Times New Roman" pitchFamily="18" charset="0"/>
          </a:endParaRPr>
        </a:p>
      </dgm:t>
    </dgm:pt>
    <dgm:pt modelId="{1D1E6FC6-87A1-4A36-9701-F47C6D29C039}" type="sibTrans" cxnId="{48D5EF8C-F682-4EA1-9BC3-AF84044C16CA}">
      <dgm:prSet/>
      <dgm:spPr/>
      <dgm:t>
        <a:bodyPr/>
        <a:lstStyle/>
        <a:p>
          <a:endParaRPr lang="ru-RU" sz="1800">
            <a:latin typeface="Times New Roman" pitchFamily="18" charset="0"/>
            <a:cs typeface="Times New Roman" pitchFamily="18" charset="0"/>
          </a:endParaRPr>
        </a:p>
      </dgm:t>
    </dgm:pt>
    <dgm:pt modelId="{662C00B6-7F85-4004-BC09-2A386D937E6C}" type="pres">
      <dgm:prSet presAssocID="{75331632-5F38-4F32-85D1-D8A0D61D3177}" presName="Name0" presStyleCnt="0">
        <dgm:presLayoutVars>
          <dgm:dir/>
          <dgm:animLvl val="lvl"/>
          <dgm:resizeHandles/>
        </dgm:presLayoutVars>
      </dgm:prSet>
      <dgm:spPr/>
      <dgm:t>
        <a:bodyPr/>
        <a:lstStyle/>
        <a:p>
          <a:endParaRPr lang="ru-RU"/>
        </a:p>
      </dgm:t>
    </dgm:pt>
    <dgm:pt modelId="{7EA2FD07-BFA1-44E7-BFA2-AEF1A18F7D4C}" type="pres">
      <dgm:prSet presAssocID="{733DAC24-9C20-4FED-ACF4-170D199D74C7}" presName="linNode" presStyleCnt="0"/>
      <dgm:spPr/>
    </dgm:pt>
    <dgm:pt modelId="{2AA8C00F-858C-43A6-A699-C4E0D6B418DE}" type="pres">
      <dgm:prSet presAssocID="{733DAC24-9C20-4FED-ACF4-170D199D74C7}" presName="parentShp" presStyleLbl="node1" presStyleIdx="0" presStyleCnt="1" custScaleX="79104" custLinFactNeighborX="-6965" custLinFactNeighborY="-49">
        <dgm:presLayoutVars>
          <dgm:bulletEnabled val="1"/>
        </dgm:presLayoutVars>
      </dgm:prSet>
      <dgm:spPr/>
      <dgm:t>
        <a:bodyPr/>
        <a:lstStyle/>
        <a:p>
          <a:endParaRPr lang="ru-RU"/>
        </a:p>
      </dgm:t>
    </dgm:pt>
    <dgm:pt modelId="{D25A1AAA-61BA-468B-8149-446C7EAE3DA6}" type="pres">
      <dgm:prSet presAssocID="{733DAC24-9C20-4FED-ACF4-170D199D74C7}" presName="childShp" presStyleLbl="bgAccFollowNode1" presStyleIdx="0" presStyleCnt="1" custScaleX="114925">
        <dgm:presLayoutVars>
          <dgm:bulletEnabled val="1"/>
        </dgm:presLayoutVars>
      </dgm:prSet>
      <dgm:spPr/>
      <dgm:t>
        <a:bodyPr/>
        <a:lstStyle/>
        <a:p>
          <a:endParaRPr lang="ru-RU"/>
        </a:p>
      </dgm:t>
    </dgm:pt>
  </dgm:ptLst>
  <dgm:cxnLst>
    <dgm:cxn modelId="{035775C3-5EF9-4412-9106-4DD087C4618D}" srcId="{75331632-5F38-4F32-85D1-D8A0D61D3177}" destId="{733DAC24-9C20-4FED-ACF4-170D199D74C7}" srcOrd="0" destOrd="0" parTransId="{8DC01183-E7BA-42D4-A024-CF657CAD505F}" sibTransId="{F18672C1-9B1C-458E-B5DA-AD319153E336}"/>
    <dgm:cxn modelId="{2072CC65-3393-4AB5-96EB-DEEF3862497F}" type="presOf" srcId="{733DAC24-9C20-4FED-ACF4-170D199D74C7}" destId="{2AA8C00F-858C-43A6-A699-C4E0D6B418DE}" srcOrd="0" destOrd="0" presId="urn:microsoft.com/office/officeart/2005/8/layout/vList6"/>
    <dgm:cxn modelId="{7119FB1F-9125-4540-BACA-37BA540E9835}" type="presOf" srcId="{75331632-5F38-4F32-85D1-D8A0D61D3177}" destId="{662C00B6-7F85-4004-BC09-2A386D937E6C}" srcOrd="0" destOrd="0" presId="urn:microsoft.com/office/officeart/2005/8/layout/vList6"/>
    <dgm:cxn modelId="{9CD85D11-1AB4-4373-945A-4D47B719DD71}" type="presOf" srcId="{FABF1865-585D-492F-8FB8-E349900FB4E7}" destId="{D25A1AAA-61BA-468B-8149-446C7EAE3DA6}" srcOrd="0" destOrd="0" presId="urn:microsoft.com/office/officeart/2005/8/layout/vList6"/>
    <dgm:cxn modelId="{48D5EF8C-F682-4EA1-9BC3-AF84044C16CA}" srcId="{733DAC24-9C20-4FED-ACF4-170D199D74C7}" destId="{FABF1865-585D-492F-8FB8-E349900FB4E7}" srcOrd="0" destOrd="0" parTransId="{EE70CA52-6BA4-4976-B864-54A3E4D64508}" sibTransId="{1D1E6FC6-87A1-4A36-9701-F47C6D29C039}"/>
    <dgm:cxn modelId="{A8CAD1B3-D0AF-4209-83EC-79B7D56C1C34}" type="presParOf" srcId="{662C00B6-7F85-4004-BC09-2A386D937E6C}" destId="{7EA2FD07-BFA1-44E7-BFA2-AEF1A18F7D4C}" srcOrd="0" destOrd="0" presId="urn:microsoft.com/office/officeart/2005/8/layout/vList6"/>
    <dgm:cxn modelId="{05980429-64A5-4C5F-93E9-97D5A5A9D730}" type="presParOf" srcId="{7EA2FD07-BFA1-44E7-BFA2-AEF1A18F7D4C}" destId="{2AA8C00F-858C-43A6-A699-C4E0D6B418DE}" srcOrd="0" destOrd="0" presId="urn:microsoft.com/office/officeart/2005/8/layout/vList6"/>
    <dgm:cxn modelId="{C1095754-B38B-4ED6-914E-8029A4A73703}" type="presParOf" srcId="{7EA2FD07-BFA1-44E7-BFA2-AEF1A18F7D4C}" destId="{D25A1AAA-61BA-468B-8149-446C7EAE3DA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331632-5F38-4F32-85D1-D8A0D61D3177}" type="doc">
      <dgm:prSet loTypeId="urn:microsoft.com/office/officeart/2005/8/layout/vList6" loCatId="list" qsTypeId="urn:microsoft.com/office/officeart/2005/8/quickstyle/simple1" qsCatId="simple" csTypeId="urn:microsoft.com/office/officeart/2005/8/colors/accent2_3" csCatId="accent2" phldr="1"/>
      <dgm:spPr/>
      <dgm:t>
        <a:bodyPr/>
        <a:lstStyle/>
        <a:p>
          <a:endParaRPr lang="ru-RU"/>
        </a:p>
      </dgm:t>
    </dgm:pt>
    <dgm:pt modelId="{733DAC24-9C20-4FED-ACF4-170D199D74C7}">
      <dgm:prSet phldrT="[Текст]" custT="1"/>
      <dgm:spPr/>
      <dgm:t>
        <a:bodyPr/>
        <a:lstStyle/>
        <a:p>
          <a:r>
            <a:rPr lang="ru-RU" sz="1800" dirty="0" smtClean="0">
              <a:latin typeface="Times New Roman" pitchFamily="18" charset="0"/>
              <a:cs typeface="Times New Roman" pitchFamily="18" charset="0"/>
            </a:rPr>
            <a:t>Инструктаж по охране труда на </a:t>
          </a:r>
          <a:r>
            <a:rPr lang="ru-RU" sz="1800" smtClean="0">
              <a:latin typeface="Times New Roman" pitchFamily="18" charset="0"/>
              <a:cs typeface="Times New Roman" pitchFamily="18" charset="0"/>
            </a:rPr>
            <a:t>рабочем месте</a:t>
          </a:r>
          <a:endParaRPr lang="ru-RU" sz="1800" dirty="0">
            <a:latin typeface="Times New Roman" pitchFamily="18" charset="0"/>
            <a:cs typeface="Times New Roman" pitchFamily="18" charset="0"/>
          </a:endParaRPr>
        </a:p>
      </dgm:t>
    </dgm:pt>
    <dgm:pt modelId="{8DC01183-E7BA-42D4-A024-CF657CAD505F}" type="parTrans" cxnId="{035775C3-5EF9-4412-9106-4DD087C4618D}">
      <dgm:prSet/>
      <dgm:spPr/>
      <dgm:t>
        <a:bodyPr/>
        <a:lstStyle/>
        <a:p>
          <a:endParaRPr lang="ru-RU" sz="1800">
            <a:latin typeface="Times New Roman" pitchFamily="18" charset="0"/>
            <a:cs typeface="Times New Roman" pitchFamily="18" charset="0"/>
          </a:endParaRPr>
        </a:p>
      </dgm:t>
    </dgm:pt>
    <dgm:pt modelId="{F18672C1-9B1C-458E-B5DA-AD319153E336}" type="sibTrans" cxnId="{035775C3-5EF9-4412-9106-4DD087C4618D}">
      <dgm:prSet/>
      <dgm:spPr/>
      <dgm:t>
        <a:bodyPr/>
        <a:lstStyle/>
        <a:p>
          <a:endParaRPr lang="ru-RU" sz="1800">
            <a:latin typeface="Times New Roman" pitchFamily="18" charset="0"/>
            <a:cs typeface="Times New Roman" pitchFamily="18" charset="0"/>
          </a:endParaRPr>
        </a:p>
      </dgm:t>
    </dgm:pt>
    <dgm:pt modelId="{FABF1865-585D-492F-8FB8-E349900FB4E7}">
      <dgm:prSet phldrT="[Текст]" custT="1"/>
      <dgm:spPr/>
      <dgm:t>
        <a:bodyPr/>
        <a:lstStyle/>
        <a:p>
          <a:r>
            <a:rPr lang="ru-RU" sz="1400" dirty="0" smtClean="0">
              <a:latin typeface="Times New Roman" pitchFamily="18" charset="0"/>
              <a:cs typeface="Times New Roman" pitchFamily="18" charset="0"/>
            </a:rPr>
            <a:t>с работниками, трудовая функция которых предусматривает работу с оборудованием </a:t>
          </a:r>
        </a:p>
      </dgm:t>
    </dgm:pt>
    <dgm:pt modelId="{1D1E6FC6-87A1-4A36-9701-F47C6D29C039}" type="sibTrans" cxnId="{48D5EF8C-F682-4EA1-9BC3-AF84044C16CA}">
      <dgm:prSet/>
      <dgm:spPr/>
      <dgm:t>
        <a:bodyPr/>
        <a:lstStyle/>
        <a:p>
          <a:endParaRPr lang="ru-RU" sz="1800">
            <a:latin typeface="Times New Roman" pitchFamily="18" charset="0"/>
            <a:cs typeface="Times New Roman" pitchFamily="18" charset="0"/>
          </a:endParaRPr>
        </a:p>
      </dgm:t>
    </dgm:pt>
    <dgm:pt modelId="{EE70CA52-6BA4-4976-B864-54A3E4D64508}" type="parTrans" cxnId="{48D5EF8C-F682-4EA1-9BC3-AF84044C16CA}">
      <dgm:prSet/>
      <dgm:spPr/>
      <dgm:t>
        <a:bodyPr/>
        <a:lstStyle/>
        <a:p>
          <a:endParaRPr lang="ru-RU" sz="1800">
            <a:latin typeface="Times New Roman" pitchFamily="18" charset="0"/>
            <a:cs typeface="Times New Roman" pitchFamily="18" charset="0"/>
          </a:endParaRPr>
        </a:p>
      </dgm:t>
    </dgm:pt>
    <dgm:pt modelId="{662C00B6-7F85-4004-BC09-2A386D937E6C}" type="pres">
      <dgm:prSet presAssocID="{75331632-5F38-4F32-85D1-D8A0D61D3177}" presName="Name0" presStyleCnt="0">
        <dgm:presLayoutVars>
          <dgm:dir/>
          <dgm:animLvl val="lvl"/>
          <dgm:resizeHandles/>
        </dgm:presLayoutVars>
      </dgm:prSet>
      <dgm:spPr/>
      <dgm:t>
        <a:bodyPr/>
        <a:lstStyle/>
        <a:p>
          <a:endParaRPr lang="ru-RU"/>
        </a:p>
      </dgm:t>
    </dgm:pt>
    <dgm:pt modelId="{7EA2FD07-BFA1-44E7-BFA2-AEF1A18F7D4C}" type="pres">
      <dgm:prSet presAssocID="{733DAC24-9C20-4FED-ACF4-170D199D74C7}" presName="linNode" presStyleCnt="0"/>
      <dgm:spPr/>
    </dgm:pt>
    <dgm:pt modelId="{2AA8C00F-858C-43A6-A699-C4E0D6B418DE}" type="pres">
      <dgm:prSet presAssocID="{733DAC24-9C20-4FED-ACF4-170D199D74C7}" presName="parentShp" presStyleLbl="node1" presStyleIdx="0" presStyleCnt="1" custLinFactNeighborX="-15981" custLinFactNeighborY="-32614">
        <dgm:presLayoutVars>
          <dgm:bulletEnabled val="1"/>
        </dgm:presLayoutVars>
      </dgm:prSet>
      <dgm:spPr/>
      <dgm:t>
        <a:bodyPr/>
        <a:lstStyle/>
        <a:p>
          <a:endParaRPr lang="ru-RU"/>
        </a:p>
      </dgm:t>
    </dgm:pt>
    <dgm:pt modelId="{D25A1AAA-61BA-468B-8149-446C7EAE3DA6}" type="pres">
      <dgm:prSet presAssocID="{733DAC24-9C20-4FED-ACF4-170D199D74C7}" presName="childShp" presStyleLbl="bgAccFollowNode1" presStyleIdx="0" presStyleCnt="1">
        <dgm:presLayoutVars>
          <dgm:bulletEnabled val="1"/>
        </dgm:presLayoutVars>
      </dgm:prSet>
      <dgm:spPr/>
      <dgm:t>
        <a:bodyPr/>
        <a:lstStyle/>
        <a:p>
          <a:endParaRPr lang="ru-RU"/>
        </a:p>
      </dgm:t>
    </dgm:pt>
  </dgm:ptLst>
  <dgm:cxnLst>
    <dgm:cxn modelId="{035775C3-5EF9-4412-9106-4DD087C4618D}" srcId="{75331632-5F38-4F32-85D1-D8A0D61D3177}" destId="{733DAC24-9C20-4FED-ACF4-170D199D74C7}" srcOrd="0" destOrd="0" parTransId="{8DC01183-E7BA-42D4-A024-CF657CAD505F}" sibTransId="{F18672C1-9B1C-458E-B5DA-AD319153E336}"/>
    <dgm:cxn modelId="{CAFB76A2-9A0F-4788-92DF-F3C92676CFC9}" type="presOf" srcId="{FABF1865-585D-492F-8FB8-E349900FB4E7}" destId="{D25A1AAA-61BA-468B-8149-446C7EAE3DA6}" srcOrd="0" destOrd="0" presId="urn:microsoft.com/office/officeart/2005/8/layout/vList6"/>
    <dgm:cxn modelId="{48D5EF8C-F682-4EA1-9BC3-AF84044C16CA}" srcId="{733DAC24-9C20-4FED-ACF4-170D199D74C7}" destId="{FABF1865-585D-492F-8FB8-E349900FB4E7}" srcOrd="0" destOrd="0" parTransId="{EE70CA52-6BA4-4976-B864-54A3E4D64508}" sibTransId="{1D1E6FC6-87A1-4A36-9701-F47C6D29C039}"/>
    <dgm:cxn modelId="{44DF4F09-6818-4E08-A898-6C6A4DC3882B}" type="presOf" srcId="{733DAC24-9C20-4FED-ACF4-170D199D74C7}" destId="{2AA8C00F-858C-43A6-A699-C4E0D6B418DE}" srcOrd="0" destOrd="0" presId="urn:microsoft.com/office/officeart/2005/8/layout/vList6"/>
    <dgm:cxn modelId="{25EA947F-0023-4C1B-859A-9419A08B1781}" type="presOf" srcId="{75331632-5F38-4F32-85D1-D8A0D61D3177}" destId="{662C00B6-7F85-4004-BC09-2A386D937E6C}" srcOrd="0" destOrd="0" presId="urn:microsoft.com/office/officeart/2005/8/layout/vList6"/>
    <dgm:cxn modelId="{F30E906E-6CBF-4B49-8D76-FBC7B67D1771}" type="presParOf" srcId="{662C00B6-7F85-4004-BC09-2A386D937E6C}" destId="{7EA2FD07-BFA1-44E7-BFA2-AEF1A18F7D4C}" srcOrd="0" destOrd="0" presId="urn:microsoft.com/office/officeart/2005/8/layout/vList6"/>
    <dgm:cxn modelId="{51CAEBAB-6EF5-4468-AEA8-6859723440D7}" type="presParOf" srcId="{7EA2FD07-BFA1-44E7-BFA2-AEF1A18F7D4C}" destId="{2AA8C00F-858C-43A6-A699-C4E0D6B418DE}" srcOrd="0" destOrd="0" presId="urn:microsoft.com/office/officeart/2005/8/layout/vList6"/>
    <dgm:cxn modelId="{C925452E-619A-407A-BF02-40893FDCE413}" type="presParOf" srcId="{7EA2FD07-BFA1-44E7-BFA2-AEF1A18F7D4C}" destId="{D25A1AAA-61BA-468B-8149-446C7EAE3DA6}"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331632-5F38-4F32-85D1-D8A0D61D3177}" type="doc">
      <dgm:prSet loTypeId="urn:microsoft.com/office/officeart/2005/8/layout/vList6" loCatId="list" qsTypeId="urn:microsoft.com/office/officeart/2005/8/quickstyle/simple1" qsCatId="simple" csTypeId="urn:microsoft.com/office/officeart/2005/8/colors/accent2_3" csCatId="accent2" phldr="1"/>
      <dgm:spPr/>
      <dgm:t>
        <a:bodyPr/>
        <a:lstStyle/>
        <a:p>
          <a:endParaRPr lang="ru-RU"/>
        </a:p>
      </dgm:t>
    </dgm:pt>
    <dgm:pt modelId="{733DAC24-9C20-4FED-ACF4-170D199D74C7}">
      <dgm:prSet phldrT="[Текст]" custT="1"/>
      <dgm:spPr/>
      <dgm:t>
        <a:bodyPr/>
        <a:lstStyle/>
        <a:p>
          <a:r>
            <a:rPr lang="ru-RU" sz="1800" dirty="0" smtClean="0">
              <a:latin typeface="Times New Roman" pitchFamily="18" charset="0"/>
              <a:cs typeface="Times New Roman" pitchFamily="18" charset="0"/>
            </a:rPr>
            <a:t>Целевой инструктаж по охране труда</a:t>
          </a:r>
          <a:endParaRPr lang="ru-RU" sz="1800" dirty="0">
            <a:latin typeface="Times New Roman" pitchFamily="18" charset="0"/>
            <a:cs typeface="Times New Roman" pitchFamily="18" charset="0"/>
          </a:endParaRPr>
        </a:p>
      </dgm:t>
    </dgm:pt>
    <dgm:pt modelId="{8DC01183-E7BA-42D4-A024-CF657CAD505F}" type="parTrans" cxnId="{035775C3-5EF9-4412-9106-4DD087C4618D}">
      <dgm:prSet/>
      <dgm:spPr/>
      <dgm:t>
        <a:bodyPr/>
        <a:lstStyle/>
        <a:p>
          <a:endParaRPr lang="ru-RU" sz="1800">
            <a:latin typeface="Times New Roman" pitchFamily="18" charset="0"/>
            <a:cs typeface="Times New Roman" pitchFamily="18" charset="0"/>
          </a:endParaRPr>
        </a:p>
      </dgm:t>
    </dgm:pt>
    <dgm:pt modelId="{F18672C1-9B1C-458E-B5DA-AD319153E336}" type="sibTrans" cxnId="{035775C3-5EF9-4412-9106-4DD087C4618D}">
      <dgm:prSet/>
      <dgm:spPr/>
      <dgm:t>
        <a:bodyPr/>
        <a:lstStyle/>
        <a:p>
          <a:endParaRPr lang="ru-RU" sz="1800">
            <a:latin typeface="Times New Roman" pitchFamily="18" charset="0"/>
            <a:cs typeface="Times New Roman" pitchFamily="18" charset="0"/>
          </a:endParaRPr>
        </a:p>
      </dgm:t>
    </dgm:pt>
    <dgm:pt modelId="{FABF1865-585D-492F-8FB8-E349900FB4E7}">
      <dgm:prSet phldrT="[Текст]" custT="1"/>
      <dgm:spPr/>
      <dgm:t>
        <a:bodyPr/>
        <a:lstStyle/>
        <a:p>
          <a:r>
            <a:rPr lang="ru-RU" sz="1400" dirty="0" smtClean="0">
              <a:latin typeface="Times New Roman" pitchFamily="18" charset="0"/>
              <a:cs typeface="Times New Roman" pitchFamily="18" charset="0"/>
            </a:rPr>
            <a:t>проводится перед выполнением работ, на которые требуется оформление наряда-допуска, разрешения или других специальных документов, при выполнении разовых работ</a:t>
          </a:r>
        </a:p>
      </dgm:t>
    </dgm:pt>
    <dgm:pt modelId="{EE70CA52-6BA4-4976-B864-54A3E4D64508}" type="parTrans" cxnId="{48D5EF8C-F682-4EA1-9BC3-AF84044C16CA}">
      <dgm:prSet/>
      <dgm:spPr/>
      <dgm:t>
        <a:bodyPr/>
        <a:lstStyle/>
        <a:p>
          <a:endParaRPr lang="ru-RU" sz="1800">
            <a:latin typeface="Times New Roman" pitchFamily="18" charset="0"/>
            <a:cs typeface="Times New Roman" pitchFamily="18" charset="0"/>
          </a:endParaRPr>
        </a:p>
      </dgm:t>
    </dgm:pt>
    <dgm:pt modelId="{1D1E6FC6-87A1-4A36-9701-F47C6D29C039}" type="sibTrans" cxnId="{48D5EF8C-F682-4EA1-9BC3-AF84044C16CA}">
      <dgm:prSet/>
      <dgm:spPr/>
      <dgm:t>
        <a:bodyPr/>
        <a:lstStyle/>
        <a:p>
          <a:endParaRPr lang="ru-RU" sz="1800">
            <a:latin typeface="Times New Roman" pitchFamily="18" charset="0"/>
            <a:cs typeface="Times New Roman" pitchFamily="18" charset="0"/>
          </a:endParaRPr>
        </a:p>
      </dgm:t>
    </dgm:pt>
    <dgm:pt modelId="{662C00B6-7F85-4004-BC09-2A386D937E6C}" type="pres">
      <dgm:prSet presAssocID="{75331632-5F38-4F32-85D1-D8A0D61D3177}" presName="Name0" presStyleCnt="0">
        <dgm:presLayoutVars>
          <dgm:dir/>
          <dgm:animLvl val="lvl"/>
          <dgm:resizeHandles/>
        </dgm:presLayoutVars>
      </dgm:prSet>
      <dgm:spPr/>
      <dgm:t>
        <a:bodyPr/>
        <a:lstStyle/>
        <a:p>
          <a:endParaRPr lang="ru-RU"/>
        </a:p>
      </dgm:t>
    </dgm:pt>
    <dgm:pt modelId="{7EA2FD07-BFA1-44E7-BFA2-AEF1A18F7D4C}" type="pres">
      <dgm:prSet presAssocID="{733DAC24-9C20-4FED-ACF4-170D199D74C7}" presName="linNode" presStyleCnt="0"/>
      <dgm:spPr/>
    </dgm:pt>
    <dgm:pt modelId="{2AA8C00F-858C-43A6-A699-C4E0D6B418DE}" type="pres">
      <dgm:prSet presAssocID="{733DAC24-9C20-4FED-ACF4-170D199D74C7}" presName="parentShp" presStyleLbl="node1" presStyleIdx="0" presStyleCnt="1" custLinFactNeighborX="-15981" custLinFactNeighborY="-32614">
        <dgm:presLayoutVars>
          <dgm:bulletEnabled val="1"/>
        </dgm:presLayoutVars>
      </dgm:prSet>
      <dgm:spPr/>
      <dgm:t>
        <a:bodyPr/>
        <a:lstStyle/>
        <a:p>
          <a:endParaRPr lang="ru-RU"/>
        </a:p>
      </dgm:t>
    </dgm:pt>
    <dgm:pt modelId="{D25A1AAA-61BA-468B-8149-446C7EAE3DA6}" type="pres">
      <dgm:prSet presAssocID="{733DAC24-9C20-4FED-ACF4-170D199D74C7}" presName="childShp" presStyleLbl="bgAccFollowNode1" presStyleIdx="0" presStyleCnt="1" custLinFactNeighborX="1351" custLinFactNeighborY="4956">
        <dgm:presLayoutVars>
          <dgm:bulletEnabled val="1"/>
        </dgm:presLayoutVars>
      </dgm:prSet>
      <dgm:spPr/>
      <dgm:t>
        <a:bodyPr/>
        <a:lstStyle/>
        <a:p>
          <a:endParaRPr lang="ru-RU"/>
        </a:p>
      </dgm:t>
    </dgm:pt>
  </dgm:ptLst>
  <dgm:cxnLst>
    <dgm:cxn modelId="{035775C3-5EF9-4412-9106-4DD087C4618D}" srcId="{75331632-5F38-4F32-85D1-D8A0D61D3177}" destId="{733DAC24-9C20-4FED-ACF4-170D199D74C7}" srcOrd="0" destOrd="0" parTransId="{8DC01183-E7BA-42D4-A024-CF657CAD505F}" sibTransId="{F18672C1-9B1C-458E-B5DA-AD319153E336}"/>
    <dgm:cxn modelId="{74DAFDC5-BA2B-4390-B290-6CC27F5B84EA}" type="presOf" srcId="{733DAC24-9C20-4FED-ACF4-170D199D74C7}" destId="{2AA8C00F-858C-43A6-A699-C4E0D6B418DE}" srcOrd="0" destOrd="0" presId="urn:microsoft.com/office/officeart/2005/8/layout/vList6"/>
    <dgm:cxn modelId="{AADAEA6B-0E6F-4D7E-8071-2C724F0C6C3F}" type="presOf" srcId="{75331632-5F38-4F32-85D1-D8A0D61D3177}" destId="{662C00B6-7F85-4004-BC09-2A386D937E6C}" srcOrd="0" destOrd="0" presId="urn:microsoft.com/office/officeart/2005/8/layout/vList6"/>
    <dgm:cxn modelId="{48D5EF8C-F682-4EA1-9BC3-AF84044C16CA}" srcId="{733DAC24-9C20-4FED-ACF4-170D199D74C7}" destId="{FABF1865-585D-492F-8FB8-E349900FB4E7}" srcOrd="0" destOrd="0" parTransId="{EE70CA52-6BA4-4976-B864-54A3E4D64508}" sibTransId="{1D1E6FC6-87A1-4A36-9701-F47C6D29C039}"/>
    <dgm:cxn modelId="{07132293-0CB2-4924-93E9-D389FCF67343}" type="presOf" srcId="{FABF1865-585D-492F-8FB8-E349900FB4E7}" destId="{D25A1AAA-61BA-468B-8149-446C7EAE3DA6}" srcOrd="0" destOrd="0" presId="urn:microsoft.com/office/officeart/2005/8/layout/vList6"/>
    <dgm:cxn modelId="{1C5AAF19-663D-42FB-9379-9A203D36FC74}" type="presParOf" srcId="{662C00B6-7F85-4004-BC09-2A386D937E6C}" destId="{7EA2FD07-BFA1-44E7-BFA2-AEF1A18F7D4C}" srcOrd="0" destOrd="0" presId="urn:microsoft.com/office/officeart/2005/8/layout/vList6"/>
    <dgm:cxn modelId="{5B070A47-0621-4D8C-B93C-8330367D3D39}" type="presParOf" srcId="{7EA2FD07-BFA1-44E7-BFA2-AEF1A18F7D4C}" destId="{2AA8C00F-858C-43A6-A699-C4E0D6B418DE}" srcOrd="0" destOrd="0" presId="urn:microsoft.com/office/officeart/2005/8/layout/vList6"/>
    <dgm:cxn modelId="{474223F2-35DA-481E-9EAF-70352C14AB17}" type="presParOf" srcId="{7EA2FD07-BFA1-44E7-BFA2-AEF1A18F7D4C}" destId="{D25A1AAA-61BA-468B-8149-446C7EAE3DA6}"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7924CE-AC8E-4A9E-B8FD-75012D831CDE}" type="doc">
      <dgm:prSet loTypeId="urn:microsoft.com/office/officeart/2005/8/layout/hList1" loCatId="list" qsTypeId="urn:microsoft.com/office/officeart/2005/8/quickstyle/3d3" qsCatId="3D" csTypeId="urn:microsoft.com/office/officeart/2005/8/colors/colorful1#2" csCatId="colorful" phldr="1"/>
      <dgm:spPr/>
      <dgm:t>
        <a:bodyPr/>
        <a:lstStyle/>
        <a:p>
          <a:endParaRPr lang="ru-RU"/>
        </a:p>
      </dgm:t>
    </dgm:pt>
    <dgm:pt modelId="{0471E266-9A6B-4670-9D54-85381EF950FD}">
      <dgm:prSet phldrT="[Текст]" custT="1"/>
      <dgm:spPr>
        <a:solidFill>
          <a:schemeClr val="accent2">
            <a:lumMod val="75000"/>
          </a:schemeClr>
        </a:solidFill>
      </dgm:spPr>
      <dgm:t>
        <a:bodyPr/>
        <a:lstStyle/>
        <a:p>
          <a:r>
            <a:rPr lang="ru-RU" sz="2000" b="1" dirty="0" smtClean="0"/>
            <a:t>С кем проводится </a:t>
          </a:r>
          <a:endParaRPr lang="ru-RU" sz="2000" b="1" dirty="0"/>
        </a:p>
      </dgm:t>
    </dgm:pt>
    <dgm:pt modelId="{80E28DE3-71E4-4B40-B603-23E70C0FA745}" type="parTrans" cxnId="{873DEBBC-16A4-411E-938F-798688797679}">
      <dgm:prSet/>
      <dgm:spPr/>
      <dgm:t>
        <a:bodyPr/>
        <a:lstStyle/>
        <a:p>
          <a:endParaRPr lang="ru-RU" sz="2000"/>
        </a:p>
      </dgm:t>
    </dgm:pt>
    <dgm:pt modelId="{BF5C8F9F-C83F-45AC-A892-60F3E2591A51}" type="sibTrans" cxnId="{873DEBBC-16A4-411E-938F-798688797679}">
      <dgm:prSet/>
      <dgm:spPr/>
      <dgm:t>
        <a:bodyPr/>
        <a:lstStyle/>
        <a:p>
          <a:endParaRPr lang="ru-RU" sz="2000"/>
        </a:p>
      </dgm:t>
    </dgm:pt>
    <dgm:pt modelId="{5E8A4411-B7C9-4A16-A9E6-B3B83062D7E2}">
      <dgm:prSet phldrT="[Текст]" custT="1"/>
      <dgm:spPr>
        <a:solidFill>
          <a:schemeClr val="accent2">
            <a:lumMod val="20000"/>
            <a:lumOff val="80000"/>
            <a:alpha val="90000"/>
          </a:schemeClr>
        </a:solidFill>
      </dgm:spPr>
      <dgm:t>
        <a:bodyPr/>
        <a:lstStyle/>
        <a:p>
          <a:pPr algn="just"/>
          <a:r>
            <a:rPr lang="ru-RU" sz="1800" dirty="0" smtClean="0"/>
            <a:t>со всеми принятыми на работу лицами</a:t>
          </a:r>
          <a:endParaRPr lang="ru-RU" sz="1800" dirty="0"/>
        </a:p>
      </dgm:t>
    </dgm:pt>
    <dgm:pt modelId="{3F7A57C3-3B41-4132-BA53-36AAA0C1CFA4}" type="parTrans" cxnId="{E78F2DDC-8973-4A32-9925-D9E103705BA9}">
      <dgm:prSet/>
      <dgm:spPr/>
      <dgm:t>
        <a:bodyPr/>
        <a:lstStyle/>
        <a:p>
          <a:endParaRPr lang="ru-RU" sz="2000"/>
        </a:p>
      </dgm:t>
    </dgm:pt>
    <dgm:pt modelId="{4D6E306A-E61E-42B5-9C47-997FADBDF0FB}" type="sibTrans" cxnId="{E78F2DDC-8973-4A32-9925-D9E103705BA9}">
      <dgm:prSet/>
      <dgm:spPr/>
      <dgm:t>
        <a:bodyPr/>
        <a:lstStyle/>
        <a:p>
          <a:endParaRPr lang="ru-RU" sz="2000"/>
        </a:p>
      </dgm:t>
    </dgm:pt>
    <dgm:pt modelId="{4925AED4-25EF-4A1A-9E79-004B49DCA80B}">
      <dgm:prSet phldrT="[Текст]" custT="1"/>
      <dgm:spPr>
        <a:solidFill>
          <a:schemeClr val="accent2">
            <a:lumMod val="20000"/>
            <a:lumOff val="80000"/>
            <a:alpha val="90000"/>
          </a:schemeClr>
        </a:solidFill>
      </dgm:spPr>
      <dgm:t>
        <a:bodyPr/>
        <a:lstStyle/>
        <a:p>
          <a:pPr algn="just"/>
          <a:r>
            <a:rPr lang="ru-RU" sz="1800" dirty="0" smtClean="0"/>
            <a:t>лицами, командированными на работу в организацию</a:t>
          </a:r>
          <a:endParaRPr lang="ru-RU" sz="1800" dirty="0"/>
        </a:p>
      </dgm:t>
    </dgm:pt>
    <dgm:pt modelId="{CA27E9D0-FB6E-4934-BDA1-EBDDF34E5DA9}" type="parTrans" cxnId="{D4DDED73-CBBE-4E61-97AE-673D4BA56DF2}">
      <dgm:prSet/>
      <dgm:spPr/>
      <dgm:t>
        <a:bodyPr/>
        <a:lstStyle/>
        <a:p>
          <a:endParaRPr lang="ru-RU" sz="2000"/>
        </a:p>
      </dgm:t>
    </dgm:pt>
    <dgm:pt modelId="{5048C9F4-AD5A-4FA2-B4D6-56D9DCB83994}" type="sibTrans" cxnId="{D4DDED73-CBBE-4E61-97AE-673D4BA56DF2}">
      <dgm:prSet/>
      <dgm:spPr/>
      <dgm:t>
        <a:bodyPr/>
        <a:lstStyle/>
        <a:p>
          <a:endParaRPr lang="ru-RU" sz="2000"/>
        </a:p>
      </dgm:t>
    </dgm:pt>
    <dgm:pt modelId="{0F994E74-CA79-44C7-B8A2-EC5FFACD4335}">
      <dgm:prSet phldrT="[Текст]" custT="1"/>
      <dgm:spPr/>
      <dgm:t>
        <a:bodyPr/>
        <a:lstStyle/>
        <a:p>
          <a:r>
            <a:rPr lang="ru-RU" sz="2000" b="1" dirty="0" smtClean="0"/>
            <a:t>Кто проводит</a:t>
          </a:r>
          <a:endParaRPr lang="ru-RU" sz="2000" b="1" dirty="0"/>
        </a:p>
      </dgm:t>
    </dgm:pt>
    <dgm:pt modelId="{81F5F403-22EC-4DCF-A883-577435469FA2}" type="parTrans" cxnId="{3E233191-95BE-45F6-A9E9-CD67025472F6}">
      <dgm:prSet/>
      <dgm:spPr/>
      <dgm:t>
        <a:bodyPr/>
        <a:lstStyle/>
        <a:p>
          <a:endParaRPr lang="ru-RU" sz="2000"/>
        </a:p>
      </dgm:t>
    </dgm:pt>
    <dgm:pt modelId="{9480A305-F360-4F15-94EC-C1608D5DBD63}" type="sibTrans" cxnId="{3E233191-95BE-45F6-A9E9-CD67025472F6}">
      <dgm:prSet/>
      <dgm:spPr/>
      <dgm:t>
        <a:bodyPr/>
        <a:lstStyle/>
        <a:p>
          <a:endParaRPr lang="ru-RU" sz="2000"/>
        </a:p>
      </dgm:t>
    </dgm:pt>
    <dgm:pt modelId="{3358ED89-ED94-4D09-8AF9-18BCB9423D49}">
      <dgm:prSet phldrT="[Текст]" custT="1"/>
      <dgm:spPr/>
      <dgm:t>
        <a:bodyPr/>
        <a:lstStyle/>
        <a:p>
          <a:pPr algn="just"/>
          <a:r>
            <a:rPr lang="ru-RU" sz="1800" dirty="0" smtClean="0"/>
            <a:t>руководитель или специалист службы охраны труда</a:t>
          </a:r>
          <a:endParaRPr lang="ru-RU" sz="1800" dirty="0"/>
        </a:p>
      </dgm:t>
    </dgm:pt>
    <dgm:pt modelId="{BE2A4B63-85E5-417A-BFC1-BC1FDF42708A}" type="parTrans" cxnId="{E3B14198-E491-46D1-8A22-6EBEDBA1651D}">
      <dgm:prSet/>
      <dgm:spPr/>
      <dgm:t>
        <a:bodyPr/>
        <a:lstStyle/>
        <a:p>
          <a:endParaRPr lang="ru-RU" sz="2000"/>
        </a:p>
      </dgm:t>
    </dgm:pt>
    <dgm:pt modelId="{0A9441E2-0293-4E94-A613-7C6DC64FB8E1}" type="sibTrans" cxnId="{E3B14198-E491-46D1-8A22-6EBEDBA1651D}">
      <dgm:prSet/>
      <dgm:spPr/>
      <dgm:t>
        <a:bodyPr/>
        <a:lstStyle/>
        <a:p>
          <a:endParaRPr lang="ru-RU" sz="2000"/>
        </a:p>
      </dgm:t>
    </dgm:pt>
    <dgm:pt modelId="{0AB5DCD0-78B5-441D-AC8D-9E3C05DFB19C}">
      <dgm:prSet phldrT="[Текст]" custT="1"/>
      <dgm:spPr/>
      <dgm:t>
        <a:bodyPr/>
        <a:lstStyle/>
        <a:p>
          <a:pPr algn="just"/>
          <a:r>
            <a:rPr lang="ru-RU" sz="1800" dirty="0" smtClean="0"/>
            <a:t>уполномоченный работодателем работник, на которого приказом работодателя возложены функции специалиста по охране труда, либо организация, осуществляющая функции службы охраны труда работодателя</a:t>
          </a:r>
          <a:endParaRPr lang="ru-RU" sz="1800" dirty="0"/>
        </a:p>
      </dgm:t>
    </dgm:pt>
    <dgm:pt modelId="{5DCC7DAD-2693-49A8-A452-B61CB13F5386}" type="parTrans" cxnId="{4252151F-F270-4765-873D-68C55C22C5CE}">
      <dgm:prSet/>
      <dgm:spPr/>
      <dgm:t>
        <a:bodyPr/>
        <a:lstStyle/>
        <a:p>
          <a:endParaRPr lang="ru-RU" sz="2000"/>
        </a:p>
      </dgm:t>
    </dgm:pt>
    <dgm:pt modelId="{023F6F7A-A33A-4224-98F0-1083D0E097E8}" type="sibTrans" cxnId="{4252151F-F270-4765-873D-68C55C22C5CE}">
      <dgm:prSet/>
      <dgm:spPr/>
      <dgm:t>
        <a:bodyPr/>
        <a:lstStyle/>
        <a:p>
          <a:endParaRPr lang="ru-RU" sz="2000"/>
        </a:p>
      </dgm:t>
    </dgm:pt>
    <dgm:pt modelId="{50D3B6F4-234C-4B9D-AF2E-4857F4D0F5A0}">
      <dgm:prSet phldrT="[Текст]" custT="1"/>
      <dgm:spPr>
        <a:solidFill>
          <a:schemeClr val="accent2">
            <a:lumMod val="20000"/>
            <a:lumOff val="80000"/>
            <a:alpha val="90000"/>
          </a:schemeClr>
        </a:solidFill>
      </dgm:spPr>
      <dgm:t>
        <a:bodyPr/>
        <a:lstStyle/>
        <a:p>
          <a:pPr algn="just"/>
          <a:r>
            <a:rPr lang="ru-RU" sz="1800" dirty="0" smtClean="0"/>
            <a:t>лицами, выполняющими подрядные (субподрядные) работы на подконтрольной работодателю территории</a:t>
          </a:r>
          <a:endParaRPr lang="ru-RU" sz="1800" dirty="0"/>
        </a:p>
      </dgm:t>
    </dgm:pt>
    <dgm:pt modelId="{6682F161-78FB-4576-B2BA-9484F10C05F9}" type="parTrans" cxnId="{0820E045-4E7A-4E9F-AD80-706607C31209}">
      <dgm:prSet/>
      <dgm:spPr/>
      <dgm:t>
        <a:bodyPr/>
        <a:lstStyle/>
        <a:p>
          <a:endParaRPr lang="ru-RU"/>
        </a:p>
      </dgm:t>
    </dgm:pt>
    <dgm:pt modelId="{C1DBC4F6-A472-4FFB-8CBB-F5229D8B676D}" type="sibTrans" cxnId="{0820E045-4E7A-4E9F-AD80-706607C31209}">
      <dgm:prSet/>
      <dgm:spPr/>
      <dgm:t>
        <a:bodyPr/>
        <a:lstStyle/>
        <a:p>
          <a:endParaRPr lang="ru-RU"/>
        </a:p>
      </dgm:t>
    </dgm:pt>
    <dgm:pt modelId="{ACD203D0-D91F-4893-B5CC-9B46CD37A915}">
      <dgm:prSet phldrT="[Текст]" custT="1"/>
      <dgm:spPr>
        <a:solidFill>
          <a:schemeClr val="accent2">
            <a:lumMod val="20000"/>
            <a:lumOff val="80000"/>
            <a:alpha val="90000"/>
          </a:schemeClr>
        </a:solidFill>
      </dgm:spPr>
      <dgm:t>
        <a:bodyPr/>
        <a:lstStyle/>
        <a:p>
          <a:pPr algn="just"/>
          <a:r>
            <a:rPr lang="ru-RU" sz="1800" dirty="0" smtClean="0"/>
            <a:t>с обучающимися, воспитанниками образовательных учреждений всех уровней, проходящими в организации производственную практику</a:t>
          </a:r>
          <a:endParaRPr lang="ru-RU" sz="1800" dirty="0"/>
        </a:p>
      </dgm:t>
    </dgm:pt>
    <dgm:pt modelId="{58E91D06-A18E-4349-B5EC-2EE30E58DC71}" type="parTrans" cxnId="{622B102A-28F6-45C8-951F-F50C36FD234C}">
      <dgm:prSet/>
      <dgm:spPr/>
      <dgm:t>
        <a:bodyPr/>
        <a:lstStyle/>
        <a:p>
          <a:endParaRPr lang="ru-RU"/>
        </a:p>
      </dgm:t>
    </dgm:pt>
    <dgm:pt modelId="{6C014A87-ECEF-4C97-AFD7-4BB75833A302}" type="sibTrans" cxnId="{622B102A-28F6-45C8-951F-F50C36FD234C}">
      <dgm:prSet/>
      <dgm:spPr/>
      <dgm:t>
        <a:bodyPr/>
        <a:lstStyle/>
        <a:p>
          <a:endParaRPr lang="ru-RU"/>
        </a:p>
      </dgm:t>
    </dgm:pt>
    <dgm:pt modelId="{FE4452B7-53CA-4EB2-A3BA-2B223BDF1FE1}">
      <dgm:prSet phldrT="[Текст]" custT="1"/>
      <dgm:spPr>
        <a:solidFill>
          <a:schemeClr val="accent2">
            <a:lumMod val="20000"/>
            <a:lumOff val="80000"/>
            <a:alpha val="90000"/>
          </a:schemeClr>
        </a:solidFill>
      </dgm:spPr>
      <dgm:t>
        <a:bodyPr/>
        <a:lstStyle/>
        <a:p>
          <a:pPr algn="just"/>
          <a:r>
            <a:rPr lang="ru-RU" sz="1800" dirty="0" smtClean="0"/>
            <a:t>другими лицами, участвующими в производственной деятельности работодателя и находящимися на подконтрольной ему территории</a:t>
          </a:r>
          <a:endParaRPr lang="ru-RU" sz="1800" dirty="0"/>
        </a:p>
      </dgm:t>
    </dgm:pt>
    <dgm:pt modelId="{E52B9CD4-506E-4000-A977-888D47EF79D4}" type="parTrans" cxnId="{710AE12E-9F6D-4BE5-8A71-39FACA4A27AB}">
      <dgm:prSet/>
      <dgm:spPr/>
      <dgm:t>
        <a:bodyPr/>
        <a:lstStyle/>
        <a:p>
          <a:endParaRPr lang="ru-RU"/>
        </a:p>
      </dgm:t>
    </dgm:pt>
    <dgm:pt modelId="{0418F3F4-2238-4BA0-9C05-79E98C050BA1}" type="sibTrans" cxnId="{710AE12E-9F6D-4BE5-8A71-39FACA4A27AB}">
      <dgm:prSet/>
      <dgm:spPr/>
      <dgm:t>
        <a:bodyPr/>
        <a:lstStyle/>
        <a:p>
          <a:endParaRPr lang="ru-RU"/>
        </a:p>
      </dgm:t>
    </dgm:pt>
    <dgm:pt modelId="{A51BB0D9-C60D-468E-BE18-880D6339A0A5}">
      <dgm:prSet phldrT="[Текст]" custT="1"/>
      <dgm:spPr>
        <a:solidFill>
          <a:schemeClr val="accent2">
            <a:lumMod val="20000"/>
            <a:lumOff val="80000"/>
            <a:alpha val="90000"/>
          </a:schemeClr>
        </a:solidFill>
      </dgm:spPr>
      <dgm:t>
        <a:bodyPr/>
        <a:lstStyle/>
        <a:p>
          <a:pPr algn="just"/>
          <a:r>
            <a:rPr lang="ru-RU" sz="1800" dirty="0" smtClean="0"/>
            <a:t>с лицами, посещающими организацию в иных целях (по решению работодателя)</a:t>
          </a:r>
          <a:endParaRPr lang="ru-RU" sz="1800" dirty="0"/>
        </a:p>
      </dgm:t>
    </dgm:pt>
    <dgm:pt modelId="{C9B1C467-08A9-481F-B091-A53B09C23A61}" type="parTrans" cxnId="{932687D0-C459-4A28-9B56-3D557D806A6E}">
      <dgm:prSet/>
      <dgm:spPr/>
      <dgm:t>
        <a:bodyPr/>
        <a:lstStyle/>
        <a:p>
          <a:endParaRPr lang="ru-RU"/>
        </a:p>
      </dgm:t>
    </dgm:pt>
    <dgm:pt modelId="{AAB6F029-C910-4851-81D1-D91C292A90A8}" type="sibTrans" cxnId="{932687D0-C459-4A28-9B56-3D557D806A6E}">
      <dgm:prSet/>
      <dgm:spPr/>
      <dgm:t>
        <a:bodyPr/>
        <a:lstStyle/>
        <a:p>
          <a:endParaRPr lang="ru-RU"/>
        </a:p>
      </dgm:t>
    </dgm:pt>
    <dgm:pt modelId="{2D125D1C-A47F-4FDB-A98F-9D5307614620}" type="pres">
      <dgm:prSet presAssocID="{C97924CE-AC8E-4A9E-B8FD-75012D831CDE}" presName="Name0" presStyleCnt="0">
        <dgm:presLayoutVars>
          <dgm:dir/>
          <dgm:animLvl val="lvl"/>
          <dgm:resizeHandles val="exact"/>
        </dgm:presLayoutVars>
      </dgm:prSet>
      <dgm:spPr/>
      <dgm:t>
        <a:bodyPr/>
        <a:lstStyle/>
        <a:p>
          <a:endParaRPr lang="ru-RU"/>
        </a:p>
      </dgm:t>
    </dgm:pt>
    <dgm:pt modelId="{357A4D22-024F-476A-9256-CE17B1B0E54F}" type="pres">
      <dgm:prSet presAssocID="{0471E266-9A6B-4670-9D54-85381EF950FD}" presName="composite" presStyleCnt="0"/>
      <dgm:spPr/>
    </dgm:pt>
    <dgm:pt modelId="{99E69130-6B27-45DA-BB50-BA8E963D84D0}" type="pres">
      <dgm:prSet presAssocID="{0471E266-9A6B-4670-9D54-85381EF950FD}" presName="parTx" presStyleLbl="alignNode1" presStyleIdx="0" presStyleCnt="2" custScaleX="118840" custLinFactNeighborX="3655" custLinFactNeighborY="-977">
        <dgm:presLayoutVars>
          <dgm:chMax val="0"/>
          <dgm:chPref val="0"/>
          <dgm:bulletEnabled val="1"/>
        </dgm:presLayoutVars>
      </dgm:prSet>
      <dgm:spPr/>
      <dgm:t>
        <a:bodyPr/>
        <a:lstStyle/>
        <a:p>
          <a:endParaRPr lang="ru-RU"/>
        </a:p>
      </dgm:t>
    </dgm:pt>
    <dgm:pt modelId="{9FC78EEB-F7BB-4BF0-80AC-6511CB42C7CD}" type="pres">
      <dgm:prSet presAssocID="{0471E266-9A6B-4670-9D54-85381EF950FD}" presName="desTx" presStyleLbl="alignAccFollowNode1" presStyleIdx="0" presStyleCnt="2" custScaleX="118410" custLinFactNeighborX="3707" custLinFactNeighborY="486">
        <dgm:presLayoutVars>
          <dgm:bulletEnabled val="1"/>
        </dgm:presLayoutVars>
      </dgm:prSet>
      <dgm:spPr/>
      <dgm:t>
        <a:bodyPr/>
        <a:lstStyle/>
        <a:p>
          <a:endParaRPr lang="ru-RU"/>
        </a:p>
      </dgm:t>
    </dgm:pt>
    <dgm:pt modelId="{1F0A3C75-88FC-48F2-AA1B-5F4E760BBE0E}" type="pres">
      <dgm:prSet presAssocID="{BF5C8F9F-C83F-45AC-A892-60F3E2591A51}" presName="space" presStyleCnt="0"/>
      <dgm:spPr/>
    </dgm:pt>
    <dgm:pt modelId="{2640F7FC-46B7-417E-B7B9-3AEC88A76321}" type="pres">
      <dgm:prSet presAssocID="{0F994E74-CA79-44C7-B8A2-EC5FFACD4335}" presName="composite" presStyleCnt="0"/>
      <dgm:spPr/>
    </dgm:pt>
    <dgm:pt modelId="{8D679885-DA08-40BF-909A-41E6F85A6624}" type="pres">
      <dgm:prSet presAssocID="{0F994E74-CA79-44C7-B8A2-EC5FFACD4335}" presName="parTx" presStyleLbl="alignNode1" presStyleIdx="1" presStyleCnt="2" custLinFactNeighborX="-3878">
        <dgm:presLayoutVars>
          <dgm:chMax val="0"/>
          <dgm:chPref val="0"/>
          <dgm:bulletEnabled val="1"/>
        </dgm:presLayoutVars>
      </dgm:prSet>
      <dgm:spPr/>
      <dgm:t>
        <a:bodyPr/>
        <a:lstStyle/>
        <a:p>
          <a:endParaRPr lang="ru-RU"/>
        </a:p>
      </dgm:t>
    </dgm:pt>
    <dgm:pt modelId="{FDBE2924-CFBA-4D26-86AF-2A7D745145CD}" type="pres">
      <dgm:prSet presAssocID="{0F994E74-CA79-44C7-B8A2-EC5FFACD4335}" presName="desTx" presStyleLbl="alignAccFollowNode1" presStyleIdx="1" presStyleCnt="2" custLinFactNeighborX="-3878" custLinFactNeighborY="-230">
        <dgm:presLayoutVars>
          <dgm:bulletEnabled val="1"/>
        </dgm:presLayoutVars>
      </dgm:prSet>
      <dgm:spPr/>
      <dgm:t>
        <a:bodyPr/>
        <a:lstStyle/>
        <a:p>
          <a:endParaRPr lang="ru-RU"/>
        </a:p>
      </dgm:t>
    </dgm:pt>
  </dgm:ptLst>
  <dgm:cxnLst>
    <dgm:cxn modelId="{622B102A-28F6-45C8-951F-F50C36FD234C}" srcId="{0471E266-9A6B-4670-9D54-85381EF950FD}" destId="{ACD203D0-D91F-4893-B5CC-9B46CD37A915}" srcOrd="3" destOrd="0" parTransId="{58E91D06-A18E-4349-B5EC-2EE30E58DC71}" sibTransId="{6C014A87-ECEF-4C97-AFD7-4BB75833A302}"/>
    <dgm:cxn modelId="{873DEBBC-16A4-411E-938F-798688797679}" srcId="{C97924CE-AC8E-4A9E-B8FD-75012D831CDE}" destId="{0471E266-9A6B-4670-9D54-85381EF950FD}" srcOrd="0" destOrd="0" parTransId="{80E28DE3-71E4-4B40-B603-23E70C0FA745}" sibTransId="{BF5C8F9F-C83F-45AC-A892-60F3E2591A51}"/>
    <dgm:cxn modelId="{C586CF52-F6CA-4158-9CD8-C0B82D4690D5}" type="presOf" srcId="{3358ED89-ED94-4D09-8AF9-18BCB9423D49}" destId="{FDBE2924-CFBA-4D26-86AF-2A7D745145CD}" srcOrd="0" destOrd="0" presId="urn:microsoft.com/office/officeart/2005/8/layout/hList1"/>
    <dgm:cxn modelId="{4252151F-F270-4765-873D-68C55C22C5CE}" srcId="{0F994E74-CA79-44C7-B8A2-EC5FFACD4335}" destId="{0AB5DCD0-78B5-441D-AC8D-9E3C05DFB19C}" srcOrd="1" destOrd="0" parTransId="{5DCC7DAD-2693-49A8-A452-B61CB13F5386}" sibTransId="{023F6F7A-A33A-4224-98F0-1083D0E097E8}"/>
    <dgm:cxn modelId="{50EE3ECD-BFF2-4A26-9317-22717874C4D7}" type="presOf" srcId="{50D3B6F4-234C-4B9D-AF2E-4857F4D0F5A0}" destId="{9FC78EEB-F7BB-4BF0-80AC-6511CB42C7CD}" srcOrd="0" destOrd="2" presId="urn:microsoft.com/office/officeart/2005/8/layout/hList1"/>
    <dgm:cxn modelId="{E78F2DDC-8973-4A32-9925-D9E103705BA9}" srcId="{0471E266-9A6B-4670-9D54-85381EF950FD}" destId="{5E8A4411-B7C9-4A16-A9E6-B3B83062D7E2}" srcOrd="0" destOrd="0" parTransId="{3F7A57C3-3B41-4132-BA53-36AAA0C1CFA4}" sibTransId="{4D6E306A-E61E-42B5-9C47-997FADBDF0FB}"/>
    <dgm:cxn modelId="{3109DA26-A309-437E-893E-56395F20115F}" type="presOf" srcId="{0471E266-9A6B-4670-9D54-85381EF950FD}" destId="{99E69130-6B27-45DA-BB50-BA8E963D84D0}" srcOrd="0" destOrd="0" presId="urn:microsoft.com/office/officeart/2005/8/layout/hList1"/>
    <dgm:cxn modelId="{27594218-39E8-45DA-BC0D-7110AEE7893A}" type="presOf" srcId="{0F994E74-CA79-44C7-B8A2-EC5FFACD4335}" destId="{8D679885-DA08-40BF-909A-41E6F85A6624}" srcOrd="0" destOrd="0" presId="urn:microsoft.com/office/officeart/2005/8/layout/hList1"/>
    <dgm:cxn modelId="{710AE12E-9F6D-4BE5-8A71-39FACA4A27AB}" srcId="{0471E266-9A6B-4670-9D54-85381EF950FD}" destId="{FE4452B7-53CA-4EB2-A3BA-2B223BDF1FE1}" srcOrd="4" destOrd="0" parTransId="{E52B9CD4-506E-4000-A977-888D47EF79D4}" sibTransId="{0418F3F4-2238-4BA0-9C05-79E98C050BA1}"/>
    <dgm:cxn modelId="{0820E045-4E7A-4E9F-AD80-706607C31209}" srcId="{0471E266-9A6B-4670-9D54-85381EF950FD}" destId="{50D3B6F4-234C-4B9D-AF2E-4857F4D0F5A0}" srcOrd="2" destOrd="0" parTransId="{6682F161-78FB-4576-B2BA-9484F10C05F9}" sibTransId="{C1DBC4F6-A472-4FFB-8CBB-F5229D8B676D}"/>
    <dgm:cxn modelId="{23798939-F003-4DE7-87F1-E8D80C057B6A}" type="presOf" srcId="{0AB5DCD0-78B5-441D-AC8D-9E3C05DFB19C}" destId="{FDBE2924-CFBA-4D26-86AF-2A7D745145CD}" srcOrd="0" destOrd="1" presId="urn:microsoft.com/office/officeart/2005/8/layout/hList1"/>
    <dgm:cxn modelId="{932687D0-C459-4A28-9B56-3D557D806A6E}" srcId="{0471E266-9A6B-4670-9D54-85381EF950FD}" destId="{A51BB0D9-C60D-468E-BE18-880D6339A0A5}" srcOrd="5" destOrd="0" parTransId="{C9B1C467-08A9-481F-B091-A53B09C23A61}" sibTransId="{AAB6F029-C910-4851-81D1-D91C292A90A8}"/>
    <dgm:cxn modelId="{D26B0CBE-6A4C-46DD-8613-488E090CE79F}" type="presOf" srcId="{A51BB0D9-C60D-468E-BE18-880D6339A0A5}" destId="{9FC78EEB-F7BB-4BF0-80AC-6511CB42C7CD}" srcOrd="0" destOrd="5" presId="urn:microsoft.com/office/officeart/2005/8/layout/hList1"/>
    <dgm:cxn modelId="{E3B14198-E491-46D1-8A22-6EBEDBA1651D}" srcId="{0F994E74-CA79-44C7-B8A2-EC5FFACD4335}" destId="{3358ED89-ED94-4D09-8AF9-18BCB9423D49}" srcOrd="0" destOrd="0" parTransId="{BE2A4B63-85E5-417A-BFC1-BC1FDF42708A}" sibTransId="{0A9441E2-0293-4E94-A613-7C6DC64FB8E1}"/>
    <dgm:cxn modelId="{61213AEA-057B-401C-B62E-8B7BC3DEB5FC}" type="presOf" srcId="{C97924CE-AC8E-4A9E-B8FD-75012D831CDE}" destId="{2D125D1C-A47F-4FDB-A98F-9D5307614620}" srcOrd="0" destOrd="0" presId="urn:microsoft.com/office/officeart/2005/8/layout/hList1"/>
    <dgm:cxn modelId="{D4DDED73-CBBE-4E61-97AE-673D4BA56DF2}" srcId="{0471E266-9A6B-4670-9D54-85381EF950FD}" destId="{4925AED4-25EF-4A1A-9E79-004B49DCA80B}" srcOrd="1" destOrd="0" parTransId="{CA27E9D0-FB6E-4934-BDA1-EBDDF34E5DA9}" sibTransId="{5048C9F4-AD5A-4FA2-B4D6-56D9DCB83994}"/>
    <dgm:cxn modelId="{3E233191-95BE-45F6-A9E9-CD67025472F6}" srcId="{C97924CE-AC8E-4A9E-B8FD-75012D831CDE}" destId="{0F994E74-CA79-44C7-B8A2-EC5FFACD4335}" srcOrd="1" destOrd="0" parTransId="{81F5F403-22EC-4DCF-A883-577435469FA2}" sibTransId="{9480A305-F360-4F15-94EC-C1608D5DBD63}"/>
    <dgm:cxn modelId="{622B7698-1FDE-460B-9373-3147FBD612F2}" type="presOf" srcId="{4925AED4-25EF-4A1A-9E79-004B49DCA80B}" destId="{9FC78EEB-F7BB-4BF0-80AC-6511CB42C7CD}" srcOrd="0" destOrd="1" presId="urn:microsoft.com/office/officeart/2005/8/layout/hList1"/>
    <dgm:cxn modelId="{818AD09E-791C-4427-B9D1-417A293DE9A7}" type="presOf" srcId="{FE4452B7-53CA-4EB2-A3BA-2B223BDF1FE1}" destId="{9FC78EEB-F7BB-4BF0-80AC-6511CB42C7CD}" srcOrd="0" destOrd="4" presId="urn:microsoft.com/office/officeart/2005/8/layout/hList1"/>
    <dgm:cxn modelId="{D6CCD447-60B9-46F3-9E15-7C2150961684}" type="presOf" srcId="{ACD203D0-D91F-4893-B5CC-9B46CD37A915}" destId="{9FC78EEB-F7BB-4BF0-80AC-6511CB42C7CD}" srcOrd="0" destOrd="3" presId="urn:microsoft.com/office/officeart/2005/8/layout/hList1"/>
    <dgm:cxn modelId="{03F8C71F-A248-4758-9F7A-8C29797E19E6}" type="presOf" srcId="{5E8A4411-B7C9-4A16-A9E6-B3B83062D7E2}" destId="{9FC78EEB-F7BB-4BF0-80AC-6511CB42C7CD}" srcOrd="0" destOrd="0" presId="urn:microsoft.com/office/officeart/2005/8/layout/hList1"/>
    <dgm:cxn modelId="{9D2675D1-2013-4FAE-A45F-426AB5A7BA05}" type="presParOf" srcId="{2D125D1C-A47F-4FDB-A98F-9D5307614620}" destId="{357A4D22-024F-476A-9256-CE17B1B0E54F}" srcOrd="0" destOrd="0" presId="urn:microsoft.com/office/officeart/2005/8/layout/hList1"/>
    <dgm:cxn modelId="{19D9D411-AFBE-41DC-96CA-36043321FE2E}" type="presParOf" srcId="{357A4D22-024F-476A-9256-CE17B1B0E54F}" destId="{99E69130-6B27-45DA-BB50-BA8E963D84D0}" srcOrd="0" destOrd="0" presId="urn:microsoft.com/office/officeart/2005/8/layout/hList1"/>
    <dgm:cxn modelId="{DD62F577-31B6-48D3-9091-9DAA7EB3E164}" type="presParOf" srcId="{357A4D22-024F-476A-9256-CE17B1B0E54F}" destId="{9FC78EEB-F7BB-4BF0-80AC-6511CB42C7CD}" srcOrd="1" destOrd="0" presId="urn:microsoft.com/office/officeart/2005/8/layout/hList1"/>
    <dgm:cxn modelId="{31DC379B-6283-4874-9C83-3AA602888A28}" type="presParOf" srcId="{2D125D1C-A47F-4FDB-A98F-9D5307614620}" destId="{1F0A3C75-88FC-48F2-AA1B-5F4E760BBE0E}" srcOrd="1" destOrd="0" presId="urn:microsoft.com/office/officeart/2005/8/layout/hList1"/>
    <dgm:cxn modelId="{68C7AA86-EC7A-498E-95FD-BC717BC53F17}" type="presParOf" srcId="{2D125D1C-A47F-4FDB-A98F-9D5307614620}" destId="{2640F7FC-46B7-417E-B7B9-3AEC88A76321}" srcOrd="2" destOrd="0" presId="urn:microsoft.com/office/officeart/2005/8/layout/hList1"/>
    <dgm:cxn modelId="{D111EFF6-C453-43F8-A43E-6714C55AC0B3}" type="presParOf" srcId="{2640F7FC-46B7-417E-B7B9-3AEC88A76321}" destId="{8D679885-DA08-40BF-909A-41E6F85A6624}" srcOrd="0" destOrd="0" presId="urn:microsoft.com/office/officeart/2005/8/layout/hList1"/>
    <dgm:cxn modelId="{A7218363-53C7-4865-A238-1DD6A6A2CF6E}" type="presParOf" srcId="{2640F7FC-46B7-417E-B7B9-3AEC88A76321}" destId="{FDBE2924-CFBA-4D26-86AF-2A7D745145C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ED7556-D866-4F30-9F74-5A43D610F2D4}" type="doc">
      <dgm:prSet loTypeId="urn:microsoft.com/office/officeart/2005/8/layout/cycle6" loCatId="relationship" qsTypeId="urn:microsoft.com/office/officeart/2005/8/quickstyle/simple1" qsCatId="simple" csTypeId="urn:microsoft.com/office/officeart/2005/8/colors/accent6_2" csCatId="accent6" phldr="1"/>
      <dgm:spPr/>
      <dgm:t>
        <a:bodyPr/>
        <a:lstStyle/>
        <a:p>
          <a:endParaRPr lang="ru-RU"/>
        </a:p>
      </dgm:t>
    </dgm:pt>
    <dgm:pt modelId="{8F973CE6-6B5A-41C3-92AC-EF8C19318598}">
      <dgm:prSet phldrT="[Текст]" custT="1"/>
      <dgm:spPr>
        <a:solidFill>
          <a:schemeClr val="accent2">
            <a:lumMod val="20000"/>
            <a:lumOff val="80000"/>
          </a:schemeClr>
        </a:solidFill>
      </dgm:spPr>
      <dgm:t>
        <a:bodyPr/>
        <a:lstStyle/>
        <a:p>
          <a:r>
            <a:rPr lang="ru-RU" sz="1600" dirty="0" smtClean="0">
              <a:solidFill>
                <a:schemeClr val="accent2">
                  <a:lumMod val="50000"/>
                </a:schemeClr>
              </a:solidFill>
            </a:rPr>
            <a:t>с работниками, трудовая функция которых предусматривает работу с оборудованием </a:t>
          </a:r>
          <a:endParaRPr lang="ru-RU" sz="1600" dirty="0">
            <a:solidFill>
              <a:schemeClr val="accent2">
                <a:lumMod val="50000"/>
              </a:schemeClr>
            </a:solidFill>
          </a:endParaRPr>
        </a:p>
      </dgm:t>
    </dgm:pt>
    <dgm:pt modelId="{CF3813D3-897D-438F-B16E-2BA5B574CD31}" type="parTrans" cxnId="{7644FE53-17C0-4C4C-AD00-EFBCBF628C8E}">
      <dgm:prSet/>
      <dgm:spPr/>
      <dgm:t>
        <a:bodyPr/>
        <a:lstStyle/>
        <a:p>
          <a:endParaRPr lang="ru-RU"/>
        </a:p>
      </dgm:t>
    </dgm:pt>
    <dgm:pt modelId="{DA8E36EF-40D6-432D-BBFF-324CEE802690}" type="sibTrans" cxnId="{7644FE53-17C0-4C4C-AD00-EFBCBF628C8E}">
      <dgm:prSet/>
      <dgm:spPr/>
      <dgm:t>
        <a:bodyPr/>
        <a:lstStyle/>
        <a:p>
          <a:endParaRPr lang="ru-RU"/>
        </a:p>
      </dgm:t>
    </dgm:pt>
    <dgm:pt modelId="{C860808D-85EF-4033-B461-6F0CC0788952}">
      <dgm:prSet phldrT="[Текст]" custT="1"/>
      <dgm:spPr>
        <a:solidFill>
          <a:schemeClr val="accent2">
            <a:lumMod val="20000"/>
            <a:lumOff val="80000"/>
          </a:schemeClr>
        </a:solidFill>
      </dgm:spPr>
      <dgm:t>
        <a:bodyPr/>
        <a:lstStyle/>
        <a:p>
          <a:r>
            <a:rPr lang="ru-RU" sz="1600" dirty="0" smtClean="0">
              <a:solidFill>
                <a:schemeClr val="accent2">
                  <a:lumMod val="50000"/>
                </a:schemeClr>
              </a:solidFill>
            </a:rPr>
            <a:t>с работниками, трудовая функция которых связана с эксплуатацией, обслуживанием, испытанием, наладкой и ремонтом оборудования</a:t>
          </a:r>
          <a:endParaRPr lang="ru-RU" sz="1600" dirty="0">
            <a:solidFill>
              <a:schemeClr val="accent2">
                <a:lumMod val="50000"/>
              </a:schemeClr>
            </a:solidFill>
          </a:endParaRPr>
        </a:p>
      </dgm:t>
    </dgm:pt>
    <dgm:pt modelId="{59F55B16-116C-447C-B3B0-1EA1D392B98D}" type="parTrans" cxnId="{C28DE38F-6AD7-43F9-BE31-65F23508D672}">
      <dgm:prSet/>
      <dgm:spPr/>
      <dgm:t>
        <a:bodyPr/>
        <a:lstStyle/>
        <a:p>
          <a:endParaRPr lang="ru-RU"/>
        </a:p>
      </dgm:t>
    </dgm:pt>
    <dgm:pt modelId="{973644FD-6D29-4CEE-BA4A-09D3277D0AC6}" type="sibTrans" cxnId="{C28DE38F-6AD7-43F9-BE31-65F23508D672}">
      <dgm:prSet/>
      <dgm:spPr/>
      <dgm:t>
        <a:bodyPr/>
        <a:lstStyle/>
        <a:p>
          <a:endParaRPr lang="ru-RU"/>
        </a:p>
      </dgm:t>
    </dgm:pt>
    <dgm:pt modelId="{9938DD2F-27C5-4D65-A317-43534B541FE5}">
      <dgm:prSet phldrT="[Текст]" custT="1"/>
      <dgm:spPr>
        <a:solidFill>
          <a:schemeClr val="accent2">
            <a:lumMod val="20000"/>
            <a:lumOff val="80000"/>
          </a:schemeClr>
        </a:solidFill>
      </dgm:spPr>
      <dgm:t>
        <a:bodyPr/>
        <a:lstStyle/>
        <a:p>
          <a:r>
            <a:rPr lang="ru-RU" sz="1600" dirty="0" smtClean="0">
              <a:solidFill>
                <a:schemeClr val="accent2">
                  <a:lumMod val="50000"/>
                </a:schemeClr>
              </a:solidFill>
            </a:rPr>
            <a:t>с работниками, трудовая функция которых связана с использованием электрифицированного или иного механизированного ручного инструмента</a:t>
          </a:r>
          <a:endParaRPr lang="ru-RU" sz="1600" dirty="0">
            <a:solidFill>
              <a:schemeClr val="accent2">
                <a:lumMod val="50000"/>
              </a:schemeClr>
            </a:solidFill>
          </a:endParaRPr>
        </a:p>
      </dgm:t>
    </dgm:pt>
    <dgm:pt modelId="{831CCA0A-B89C-4BED-90D9-481EAEB42A39}" type="parTrans" cxnId="{61BACC78-DF92-4558-9838-49E1B51EFBD8}">
      <dgm:prSet/>
      <dgm:spPr/>
      <dgm:t>
        <a:bodyPr/>
        <a:lstStyle/>
        <a:p>
          <a:endParaRPr lang="ru-RU"/>
        </a:p>
      </dgm:t>
    </dgm:pt>
    <dgm:pt modelId="{392E8052-B9BA-4794-85BA-592AD3E92EF6}" type="sibTrans" cxnId="{61BACC78-DF92-4558-9838-49E1B51EFBD8}">
      <dgm:prSet/>
      <dgm:spPr/>
      <dgm:t>
        <a:bodyPr/>
        <a:lstStyle/>
        <a:p>
          <a:endParaRPr lang="ru-RU"/>
        </a:p>
      </dgm:t>
    </dgm:pt>
    <dgm:pt modelId="{2F4534BC-BD51-4CB1-8C15-C50131682430}">
      <dgm:prSet phldrT="[Текст]" custT="1"/>
      <dgm:spPr>
        <a:solidFill>
          <a:schemeClr val="accent2">
            <a:lumMod val="20000"/>
            <a:lumOff val="80000"/>
          </a:schemeClr>
        </a:solidFill>
      </dgm:spPr>
      <dgm:t>
        <a:bodyPr/>
        <a:lstStyle/>
        <a:p>
          <a:r>
            <a:rPr lang="ru-RU" sz="1600" dirty="0" smtClean="0">
              <a:solidFill>
                <a:schemeClr val="accent2">
                  <a:lumMod val="50000"/>
                </a:schemeClr>
              </a:solidFill>
            </a:rPr>
            <a:t>с работниками, трудовая функция которых связана с хранением и применением сырья и материалов</a:t>
          </a:r>
          <a:endParaRPr lang="ru-RU" sz="1600" dirty="0">
            <a:solidFill>
              <a:schemeClr val="accent2">
                <a:lumMod val="50000"/>
              </a:schemeClr>
            </a:solidFill>
          </a:endParaRPr>
        </a:p>
      </dgm:t>
    </dgm:pt>
    <dgm:pt modelId="{750C5F46-2366-4478-B377-CD71F0FECB17}" type="parTrans" cxnId="{4AD05CB0-65CB-4551-B276-FF66F3F38D10}">
      <dgm:prSet/>
      <dgm:spPr/>
      <dgm:t>
        <a:bodyPr/>
        <a:lstStyle/>
        <a:p>
          <a:endParaRPr lang="ru-RU"/>
        </a:p>
      </dgm:t>
    </dgm:pt>
    <dgm:pt modelId="{4735724D-42E5-4AE6-8FA2-1BFDC6B84243}" type="sibTrans" cxnId="{4AD05CB0-65CB-4551-B276-FF66F3F38D10}">
      <dgm:prSet/>
      <dgm:spPr/>
      <dgm:t>
        <a:bodyPr/>
        <a:lstStyle/>
        <a:p>
          <a:endParaRPr lang="ru-RU"/>
        </a:p>
      </dgm:t>
    </dgm:pt>
    <dgm:pt modelId="{2FC30862-7FBF-4D82-A47F-55B29FE16CA8}" type="pres">
      <dgm:prSet presAssocID="{4EED7556-D866-4F30-9F74-5A43D610F2D4}" presName="cycle" presStyleCnt="0">
        <dgm:presLayoutVars>
          <dgm:dir/>
          <dgm:resizeHandles val="exact"/>
        </dgm:presLayoutVars>
      </dgm:prSet>
      <dgm:spPr/>
      <dgm:t>
        <a:bodyPr/>
        <a:lstStyle/>
        <a:p>
          <a:endParaRPr lang="ru-RU"/>
        </a:p>
      </dgm:t>
    </dgm:pt>
    <dgm:pt modelId="{8D3BDC20-A0B8-4FF4-8549-983CC118F1D4}" type="pres">
      <dgm:prSet presAssocID="{8F973CE6-6B5A-41C3-92AC-EF8C19318598}" presName="node" presStyleLbl="node1" presStyleIdx="0" presStyleCnt="4" custScaleX="165929" custScaleY="104763" custRadScaleRad="74324" custRadScaleInc="-12123">
        <dgm:presLayoutVars>
          <dgm:bulletEnabled val="1"/>
        </dgm:presLayoutVars>
      </dgm:prSet>
      <dgm:spPr/>
      <dgm:t>
        <a:bodyPr/>
        <a:lstStyle/>
        <a:p>
          <a:endParaRPr lang="ru-RU"/>
        </a:p>
      </dgm:t>
    </dgm:pt>
    <dgm:pt modelId="{C9DAC42E-EC55-430E-BA91-EB52097B11EC}" type="pres">
      <dgm:prSet presAssocID="{8F973CE6-6B5A-41C3-92AC-EF8C19318598}" presName="spNode" presStyleCnt="0"/>
      <dgm:spPr/>
    </dgm:pt>
    <dgm:pt modelId="{7E8409CB-7337-4A10-B7A0-3C66D97E9E84}" type="pres">
      <dgm:prSet presAssocID="{DA8E36EF-40D6-432D-BBFF-324CEE802690}" presName="sibTrans" presStyleLbl="sibTrans1D1" presStyleIdx="0" presStyleCnt="4"/>
      <dgm:spPr/>
      <dgm:t>
        <a:bodyPr/>
        <a:lstStyle/>
        <a:p>
          <a:endParaRPr lang="ru-RU"/>
        </a:p>
      </dgm:t>
    </dgm:pt>
    <dgm:pt modelId="{93EFFD78-DEA9-496E-B4C6-E4FAF22DDA79}" type="pres">
      <dgm:prSet presAssocID="{C860808D-85EF-4033-B461-6F0CC0788952}" presName="node" presStyleLbl="node1" presStyleIdx="1" presStyleCnt="4" custScaleX="157529" custScaleY="129158" custRadScaleRad="127117" custRadScaleInc="8317">
        <dgm:presLayoutVars>
          <dgm:bulletEnabled val="1"/>
        </dgm:presLayoutVars>
      </dgm:prSet>
      <dgm:spPr/>
      <dgm:t>
        <a:bodyPr/>
        <a:lstStyle/>
        <a:p>
          <a:endParaRPr lang="ru-RU"/>
        </a:p>
      </dgm:t>
    </dgm:pt>
    <dgm:pt modelId="{B3C89357-5669-4B66-A011-2521C1944D89}" type="pres">
      <dgm:prSet presAssocID="{C860808D-85EF-4033-B461-6F0CC0788952}" presName="spNode" presStyleCnt="0"/>
      <dgm:spPr/>
    </dgm:pt>
    <dgm:pt modelId="{437FD2DF-FDC3-4055-9F23-891D2DD175D9}" type="pres">
      <dgm:prSet presAssocID="{973644FD-6D29-4CEE-BA4A-09D3277D0AC6}" presName="sibTrans" presStyleLbl="sibTrans1D1" presStyleIdx="1" presStyleCnt="4"/>
      <dgm:spPr/>
      <dgm:t>
        <a:bodyPr/>
        <a:lstStyle/>
        <a:p>
          <a:endParaRPr lang="ru-RU"/>
        </a:p>
      </dgm:t>
    </dgm:pt>
    <dgm:pt modelId="{1642AEF6-7CD6-4C0B-A069-29C1FDE2F8B6}" type="pres">
      <dgm:prSet presAssocID="{9938DD2F-27C5-4D65-A317-43534B541FE5}" presName="node" presStyleLbl="node1" presStyleIdx="2" presStyleCnt="4" custScaleX="229072" custScaleY="116372" custRadScaleRad="87693" custRadScaleInc="2162">
        <dgm:presLayoutVars>
          <dgm:bulletEnabled val="1"/>
        </dgm:presLayoutVars>
      </dgm:prSet>
      <dgm:spPr/>
      <dgm:t>
        <a:bodyPr/>
        <a:lstStyle/>
        <a:p>
          <a:endParaRPr lang="ru-RU"/>
        </a:p>
      </dgm:t>
    </dgm:pt>
    <dgm:pt modelId="{A9A2C227-D670-465A-AA5E-10808F37634C}" type="pres">
      <dgm:prSet presAssocID="{9938DD2F-27C5-4D65-A317-43534B541FE5}" presName="spNode" presStyleCnt="0"/>
      <dgm:spPr/>
    </dgm:pt>
    <dgm:pt modelId="{AEDADB97-E956-47CB-B487-3FFFD264DFFE}" type="pres">
      <dgm:prSet presAssocID="{392E8052-B9BA-4794-85BA-592AD3E92EF6}" presName="sibTrans" presStyleLbl="sibTrans1D1" presStyleIdx="2" presStyleCnt="4"/>
      <dgm:spPr/>
      <dgm:t>
        <a:bodyPr/>
        <a:lstStyle/>
        <a:p>
          <a:endParaRPr lang="ru-RU"/>
        </a:p>
      </dgm:t>
    </dgm:pt>
    <dgm:pt modelId="{6283BFB3-E1A2-41BB-BE3A-D234556BB824}" type="pres">
      <dgm:prSet presAssocID="{2F4534BC-BD51-4CB1-8C15-C50131682430}" presName="node" presStyleLbl="node1" presStyleIdx="3" presStyleCnt="4" custScaleX="152700" custScaleY="129770" custRadScaleRad="137881" custRadScaleInc="-1651">
        <dgm:presLayoutVars>
          <dgm:bulletEnabled val="1"/>
        </dgm:presLayoutVars>
      </dgm:prSet>
      <dgm:spPr/>
      <dgm:t>
        <a:bodyPr/>
        <a:lstStyle/>
        <a:p>
          <a:endParaRPr lang="ru-RU"/>
        </a:p>
      </dgm:t>
    </dgm:pt>
    <dgm:pt modelId="{1DB17399-2B48-46C0-B3CF-433722A771E0}" type="pres">
      <dgm:prSet presAssocID="{2F4534BC-BD51-4CB1-8C15-C50131682430}" presName="spNode" presStyleCnt="0"/>
      <dgm:spPr/>
    </dgm:pt>
    <dgm:pt modelId="{516D3B97-BF99-4D25-91A4-2B67C185A12E}" type="pres">
      <dgm:prSet presAssocID="{4735724D-42E5-4AE6-8FA2-1BFDC6B84243}" presName="sibTrans" presStyleLbl="sibTrans1D1" presStyleIdx="3" presStyleCnt="4"/>
      <dgm:spPr/>
      <dgm:t>
        <a:bodyPr/>
        <a:lstStyle/>
        <a:p>
          <a:endParaRPr lang="ru-RU"/>
        </a:p>
      </dgm:t>
    </dgm:pt>
  </dgm:ptLst>
  <dgm:cxnLst>
    <dgm:cxn modelId="{25461723-84D8-4D22-BE4C-71D7756BF116}" type="presOf" srcId="{8F973CE6-6B5A-41C3-92AC-EF8C19318598}" destId="{8D3BDC20-A0B8-4FF4-8549-983CC118F1D4}" srcOrd="0" destOrd="0" presId="urn:microsoft.com/office/officeart/2005/8/layout/cycle6"/>
    <dgm:cxn modelId="{E4AF273A-D78A-4B15-9F43-9AB7B3F6E22A}" type="presOf" srcId="{C860808D-85EF-4033-B461-6F0CC0788952}" destId="{93EFFD78-DEA9-496E-B4C6-E4FAF22DDA79}" srcOrd="0" destOrd="0" presId="urn:microsoft.com/office/officeart/2005/8/layout/cycle6"/>
    <dgm:cxn modelId="{4AD05CB0-65CB-4551-B276-FF66F3F38D10}" srcId="{4EED7556-D866-4F30-9F74-5A43D610F2D4}" destId="{2F4534BC-BD51-4CB1-8C15-C50131682430}" srcOrd="3" destOrd="0" parTransId="{750C5F46-2366-4478-B377-CD71F0FECB17}" sibTransId="{4735724D-42E5-4AE6-8FA2-1BFDC6B84243}"/>
    <dgm:cxn modelId="{7644FE53-17C0-4C4C-AD00-EFBCBF628C8E}" srcId="{4EED7556-D866-4F30-9F74-5A43D610F2D4}" destId="{8F973CE6-6B5A-41C3-92AC-EF8C19318598}" srcOrd="0" destOrd="0" parTransId="{CF3813D3-897D-438F-B16E-2BA5B574CD31}" sibTransId="{DA8E36EF-40D6-432D-BBFF-324CEE802690}"/>
    <dgm:cxn modelId="{CDE6703F-705D-4492-9B1B-6AFAF987DB3F}" type="presOf" srcId="{4735724D-42E5-4AE6-8FA2-1BFDC6B84243}" destId="{516D3B97-BF99-4D25-91A4-2B67C185A12E}" srcOrd="0" destOrd="0" presId="urn:microsoft.com/office/officeart/2005/8/layout/cycle6"/>
    <dgm:cxn modelId="{61BACC78-DF92-4558-9838-49E1B51EFBD8}" srcId="{4EED7556-D866-4F30-9F74-5A43D610F2D4}" destId="{9938DD2F-27C5-4D65-A317-43534B541FE5}" srcOrd="2" destOrd="0" parTransId="{831CCA0A-B89C-4BED-90D9-481EAEB42A39}" sibTransId="{392E8052-B9BA-4794-85BA-592AD3E92EF6}"/>
    <dgm:cxn modelId="{BC80E002-7512-4EF3-B5B9-FF4B17BA301F}" type="presOf" srcId="{DA8E36EF-40D6-432D-BBFF-324CEE802690}" destId="{7E8409CB-7337-4A10-B7A0-3C66D97E9E84}" srcOrd="0" destOrd="0" presId="urn:microsoft.com/office/officeart/2005/8/layout/cycle6"/>
    <dgm:cxn modelId="{1F264D41-51D8-40B8-AEEB-539C3E9407EE}" type="presOf" srcId="{4EED7556-D866-4F30-9F74-5A43D610F2D4}" destId="{2FC30862-7FBF-4D82-A47F-55B29FE16CA8}" srcOrd="0" destOrd="0" presId="urn:microsoft.com/office/officeart/2005/8/layout/cycle6"/>
    <dgm:cxn modelId="{2403DA8D-09EF-407B-B453-944F88183783}" type="presOf" srcId="{392E8052-B9BA-4794-85BA-592AD3E92EF6}" destId="{AEDADB97-E956-47CB-B487-3FFFD264DFFE}" srcOrd="0" destOrd="0" presId="urn:microsoft.com/office/officeart/2005/8/layout/cycle6"/>
    <dgm:cxn modelId="{DD7873AE-AEB0-4499-A721-B0E57BD9D998}" type="presOf" srcId="{973644FD-6D29-4CEE-BA4A-09D3277D0AC6}" destId="{437FD2DF-FDC3-4055-9F23-891D2DD175D9}" srcOrd="0" destOrd="0" presId="urn:microsoft.com/office/officeart/2005/8/layout/cycle6"/>
    <dgm:cxn modelId="{EAB4AAEB-FAB7-4321-BD11-C3BBFE461522}" type="presOf" srcId="{9938DD2F-27C5-4D65-A317-43534B541FE5}" destId="{1642AEF6-7CD6-4C0B-A069-29C1FDE2F8B6}" srcOrd="0" destOrd="0" presId="urn:microsoft.com/office/officeart/2005/8/layout/cycle6"/>
    <dgm:cxn modelId="{C28DE38F-6AD7-43F9-BE31-65F23508D672}" srcId="{4EED7556-D866-4F30-9F74-5A43D610F2D4}" destId="{C860808D-85EF-4033-B461-6F0CC0788952}" srcOrd="1" destOrd="0" parTransId="{59F55B16-116C-447C-B3B0-1EA1D392B98D}" sibTransId="{973644FD-6D29-4CEE-BA4A-09D3277D0AC6}"/>
    <dgm:cxn modelId="{D4D071BA-1CE4-44F2-9DA8-2D2482E13DA2}" type="presOf" srcId="{2F4534BC-BD51-4CB1-8C15-C50131682430}" destId="{6283BFB3-E1A2-41BB-BE3A-D234556BB824}" srcOrd="0" destOrd="0" presId="urn:microsoft.com/office/officeart/2005/8/layout/cycle6"/>
    <dgm:cxn modelId="{3A869A5A-98DB-45D1-B3DD-62E3404F76FB}" type="presParOf" srcId="{2FC30862-7FBF-4D82-A47F-55B29FE16CA8}" destId="{8D3BDC20-A0B8-4FF4-8549-983CC118F1D4}" srcOrd="0" destOrd="0" presId="urn:microsoft.com/office/officeart/2005/8/layout/cycle6"/>
    <dgm:cxn modelId="{72F38217-8284-4BBD-9EC9-46C50879C7CD}" type="presParOf" srcId="{2FC30862-7FBF-4D82-A47F-55B29FE16CA8}" destId="{C9DAC42E-EC55-430E-BA91-EB52097B11EC}" srcOrd="1" destOrd="0" presId="urn:microsoft.com/office/officeart/2005/8/layout/cycle6"/>
    <dgm:cxn modelId="{95233B9E-8B4D-4E69-AA1C-8C2BF2DDF100}" type="presParOf" srcId="{2FC30862-7FBF-4D82-A47F-55B29FE16CA8}" destId="{7E8409CB-7337-4A10-B7A0-3C66D97E9E84}" srcOrd="2" destOrd="0" presId="urn:microsoft.com/office/officeart/2005/8/layout/cycle6"/>
    <dgm:cxn modelId="{9C819FB4-19E4-4E2D-94DD-672FA142C92F}" type="presParOf" srcId="{2FC30862-7FBF-4D82-A47F-55B29FE16CA8}" destId="{93EFFD78-DEA9-496E-B4C6-E4FAF22DDA79}" srcOrd="3" destOrd="0" presId="urn:microsoft.com/office/officeart/2005/8/layout/cycle6"/>
    <dgm:cxn modelId="{45633581-01F4-4E4C-8AB2-7988E4907E15}" type="presParOf" srcId="{2FC30862-7FBF-4D82-A47F-55B29FE16CA8}" destId="{B3C89357-5669-4B66-A011-2521C1944D89}" srcOrd="4" destOrd="0" presId="urn:microsoft.com/office/officeart/2005/8/layout/cycle6"/>
    <dgm:cxn modelId="{91D687C1-14FE-45CB-ABD6-700BCF786B47}" type="presParOf" srcId="{2FC30862-7FBF-4D82-A47F-55B29FE16CA8}" destId="{437FD2DF-FDC3-4055-9F23-891D2DD175D9}" srcOrd="5" destOrd="0" presId="urn:microsoft.com/office/officeart/2005/8/layout/cycle6"/>
    <dgm:cxn modelId="{98DE0414-2FAC-419A-BB2A-C46A74A1A433}" type="presParOf" srcId="{2FC30862-7FBF-4D82-A47F-55B29FE16CA8}" destId="{1642AEF6-7CD6-4C0B-A069-29C1FDE2F8B6}" srcOrd="6" destOrd="0" presId="urn:microsoft.com/office/officeart/2005/8/layout/cycle6"/>
    <dgm:cxn modelId="{023900D4-5B7B-4609-8FD6-57E52970B69C}" type="presParOf" srcId="{2FC30862-7FBF-4D82-A47F-55B29FE16CA8}" destId="{A9A2C227-D670-465A-AA5E-10808F37634C}" srcOrd="7" destOrd="0" presId="urn:microsoft.com/office/officeart/2005/8/layout/cycle6"/>
    <dgm:cxn modelId="{F63C0785-6869-4328-994D-008302E44307}" type="presParOf" srcId="{2FC30862-7FBF-4D82-A47F-55B29FE16CA8}" destId="{AEDADB97-E956-47CB-B487-3FFFD264DFFE}" srcOrd="8" destOrd="0" presId="urn:microsoft.com/office/officeart/2005/8/layout/cycle6"/>
    <dgm:cxn modelId="{07547D75-8D33-4447-B4F0-B8FBC1B6F36D}" type="presParOf" srcId="{2FC30862-7FBF-4D82-A47F-55B29FE16CA8}" destId="{6283BFB3-E1A2-41BB-BE3A-D234556BB824}" srcOrd="9" destOrd="0" presId="urn:microsoft.com/office/officeart/2005/8/layout/cycle6"/>
    <dgm:cxn modelId="{C8DCB9E7-F875-450E-9DE3-8C1147C1BF3D}" type="presParOf" srcId="{2FC30862-7FBF-4D82-A47F-55B29FE16CA8}" destId="{1DB17399-2B48-46C0-B3CF-433722A771E0}" srcOrd="10" destOrd="0" presId="urn:microsoft.com/office/officeart/2005/8/layout/cycle6"/>
    <dgm:cxn modelId="{8CF76D27-BEFB-4DFC-8618-620C10F50452}" type="presParOf" srcId="{2FC30862-7FBF-4D82-A47F-55B29FE16CA8}" destId="{516D3B97-BF99-4D25-91A4-2B67C185A12E}"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40661C-DA37-409A-A6BB-6AE8D989EA3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543B36F6-1DD7-4A01-85B1-514D005867D3}">
      <dgm:prSet/>
      <dgm:spPr/>
      <dgm:t>
        <a:bodyPr/>
        <a:lstStyle/>
        <a:p>
          <a:pPr rtl="0"/>
          <a:r>
            <a:rPr lang="ru-RU" b="0" i="0" baseline="0" smtClean="0"/>
            <a:t>при введении в действие новых или внесении изменений в нормативные правовые акты, содержащие требования охраны труда, связанные с исполнением должностных (функциональных) обязанностей работника, а также в соответствующие локальные нормативные акты работодателя</a:t>
          </a:r>
          <a:endParaRPr lang="ru-RU"/>
        </a:p>
      </dgm:t>
    </dgm:pt>
    <dgm:pt modelId="{3E30F300-F0E9-4100-9FC1-E10BD916A978}" type="parTrans" cxnId="{374A3B0C-FF76-4B17-A676-31363283147B}">
      <dgm:prSet/>
      <dgm:spPr/>
      <dgm:t>
        <a:bodyPr/>
        <a:lstStyle/>
        <a:p>
          <a:endParaRPr lang="ru-RU"/>
        </a:p>
      </dgm:t>
    </dgm:pt>
    <dgm:pt modelId="{42575BC6-DFA5-49F6-95CB-69E15BD2024B}" type="sibTrans" cxnId="{374A3B0C-FF76-4B17-A676-31363283147B}">
      <dgm:prSet/>
      <dgm:spPr/>
      <dgm:t>
        <a:bodyPr/>
        <a:lstStyle/>
        <a:p>
          <a:endParaRPr lang="ru-RU"/>
        </a:p>
      </dgm:t>
    </dgm:pt>
    <dgm:pt modelId="{1F84E24C-10BA-4803-A5B6-14C6A7A59B1A}">
      <dgm:prSet/>
      <dgm:spPr/>
      <dgm:t>
        <a:bodyPr/>
        <a:lstStyle/>
        <a:p>
          <a:pPr rtl="0"/>
          <a:r>
            <a:rPr lang="ru-RU" b="0" i="0" baseline="0" smtClean="0"/>
            <a:t>при изменении технологических процессов, замене или модернизации оборудования, приспособлений, инструментов, сырья, материалов, возникновении других обстоятельств, оказывающих влияние на безопасность работников</a:t>
          </a:r>
          <a:endParaRPr lang="ru-RU"/>
        </a:p>
      </dgm:t>
    </dgm:pt>
    <dgm:pt modelId="{3F22A0C0-E048-48E5-9243-E7B708A8B7E3}" type="parTrans" cxnId="{19F943EE-C9F3-4BDC-BFF8-2BCD7632E8BE}">
      <dgm:prSet/>
      <dgm:spPr/>
      <dgm:t>
        <a:bodyPr/>
        <a:lstStyle/>
        <a:p>
          <a:endParaRPr lang="ru-RU"/>
        </a:p>
      </dgm:t>
    </dgm:pt>
    <dgm:pt modelId="{9B430458-704E-4646-82DB-427CE43A3CAF}" type="sibTrans" cxnId="{19F943EE-C9F3-4BDC-BFF8-2BCD7632E8BE}">
      <dgm:prSet/>
      <dgm:spPr/>
      <dgm:t>
        <a:bodyPr/>
        <a:lstStyle/>
        <a:p>
          <a:endParaRPr lang="ru-RU"/>
        </a:p>
      </dgm:t>
    </dgm:pt>
    <dgm:pt modelId="{AC401217-B5E3-43FA-9ACA-7B765712951D}">
      <dgm:prSet/>
      <dgm:spPr/>
      <dgm:t>
        <a:bodyPr/>
        <a:lstStyle/>
        <a:p>
          <a:pPr rtl="0"/>
          <a:r>
            <a:rPr lang="ru-RU" b="0" i="0" baseline="0" smtClean="0"/>
            <a:t>при нарушении работником требований инструкций по охране труда, которые могли привести или привели к травме, аварии, взрыву, отравлению</a:t>
          </a:r>
          <a:endParaRPr lang="ru-RU"/>
        </a:p>
      </dgm:t>
    </dgm:pt>
    <dgm:pt modelId="{5489AB3E-12D6-4584-80AD-9BBC8D3CDF34}" type="parTrans" cxnId="{E0B4CB25-B6E7-4A10-BE84-53B487BEECAA}">
      <dgm:prSet/>
      <dgm:spPr/>
      <dgm:t>
        <a:bodyPr/>
        <a:lstStyle/>
        <a:p>
          <a:endParaRPr lang="ru-RU"/>
        </a:p>
      </dgm:t>
    </dgm:pt>
    <dgm:pt modelId="{8C735C03-BF39-4AE3-A680-5742F896A2B4}" type="sibTrans" cxnId="{E0B4CB25-B6E7-4A10-BE84-53B487BEECAA}">
      <dgm:prSet/>
      <dgm:spPr/>
      <dgm:t>
        <a:bodyPr/>
        <a:lstStyle/>
        <a:p>
          <a:endParaRPr lang="ru-RU"/>
        </a:p>
      </dgm:t>
    </dgm:pt>
    <dgm:pt modelId="{42CCC74F-1631-4614-8F2B-4E75C7CA9112}">
      <dgm:prSet/>
      <dgm:spPr/>
      <dgm:t>
        <a:bodyPr/>
        <a:lstStyle/>
        <a:p>
          <a:pPr rtl="0"/>
          <a:r>
            <a:rPr lang="ru-RU" b="0" i="0" baseline="0" smtClean="0"/>
            <a:t>по требованию должностных лиц органов государственного надзора (контроля)</a:t>
          </a:r>
          <a:endParaRPr lang="ru-RU"/>
        </a:p>
      </dgm:t>
    </dgm:pt>
    <dgm:pt modelId="{F65C10D6-E756-46CC-BDE7-B965148DA2CB}" type="parTrans" cxnId="{B30CB36D-790F-4522-A775-05160625659A}">
      <dgm:prSet/>
      <dgm:spPr/>
      <dgm:t>
        <a:bodyPr/>
        <a:lstStyle/>
        <a:p>
          <a:endParaRPr lang="ru-RU"/>
        </a:p>
      </dgm:t>
    </dgm:pt>
    <dgm:pt modelId="{7BDD84EC-3828-4C2A-A96B-E7D83486D32E}" type="sibTrans" cxnId="{B30CB36D-790F-4522-A775-05160625659A}">
      <dgm:prSet/>
      <dgm:spPr/>
      <dgm:t>
        <a:bodyPr/>
        <a:lstStyle/>
        <a:p>
          <a:endParaRPr lang="ru-RU"/>
        </a:p>
      </dgm:t>
    </dgm:pt>
    <dgm:pt modelId="{4F0DA481-58B7-4E94-B287-E6CD830D6CEB}">
      <dgm:prSet/>
      <dgm:spPr/>
      <dgm:t>
        <a:bodyPr/>
        <a:lstStyle/>
        <a:p>
          <a:pPr rtl="0"/>
          <a:r>
            <a:rPr lang="ru-RU" b="0" i="0" baseline="0" smtClean="0"/>
            <a:t>перед началом работы после перерыва в работе (для работ, связанных с источниками повышенной опасности, – после перерыва более чем на 30 календарных дней, а для остальных работ – более 60 календарных дней)</a:t>
          </a:r>
          <a:endParaRPr lang="ru-RU"/>
        </a:p>
      </dgm:t>
    </dgm:pt>
    <dgm:pt modelId="{F6E515EC-4F4A-416D-99E8-54E2BD677DA6}" type="parTrans" cxnId="{92C4F654-6B56-41B1-967C-CBE5058BA515}">
      <dgm:prSet/>
      <dgm:spPr/>
      <dgm:t>
        <a:bodyPr/>
        <a:lstStyle/>
        <a:p>
          <a:endParaRPr lang="ru-RU"/>
        </a:p>
      </dgm:t>
    </dgm:pt>
    <dgm:pt modelId="{75B6FBBE-FB64-4B8A-8F5B-59E978CB64DF}" type="sibTrans" cxnId="{92C4F654-6B56-41B1-967C-CBE5058BA515}">
      <dgm:prSet/>
      <dgm:spPr/>
      <dgm:t>
        <a:bodyPr/>
        <a:lstStyle/>
        <a:p>
          <a:endParaRPr lang="ru-RU"/>
        </a:p>
      </dgm:t>
    </dgm:pt>
    <dgm:pt modelId="{0DD67BFF-FF3D-4CE3-8FD0-2F516855B45D}">
      <dgm:prSet/>
      <dgm:spPr/>
      <dgm:t>
        <a:bodyPr/>
        <a:lstStyle/>
        <a:p>
          <a:pPr rtl="0"/>
          <a:r>
            <a:rPr lang="ru-RU" b="0" i="0" baseline="0" smtClean="0"/>
            <a:t>по решению работодателя (или уполномоченного им лица) </a:t>
          </a:r>
          <a:endParaRPr lang="ru-RU"/>
        </a:p>
      </dgm:t>
    </dgm:pt>
    <dgm:pt modelId="{35F85097-24D6-45EA-8FD3-D5910D66F1CB}" type="parTrans" cxnId="{3FC70DAE-2627-4524-A645-01ADF211B95D}">
      <dgm:prSet/>
      <dgm:spPr/>
      <dgm:t>
        <a:bodyPr/>
        <a:lstStyle/>
        <a:p>
          <a:endParaRPr lang="ru-RU"/>
        </a:p>
      </dgm:t>
    </dgm:pt>
    <dgm:pt modelId="{E2EE5F06-0B6A-4455-A342-0614D1E28788}" type="sibTrans" cxnId="{3FC70DAE-2627-4524-A645-01ADF211B95D}">
      <dgm:prSet/>
      <dgm:spPr/>
      <dgm:t>
        <a:bodyPr/>
        <a:lstStyle/>
        <a:p>
          <a:endParaRPr lang="ru-RU"/>
        </a:p>
      </dgm:t>
    </dgm:pt>
    <dgm:pt modelId="{A4CBC697-7AE3-4048-B7AE-D5B718DE82E9}" type="pres">
      <dgm:prSet presAssocID="{2940661C-DA37-409A-A6BB-6AE8D989EA3D}" presName="linear" presStyleCnt="0">
        <dgm:presLayoutVars>
          <dgm:animLvl val="lvl"/>
          <dgm:resizeHandles val="exact"/>
        </dgm:presLayoutVars>
      </dgm:prSet>
      <dgm:spPr/>
      <dgm:t>
        <a:bodyPr/>
        <a:lstStyle/>
        <a:p>
          <a:endParaRPr lang="ru-RU"/>
        </a:p>
      </dgm:t>
    </dgm:pt>
    <dgm:pt modelId="{6C2FF30D-80DC-45C7-AE01-31A76780F7A9}" type="pres">
      <dgm:prSet presAssocID="{543B36F6-1DD7-4A01-85B1-514D005867D3}" presName="parentText" presStyleLbl="node1" presStyleIdx="0" presStyleCnt="6">
        <dgm:presLayoutVars>
          <dgm:chMax val="0"/>
          <dgm:bulletEnabled val="1"/>
        </dgm:presLayoutVars>
      </dgm:prSet>
      <dgm:spPr/>
      <dgm:t>
        <a:bodyPr/>
        <a:lstStyle/>
        <a:p>
          <a:endParaRPr lang="ru-RU"/>
        </a:p>
      </dgm:t>
    </dgm:pt>
    <dgm:pt modelId="{CCFA8920-76DB-49A0-8846-A45E4BFCA0BA}" type="pres">
      <dgm:prSet presAssocID="{42575BC6-DFA5-49F6-95CB-69E15BD2024B}" presName="spacer" presStyleCnt="0"/>
      <dgm:spPr/>
    </dgm:pt>
    <dgm:pt modelId="{49294C14-C1D8-48EB-ABA4-B020B07F2272}" type="pres">
      <dgm:prSet presAssocID="{1F84E24C-10BA-4803-A5B6-14C6A7A59B1A}" presName="parentText" presStyleLbl="node1" presStyleIdx="1" presStyleCnt="6">
        <dgm:presLayoutVars>
          <dgm:chMax val="0"/>
          <dgm:bulletEnabled val="1"/>
        </dgm:presLayoutVars>
      </dgm:prSet>
      <dgm:spPr/>
      <dgm:t>
        <a:bodyPr/>
        <a:lstStyle/>
        <a:p>
          <a:endParaRPr lang="ru-RU"/>
        </a:p>
      </dgm:t>
    </dgm:pt>
    <dgm:pt modelId="{F15E9A94-5C86-45F6-917A-39DE3E751D0E}" type="pres">
      <dgm:prSet presAssocID="{9B430458-704E-4646-82DB-427CE43A3CAF}" presName="spacer" presStyleCnt="0"/>
      <dgm:spPr/>
    </dgm:pt>
    <dgm:pt modelId="{378B3ABB-B7B6-439A-91F6-171FD5EFB1A8}" type="pres">
      <dgm:prSet presAssocID="{AC401217-B5E3-43FA-9ACA-7B765712951D}" presName="parentText" presStyleLbl="node1" presStyleIdx="2" presStyleCnt="6">
        <dgm:presLayoutVars>
          <dgm:chMax val="0"/>
          <dgm:bulletEnabled val="1"/>
        </dgm:presLayoutVars>
      </dgm:prSet>
      <dgm:spPr/>
      <dgm:t>
        <a:bodyPr/>
        <a:lstStyle/>
        <a:p>
          <a:endParaRPr lang="ru-RU"/>
        </a:p>
      </dgm:t>
    </dgm:pt>
    <dgm:pt modelId="{8369132F-6C70-4FDD-85AA-B5130975C6B9}" type="pres">
      <dgm:prSet presAssocID="{8C735C03-BF39-4AE3-A680-5742F896A2B4}" presName="spacer" presStyleCnt="0"/>
      <dgm:spPr/>
    </dgm:pt>
    <dgm:pt modelId="{57124D44-D233-4758-B409-0DF338AE8DEC}" type="pres">
      <dgm:prSet presAssocID="{42CCC74F-1631-4614-8F2B-4E75C7CA9112}" presName="parentText" presStyleLbl="node1" presStyleIdx="3" presStyleCnt="6">
        <dgm:presLayoutVars>
          <dgm:chMax val="0"/>
          <dgm:bulletEnabled val="1"/>
        </dgm:presLayoutVars>
      </dgm:prSet>
      <dgm:spPr/>
      <dgm:t>
        <a:bodyPr/>
        <a:lstStyle/>
        <a:p>
          <a:endParaRPr lang="ru-RU"/>
        </a:p>
      </dgm:t>
    </dgm:pt>
    <dgm:pt modelId="{E865AF4E-C9A4-4780-AA48-70A6A9A2FFEC}" type="pres">
      <dgm:prSet presAssocID="{7BDD84EC-3828-4C2A-A96B-E7D83486D32E}" presName="spacer" presStyleCnt="0"/>
      <dgm:spPr/>
    </dgm:pt>
    <dgm:pt modelId="{A2F494EF-96B4-4D8D-A786-264966B47754}" type="pres">
      <dgm:prSet presAssocID="{4F0DA481-58B7-4E94-B287-E6CD830D6CEB}" presName="parentText" presStyleLbl="node1" presStyleIdx="4" presStyleCnt="6">
        <dgm:presLayoutVars>
          <dgm:chMax val="0"/>
          <dgm:bulletEnabled val="1"/>
        </dgm:presLayoutVars>
      </dgm:prSet>
      <dgm:spPr/>
      <dgm:t>
        <a:bodyPr/>
        <a:lstStyle/>
        <a:p>
          <a:endParaRPr lang="ru-RU"/>
        </a:p>
      </dgm:t>
    </dgm:pt>
    <dgm:pt modelId="{A3212BDE-933D-4150-9D76-609FB47E780E}" type="pres">
      <dgm:prSet presAssocID="{75B6FBBE-FB64-4B8A-8F5B-59E978CB64DF}" presName="spacer" presStyleCnt="0"/>
      <dgm:spPr/>
    </dgm:pt>
    <dgm:pt modelId="{C0260FEC-F380-4FC2-BEB0-BA07233DE157}" type="pres">
      <dgm:prSet presAssocID="{0DD67BFF-FF3D-4CE3-8FD0-2F516855B45D}" presName="parentText" presStyleLbl="node1" presStyleIdx="5" presStyleCnt="6">
        <dgm:presLayoutVars>
          <dgm:chMax val="0"/>
          <dgm:bulletEnabled val="1"/>
        </dgm:presLayoutVars>
      </dgm:prSet>
      <dgm:spPr/>
      <dgm:t>
        <a:bodyPr/>
        <a:lstStyle/>
        <a:p>
          <a:endParaRPr lang="ru-RU"/>
        </a:p>
      </dgm:t>
    </dgm:pt>
  </dgm:ptLst>
  <dgm:cxnLst>
    <dgm:cxn modelId="{B30CB36D-790F-4522-A775-05160625659A}" srcId="{2940661C-DA37-409A-A6BB-6AE8D989EA3D}" destId="{42CCC74F-1631-4614-8F2B-4E75C7CA9112}" srcOrd="3" destOrd="0" parTransId="{F65C10D6-E756-46CC-BDE7-B965148DA2CB}" sibTransId="{7BDD84EC-3828-4C2A-A96B-E7D83486D32E}"/>
    <dgm:cxn modelId="{B8158DFF-F6EA-4D09-AEBD-453938AD7BDA}" type="presOf" srcId="{AC401217-B5E3-43FA-9ACA-7B765712951D}" destId="{378B3ABB-B7B6-439A-91F6-171FD5EFB1A8}" srcOrd="0" destOrd="0" presId="urn:microsoft.com/office/officeart/2005/8/layout/vList2"/>
    <dgm:cxn modelId="{D64BE1EA-DAC3-4A28-A044-C948BBE5F707}" type="presOf" srcId="{4F0DA481-58B7-4E94-B287-E6CD830D6CEB}" destId="{A2F494EF-96B4-4D8D-A786-264966B47754}" srcOrd="0" destOrd="0" presId="urn:microsoft.com/office/officeart/2005/8/layout/vList2"/>
    <dgm:cxn modelId="{8854755B-A251-4C0B-845F-81F95D60D615}" type="presOf" srcId="{0DD67BFF-FF3D-4CE3-8FD0-2F516855B45D}" destId="{C0260FEC-F380-4FC2-BEB0-BA07233DE157}" srcOrd="0" destOrd="0" presId="urn:microsoft.com/office/officeart/2005/8/layout/vList2"/>
    <dgm:cxn modelId="{374A3B0C-FF76-4B17-A676-31363283147B}" srcId="{2940661C-DA37-409A-A6BB-6AE8D989EA3D}" destId="{543B36F6-1DD7-4A01-85B1-514D005867D3}" srcOrd="0" destOrd="0" parTransId="{3E30F300-F0E9-4100-9FC1-E10BD916A978}" sibTransId="{42575BC6-DFA5-49F6-95CB-69E15BD2024B}"/>
    <dgm:cxn modelId="{3FC70DAE-2627-4524-A645-01ADF211B95D}" srcId="{2940661C-DA37-409A-A6BB-6AE8D989EA3D}" destId="{0DD67BFF-FF3D-4CE3-8FD0-2F516855B45D}" srcOrd="5" destOrd="0" parTransId="{35F85097-24D6-45EA-8FD3-D5910D66F1CB}" sibTransId="{E2EE5F06-0B6A-4455-A342-0614D1E28788}"/>
    <dgm:cxn modelId="{0A4C4CF9-E685-4464-9DA0-BD06E9CF0F49}" type="presOf" srcId="{42CCC74F-1631-4614-8F2B-4E75C7CA9112}" destId="{57124D44-D233-4758-B409-0DF338AE8DEC}" srcOrd="0" destOrd="0" presId="urn:microsoft.com/office/officeart/2005/8/layout/vList2"/>
    <dgm:cxn modelId="{E0B4CB25-B6E7-4A10-BE84-53B487BEECAA}" srcId="{2940661C-DA37-409A-A6BB-6AE8D989EA3D}" destId="{AC401217-B5E3-43FA-9ACA-7B765712951D}" srcOrd="2" destOrd="0" parTransId="{5489AB3E-12D6-4584-80AD-9BBC8D3CDF34}" sibTransId="{8C735C03-BF39-4AE3-A680-5742F896A2B4}"/>
    <dgm:cxn modelId="{92C4F654-6B56-41B1-967C-CBE5058BA515}" srcId="{2940661C-DA37-409A-A6BB-6AE8D989EA3D}" destId="{4F0DA481-58B7-4E94-B287-E6CD830D6CEB}" srcOrd="4" destOrd="0" parTransId="{F6E515EC-4F4A-416D-99E8-54E2BD677DA6}" sibTransId="{75B6FBBE-FB64-4B8A-8F5B-59E978CB64DF}"/>
    <dgm:cxn modelId="{8453F226-0120-4156-9E94-28F1F10FD55A}" type="presOf" srcId="{543B36F6-1DD7-4A01-85B1-514D005867D3}" destId="{6C2FF30D-80DC-45C7-AE01-31A76780F7A9}" srcOrd="0" destOrd="0" presId="urn:microsoft.com/office/officeart/2005/8/layout/vList2"/>
    <dgm:cxn modelId="{19F943EE-C9F3-4BDC-BFF8-2BCD7632E8BE}" srcId="{2940661C-DA37-409A-A6BB-6AE8D989EA3D}" destId="{1F84E24C-10BA-4803-A5B6-14C6A7A59B1A}" srcOrd="1" destOrd="0" parTransId="{3F22A0C0-E048-48E5-9243-E7B708A8B7E3}" sibTransId="{9B430458-704E-4646-82DB-427CE43A3CAF}"/>
    <dgm:cxn modelId="{4167CB28-2ED8-4C40-9F24-DE2693AD303B}" type="presOf" srcId="{1F84E24C-10BA-4803-A5B6-14C6A7A59B1A}" destId="{49294C14-C1D8-48EB-ABA4-B020B07F2272}" srcOrd="0" destOrd="0" presId="urn:microsoft.com/office/officeart/2005/8/layout/vList2"/>
    <dgm:cxn modelId="{C88C5AE6-5477-49E4-B53E-EC31264E8718}" type="presOf" srcId="{2940661C-DA37-409A-A6BB-6AE8D989EA3D}" destId="{A4CBC697-7AE3-4048-B7AE-D5B718DE82E9}" srcOrd="0" destOrd="0" presId="urn:microsoft.com/office/officeart/2005/8/layout/vList2"/>
    <dgm:cxn modelId="{7781ABEE-E83D-4F68-95EF-1BB5BBC80F96}" type="presParOf" srcId="{A4CBC697-7AE3-4048-B7AE-D5B718DE82E9}" destId="{6C2FF30D-80DC-45C7-AE01-31A76780F7A9}" srcOrd="0" destOrd="0" presId="urn:microsoft.com/office/officeart/2005/8/layout/vList2"/>
    <dgm:cxn modelId="{D50A4D77-5C7B-4D0F-97C0-7E99D276A233}" type="presParOf" srcId="{A4CBC697-7AE3-4048-B7AE-D5B718DE82E9}" destId="{CCFA8920-76DB-49A0-8846-A45E4BFCA0BA}" srcOrd="1" destOrd="0" presId="urn:microsoft.com/office/officeart/2005/8/layout/vList2"/>
    <dgm:cxn modelId="{5447EA1C-DF9F-4E23-94CE-898329013D29}" type="presParOf" srcId="{A4CBC697-7AE3-4048-B7AE-D5B718DE82E9}" destId="{49294C14-C1D8-48EB-ABA4-B020B07F2272}" srcOrd="2" destOrd="0" presId="urn:microsoft.com/office/officeart/2005/8/layout/vList2"/>
    <dgm:cxn modelId="{3AD70001-ECD5-4B4C-BD47-C5B55969ABB9}" type="presParOf" srcId="{A4CBC697-7AE3-4048-B7AE-D5B718DE82E9}" destId="{F15E9A94-5C86-45F6-917A-39DE3E751D0E}" srcOrd="3" destOrd="0" presId="urn:microsoft.com/office/officeart/2005/8/layout/vList2"/>
    <dgm:cxn modelId="{214F07A6-6544-4AC6-84DD-B4E78F50DE01}" type="presParOf" srcId="{A4CBC697-7AE3-4048-B7AE-D5B718DE82E9}" destId="{378B3ABB-B7B6-439A-91F6-171FD5EFB1A8}" srcOrd="4" destOrd="0" presId="urn:microsoft.com/office/officeart/2005/8/layout/vList2"/>
    <dgm:cxn modelId="{48C0DB9F-6BC3-4E8F-8B60-94C965F4592C}" type="presParOf" srcId="{A4CBC697-7AE3-4048-B7AE-D5B718DE82E9}" destId="{8369132F-6C70-4FDD-85AA-B5130975C6B9}" srcOrd="5" destOrd="0" presId="urn:microsoft.com/office/officeart/2005/8/layout/vList2"/>
    <dgm:cxn modelId="{5C177808-2E9C-4213-BC82-2C135058AA9D}" type="presParOf" srcId="{A4CBC697-7AE3-4048-B7AE-D5B718DE82E9}" destId="{57124D44-D233-4758-B409-0DF338AE8DEC}" srcOrd="6" destOrd="0" presId="urn:microsoft.com/office/officeart/2005/8/layout/vList2"/>
    <dgm:cxn modelId="{4A0F0773-C60E-486E-AF4E-7585CFD75E75}" type="presParOf" srcId="{A4CBC697-7AE3-4048-B7AE-D5B718DE82E9}" destId="{E865AF4E-C9A4-4780-AA48-70A6A9A2FFEC}" srcOrd="7" destOrd="0" presId="urn:microsoft.com/office/officeart/2005/8/layout/vList2"/>
    <dgm:cxn modelId="{14EC9A73-E9B8-4149-ABC9-A7AF622F63D3}" type="presParOf" srcId="{A4CBC697-7AE3-4048-B7AE-D5B718DE82E9}" destId="{A2F494EF-96B4-4D8D-A786-264966B47754}" srcOrd="8" destOrd="0" presId="urn:microsoft.com/office/officeart/2005/8/layout/vList2"/>
    <dgm:cxn modelId="{696B0870-021B-475B-B482-BBE2E2D6D413}" type="presParOf" srcId="{A4CBC697-7AE3-4048-B7AE-D5B718DE82E9}" destId="{A3212BDE-933D-4150-9D76-609FB47E780E}" srcOrd="9" destOrd="0" presId="urn:microsoft.com/office/officeart/2005/8/layout/vList2"/>
    <dgm:cxn modelId="{E5CD1DF9-0943-45FB-845F-48B3A37B6D36}" type="presParOf" srcId="{A4CBC697-7AE3-4048-B7AE-D5B718DE82E9}" destId="{C0260FEC-F380-4FC2-BEB0-BA07233DE157}"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8A90D-0F55-4D90-B9E6-A89BB7BA9FF2}">
      <dsp:nvSpPr>
        <dsp:cNvPr id="0" name=""/>
        <dsp:cNvSpPr/>
      </dsp:nvSpPr>
      <dsp:spPr>
        <a:xfrm>
          <a:off x="0" y="16039"/>
          <a:ext cx="6624736" cy="39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КОНСТИТУЦИЯ РОССИЙСКОЙ ФЕДЕРАЦИИ</a:t>
          </a:r>
          <a:endParaRPr lang="ru-RU" sz="1400" b="1" kern="1200" dirty="0">
            <a:latin typeface="Times New Roman" pitchFamily="18" charset="0"/>
            <a:cs typeface="Times New Roman" pitchFamily="18" charset="0"/>
          </a:endParaRPr>
        </a:p>
      </dsp:txBody>
      <dsp:txXfrm>
        <a:off x="19191" y="35230"/>
        <a:ext cx="6586354" cy="354738"/>
      </dsp:txXfrm>
    </dsp:sp>
    <dsp:sp modelId="{EF741E50-C669-43B9-B8F3-8B32D0A95E08}">
      <dsp:nvSpPr>
        <dsp:cNvPr id="0" name=""/>
        <dsp:cNvSpPr/>
      </dsp:nvSpPr>
      <dsp:spPr>
        <a:xfrm>
          <a:off x="0" y="469639"/>
          <a:ext cx="6624736" cy="39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ТРУДОВОЙ КОДЕКС РОССИЙСКОЙ ФЕДЕРАЦИИ</a:t>
          </a:r>
          <a:endParaRPr lang="ru-RU" sz="1400" kern="1200" dirty="0">
            <a:latin typeface="Times New Roman" pitchFamily="18" charset="0"/>
            <a:cs typeface="Times New Roman" pitchFamily="18" charset="0"/>
          </a:endParaRPr>
        </a:p>
      </dsp:txBody>
      <dsp:txXfrm>
        <a:off x="19191" y="488830"/>
        <a:ext cx="6586354" cy="354738"/>
      </dsp:txXfrm>
    </dsp:sp>
    <dsp:sp modelId="{C1D5CAFA-2B88-48D3-9CE0-98774E5259E3}">
      <dsp:nvSpPr>
        <dsp:cNvPr id="0" name=""/>
        <dsp:cNvSpPr/>
      </dsp:nvSpPr>
      <dsp:spPr>
        <a:xfrm>
          <a:off x="0" y="923239"/>
          <a:ext cx="6624736" cy="39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ФЕДЕРАЛЬНЫЕ ЗАКОНЫ</a:t>
          </a:r>
          <a:endParaRPr lang="ru-RU" sz="1400" kern="1200" dirty="0">
            <a:latin typeface="Times New Roman" pitchFamily="18" charset="0"/>
            <a:cs typeface="Times New Roman" pitchFamily="18" charset="0"/>
          </a:endParaRPr>
        </a:p>
      </dsp:txBody>
      <dsp:txXfrm>
        <a:off x="19191" y="942430"/>
        <a:ext cx="6586354" cy="354738"/>
      </dsp:txXfrm>
    </dsp:sp>
    <dsp:sp modelId="{E8042492-C314-446C-ABC3-DD5324392E7E}">
      <dsp:nvSpPr>
        <dsp:cNvPr id="0" name=""/>
        <dsp:cNvSpPr/>
      </dsp:nvSpPr>
      <dsp:spPr>
        <a:xfrm>
          <a:off x="0" y="1376839"/>
          <a:ext cx="6624736" cy="39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СТАНДАРТЫ</a:t>
          </a:r>
          <a:endParaRPr lang="ru-RU" sz="1400" kern="1200" dirty="0">
            <a:latin typeface="Times New Roman" pitchFamily="18" charset="0"/>
            <a:cs typeface="Times New Roman" pitchFamily="18" charset="0"/>
          </a:endParaRPr>
        </a:p>
      </dsp:txBody>
      <dsp:txXfrm>
        <a:off x="19191" y="1396030"/>
        <a:ext cx="6586354" cy="354738"/>
      </dsp:txXfrm>
    </dsp:sp>
    <dsp:sp modelId="{5B750DFA-B0DD-4463-BB36-166F39F76525}">
      <dsp:nvSpPr>
        <dsp:cNvPr id="0" name=""/>
        <dsp:cNvSpPr/>
      </dsp:nvSpPr>
      <dsp:spPr>
        <a:xfrm>
          <a:off x="0" y="1830439"/>
          <a:ext cx="6624736" cy="39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САНИТАРНЫЕ НОРМЫ</a:t>
          </a:r>
          <a:endParaRPr lang="ru-RU" sz="1400" kern="1200" dirty="0">
            <a:latin typeface="Times New Roman" pitchFamily="18" charset="0"/>
            <a:cs typeface="Times New Roman" pitchFamily="18" charset="0"/>
          </a:endParaRPr>
        </a:p>
      </dsp:txBody>
      <dsp:txXfrm>
        <a:off x="19191" y="1849630"/>
        <a:ext cx="6586354" cy="354738"/>
      </dsp:txXfrm>
    </dsp:sp>
    <dsp:sp modelId="{391B9425-738F-4CE9-B06D-3D03EA48076F}">
      <dsp:nvSpPr>
        <dsp:cNvPr id="0" name=""/>
        <dsp:cNvSpPr/>
      </dsp:nvSpPr>
      <dsp:spPr>
        <a:xfrm>
          <a:off x="0" y="2284039"/>
          <a:ext cx="6624736" cy="39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ПРАВИЛА</a:t>
          </a:r>
          <a:endParaRPr lang="ru-RU" sz="1400" kern="1200" dirty="0">
            <a:latin typeface="Times New Roman" pitchFamily="18" charset="0"/>
            <a:cs typeface="Times New Roman" pitchFamily="18" charset="0"/>
          </a:endParaRPr>
        </a:p>
      </dsp:txBody>
      <dsp:txXfrm>
        <a:off x="19191" y="2303230"/>
        <a:ext cx="6586354" cy="354738"/>
      </dsp:txXfrm>
    </dsp:sp>
    <dsp:sp modelId="{63785232-A3DA-4CDA-9C63-9D338FA20C22}">
      <dsp:nvSpPr>
        <dsp:cNvPr id="0" name=""/>
        <dsp:cNvSpPr/>
      </dsp:nvSpPr>
      <dsp:spPr>
        <a:xfrm>
          <a:off x="0" y="2737640"/>
          <a:ext cx="6624736" cy="39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ГИГИЕНИЧЕСКИЕ НОРМАТИВЫ</a:t>
          </a:r>
          <a:endParaRPr lang="ru-RU" sz="1400" kern="1200" dirty="0">
            <a:latin typeface="Times New Roman" pitchFamily="18" charset="0"/>
            <a:cs typeface="Times New Roman" pitchFamily="18" charset="0"/>
          </a:endParaRPr>
        </a:p>
      </dsp:txBody>
      <dsp:txXfrm>
        <a:off x="19191" y="2756831"/>
        <a:ext cx="6586354" cy="354738"/>
      </dsp:txXfrm>
    </dsp:sp>
    <dsp:sp modelId="{DD9B1FDA-033A-4582-B41B-F5C7EAADE70B}">
      <dsp:nvSpPr>
        <dsp:cNvPr id="0" name=""/>
        <dsp:cNvSpPr/>
      </dsp:nvSpPr>
      <dsp:spPr>
        <a:xfrm>
          <a:off x="0" y="3191240"/>
          <a:ext cx="6624736" cy="39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ИНСТРУКЦИИ ПО ОХРАНЕ ТРУДА</a:t>
          </a:r>
          <a:endParaRPr lang="ru-RU" sz="1400" kern="1200" dirty="0">
            <a:latin typeface="Times New Roman" pitchFamily="18" charset="0"/>
            <a:cs typeface="Times New Roman" pitchFamily="18" charset="0"/>
          </a:endParaRPr>
        </a:p>
      </dsp:txBody>
      <dsp:txXfrm>
        <a:off x="19191" y="3210431"/>
        <a:ext cx="6586354" cy="3547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0E159-BA51-4DF4-BAB4-D4810AB840CE}">
      <dsp:nvSpPr>
        <dsp:cNvPr id="0" name=""/>
        <dsp:cNvSpPr/>
      </dsp:nvSpPr>
      <dsp:spPr>
        <a:xfrm rot="5400000">
          <a:off x="-177482" y="267731"/>
          <a:ext cx="1740203" cy="1218142"/>
        </a:xfrm>
        <a:prstGeom prst="chevron">
          <a:avLst/>
        </a:prstGeom>
        <a:solidFill>
          <a:schemeClr val="accent4">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accent4">
                  <a:lumMod val="50000"/>
                </a:schemeClr>
              </a:solidFill>
              <a:latin typeface="Times New Roman" pitchFamily="18" charset="0"/>
              <a:cs typeface="Times New Roman" pitchFamily="18" charset="0"/>
            </a:rPr>
            <a:t>Порядок</a:t>
          </a:r>
          <a:endParaRPr lang="ru-RU" sz="1600" b="1" kern="1200" dirty="0">
            <a:solidFill>
              <a:schemeClr val="accent4">
                <a:lumMod val="50000"/>
              </a:schemeClr>
            </a:solidFill>
            <a:latin typeface="Times New Roman" pitchFamily="18" charset="0"/>
            <a:cs typeface="Times New Roman" pitchFamily="18" charset="0"/>
          </a:endParaRPr>
        </a:p>
      </dsp:txBody>
      <dsp:txXfrm rot="-5400000">
        <a:off x="83549" y="615771"/>
        <a:ext cx="1218142" cy="522061"/>
      </dsp:txXfrm>
    </dsp:sp>
    <dsp:sp modelId="{DF1E5CB3-6C28-4CA3-A5C1-DB6E587E9513}">
      <dsp:nvSpPr>
        <dsp:cNvPr id="0" name=""/>
        <dsp:cNvSpPr/>
      </dsp:nvSpPr>
      <dsp:spPr>
        <a:xfrm rot="5400000">
          <a:off x="4347756" y="-2784649"/>
          <a:ext cx="1042655" cy="67138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kumimoji="0" lang="ru-RU" sz="1600" b="1" i="0" u="none" strike="noStrike" kern="1200"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Подготовка по вопросам охраны труда у работодателя включает в себя самоподготовку  работника в области охраны труда и обучение уполномоченным  работодателем лицом</a:t>
          </a:r>
          <a:endParaRPr lang="ru-RU" sz="1600" b="1" kern="1200" dirty="0">
            <a:latin typeface="Times New Roman" pitchFamily="18" charset="0"/>
            <a:cs typeface="Times New Roman" pitchFamily="18" charset="0"/>
          </a:endParaRPr>
        </a:p>
      </dsp:txBody>
      <dsp:txXfrm rot="-5400000">
        <a:off x="1512167" y="101838"/>
        <a:ext cx="6662935" cy="940859"/>
      </dsp:txXfrm>
    </dsp:sp>
    <dsp:sp modelId="{4241ADFA-2682-48B7-8838-1F823FECFAA7}">
      <dsp:nvSpPr>
        <dsp:cNvPr id="0" name=""/>
        <dsp:cNvSpPr/>
      </dsp:nvSpPr>
      <dsp:spPr>
        <a:xfrm rot="5400000">
          <a:off x="-177482" y="1831407"/>
          <a:ext cx="1740203" cy="1218142"/>
        </a:xfrm>
        <a:prstGeom prst="chevron">
          <a:avLst/>
        </a:prstGeom>
        <a:solidFill>
          <a:schemeClr val="accent4">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accent4">
                  <a:lumMod val="50000"/>
                </a:schemeClr>
              </a:solidFill>
              <a:latin typeface="Times New Roman" pitchFamily="18" charset="0"/>
              <a:cs typeface="Times New Roman" pitchFamily="18" charset="0"/>
            </a:rPr>
            <a:t>Программа</a:t>
          </a:r>
          <a:endParaRPr lang="ru-RU" sz="1600" b="1" kern="1200" dirty="0">
            <a:solidFill>
              <a:schemeClr val="accent4">
                <a:lumMod val="50000"/>
              </a:schemeClr>
            </a:solidFill>
            <a:latin typeface="Times New Roman" pitchFamily="18" charset="0"/>
            <a:cs typeface="Times New Roman" pitchFamily="18" charset="0"/>
          </a:endParaRPr>
        </a:p>
      </dsp:txBody>
      <dsp:txXfrm rot="-5400000">
        <a:off x="83549" y="2179447"/>
        <a:ext cx="1218142" cy="522061"/>
      </dsp:txXfrm>
    </dsp:sp>
    <dsp:sp modelId="{3807F836-24F1-43BF-8409-C7EE33BC2801}">
      <dsp:nvSpPr>
        <dsp:cNvPr id="0" name=""/>
        <dsp:cNvSpPr/>
      </dsp:nvSpPr>
      <dsp:spPr>
        <a:xfrm rot="5400000">
          <a:off x="4292426" y="-1264353"/>
          <a:ext cx="1153313" cy="68005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kumimoji="0" lang="ru-RU" sz="1600" b="1" i="0" u="none" strike="noStrike" kern="1200"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Самоподготовка и обучение работника осуществляется по разработанной и утвержденной работодателем программе, содержащей государственные нормативные требования охраны труда по выполняемой работе, с изложением содержания разделов программы. </a:t>
          </a:r>
          <a:endParaRPr lang="ru-RU" sz="3000" b="1" kern="1200" dirty="0">
            <a:latin typeface="Times New Roman" pitchFamily="18" charset="0"/>
            <a:cs typeface="Times New Roman" pitchFamily="18" charset="0"/>
          </a:endParaRPr>
        </a:p>
      </dsp:txBody>
      <dsp:txXfrm rot="-5400000">
        <a:off x="1468787" y="1615586"/>
        <a:ext cx="6744292" cy="1040713"/>
      </dsp:txXfrm>
    </dsp:sp>
    <dsp:sp modelId="{C53F1C8F-D89F-4B90-885D-AA0F96F46188}">
      <dsp:nvSpPr>
        <dsp:cNvPr id="0" name=""/>
        <dsp:cNvSpPr/>
      </dsp:nvSpPr>
      <dsp:spPr>
        <a:xfrm rot="5400000">
          <a:off x="-177482" y="3482677"/>
          <a:ext cx="1740203" cy="1218142"/>
        </a:xfrm>
        <a:prstGeom prst="chevron">
          <a:avLst/>
        </a:prstGeom>
        <a:solidFill>
          <a:schemeClr val="accent4">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accent4">
                  <a:lumMod val="50000"/>
                </a:schemeClr>
              </a:solidFill>
              <a:latin typeface="Times New Roman" pitchFamily="18" charset="0"/>
              <a:cs typeface="Times New Roman" pitchFamily="18" charset="0"/>
            </a:rPr>
            <a:t>Комиссия</a:t>
          </a:r>
          <a:endParaRPr lang="ru-RU" sz="1600" b="1" kern="1200" dirty="0">
            <a:solidFill>
              <a:schemeClr val="accent4">
                <a:lumMod val="50000"/>
              </a:schemeClr>
            </a:solidFill>
            <a:latin typeface="Times New Roman" pitchFamily="18" charset="0"/>
            <a:cs typeface="Times New Roman" pitchFamily="18" charset="0"/>
          </a:endParaRPr>
        </a:p>
      </dsp:txBody>
      <dsp:txXfrm rot="-5400000">
        <a:off x="83549" y="3830717"/>
        <a:ext cx="1218142" cy="522061"/>
      </dsp:txXfrm>
    </dsp:sp>
    <dsp:sp modelId="{235D829D-C640-4427-A459-3E617B66737C}">
      <dsp:nvSpPr>
        <dsp:cNvPr id="0" name=""/>
        <dsp:cNvSpPr/>
      </dsp:nvSpPr>
      <dsp:spPr>
        <a:xfrm rot="5400000">
          <a:off x="4204831" y="537211"/>
          <a:ext cx="1328503" cy="65000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0" lang="ru-RU" sz="1600" b="1" i="0" u="none" strike="noStrike" kern="1200"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Комиссия работодателя по проверке знания требований охраны труда состоит </a:t>
          </a:r>
          <a:r>
            <a:rPr kumimoji="0" lang="ru-RU" sz="1600" b="1" i="0" u="none" strike="noStrike" kern="1200"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не менее чем из трех человек</a:t>
          </a:r>
          <a:r>
            <a:rPr kumimoji="0" lang="ru-RU" sz="1600" b="1" i="0" u="none" strike="noStrike" kern="1200"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прошедших подготовку по вопросам охраны труда в обучающей организации. </a:t>
          </a:r>
        </a:p>
        <a:p>
          <a:pPr marL="171450" lvl="1" indent="-171450" algn="just" defTabSz="711200">
            <a:lnSpc>
              <a:spcPct val="90000"/>
            </a:lnSpc>
            <a:spcBef>
              <a:spcPct val="0"/>
            </a:spcBef>
            <a:spcAft>
              <a:spcPct val="15000"/>
            </a:spcAft>
            <a:buChar char="••"/>
          </a:pPr>
          <a:r>
            <a:rPr kumimoji="0" lang="ru-RU" sz="1600" b="1" i="0" u="none" strike="noStrike" kern="1200"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Состав комиссии работодателя и порядок ее работы определяются работодателем  и утверждаются приказом работодателя</a:t>
          </a:r>
        </a:p>
      </dsp:txBody>
      <dsp:txXfrm rot="-5400000">
        <a:off x="1619081" y="3187813"/>
        <a:ext cx="6435151" cy="11987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DB5F6-E467-461E-A90D-49027442630D}">
      <dsp:nvSpPr>
        <dsp:cNvPr id="0" name=""/>
        <dsp:cNvSpPr/>
      </dsp:nvSpPr>
      <dsp:spPr>
        <a:xfrm rot="16200000">
          <a:off x="918102" y="-918102"/>
          <a:ext cx="2412268" cy="4248472"/>
        </a:xfrm>
        <a:prstGeom prst="round1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kern="1200" dirty="0" smtClean="0">
            <a:latin typeface="Times New Roman" pitchFamily="18" charset="0"/>
            <a:cs typeface="Times New Roman" pitchFamily="18" charset="0"/>
          </a:endParaRPr>
        </a:p>
        <a:p>
          <a:pPr lvl="0" algn="ctr" defTabSz="800100">
            <a:lnSpc>
              <a:spcPct val="90000"/>
            </a:lnSpc>
            <a:spcBef>
              <a:spcPct val="0"/>
            </a:spcBef>
            <a:spcAft>
              <a:spcPct val="35000"/>
            </a:spcAft>
          </a:pPr>
          <a:r>
            <a:rPr lang="ru-RU" sz="2000" b="1" kern="1200" dirty="0" smtClean="0">
              <a:latin typeface="Times New Roman" pitchFamily="18" charset="0"/>
              <a:cs typeface="Times New Roman" pitchFamily="18" charset="0"/>
            </a:rPr>
            <a:t>Не реже 1 раза в 1 год работодатель обязан организовать периодическую подготовку работников по вопросам оказания первой помощи пострадавшим </a:t>
          </a:r>
          <a:endParaRPr lang="ru-RU" sz="2000" b="1" kern="1200" dirty="0">
            <a:latin typeface="Times New Roman" pitchFamily="18" charset="0"/>
            <a:cs typeface="Times New Roman" pitchFamily="18" charset="0"/>
          </a:endParaRPr>
        </a:p>
      </dsp:txBody>
      <dsp:txXfrm rot="5400000">
        <a:off x="0" y="0"/>
        <a:ext cx="4248472" cy="1809201"/>
      </dsp:txXfrm>
    </dsp:sp>
    <dsp:sp modelId="{F99592E9-AB96-423B-80A1-76BDAC96BF41}">
      <dsp:nvSpPr>
        <dsp:cNvPr id="0" name=""/>
        <dsp:cNvSpPr/>
      </dsp:nvSpPr>
      <dsp:spPr>
        <a:xfrm>
          <a:off x="4248472" y="18719"/>
          <a:ext cx="4248472" cy="2412268"/>
        </a:xfrm>
        <a:prstGeom prst="round1Rect">
          <a:avLst/>
        </a:prstGeom>
        <a:solidFill>
          <a:schemeClr val="accent5">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kern="1200" dirty="0" smtClean="0">
            <a:latin typeface="Times New Roman" pitchFamily="18" charset="0"/>
            <a:cs typeface="Times New Roman" pitchFamily="18" charset="0"/>
          </a:endParaRPr>
        </a:p>
        <a:p>
          <a:pPr lvl="0" algn="ctr" defTabSz="800100">
            <a:lnSpc>
              <a:spcPct val="90000"/>
            </a:lnSpc>
            <a:spcBef>
              <a:spcPct val="0"/>
            </a:spcBef>
            <a:spcAft>
              <a:spcPct val="35000"/>
            </a:spcAft>
          </a:pPr>
          <a:r>
            <a:rPr lang="ru-RU" sz="2000" b="1" kern="1200" dirty="0" smtClean="0">
              <a:latin typeface="Times New Roman" pitchFamily="18" charset="0"/>
              <a:cs typeface="Times New Roman" pitchFamily="18" charset="0"/>
            </a:rPr>
            <a:t>Подготовка осуществляется с привлечением специалистов обучающей организации, имеющих соответствующую подготовку, или представителей медицинского учреждения</a:t>
          </a:r>
          <a:endParaRPr lang="ru-RU" sz="2000" b="1" kern="1200" dirty="0">
            <a:latin typeface="Times New Roman" pitchFamily="18" charset="0"/>
            <a:cs typeface="Times New Roman" pitchFamily="18" charset="0"/>
          </a:endParaRPr>
        </a:p>
      </dsp:txBody>
      <dsp:txXfrm>
        <a:off x="4248472" y="18719"/>
        <a:ext cx="4248472" cy="1809201"/>
      </dsp:txXfrm>
    </dsp:sp>
    <dsp:sp modelId="{2370CE1A-2748-414E-A697-2D38FEFE2489}">
      <dsp:nvSpPr>
        <dsp:cNvPr id="0" name=""/>
        <dsp:cNvSpPr/>
      </dsp:nvSpPr>
      <dsp:spPr>
        <a:xfrm rot="10800000">
          <a:off x="0" y="2412268"/>
          <a:ext cx="4248472" cy="2412268"/>
        </a:xfrm>
        <a:prstGeom prst="round1Rect">
          <a:avLst/>
        </a:prstGeom>
        <a:solidFill>
          <a:schemeClr val="accent5">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lvl="0" algn="ctr" defTabSz="889000">
            <a:lnSpc>
              <a:spcPct val="90000"/>
            </a:lnSpc>
            <a:spcBef>
              <a:spcPct val="0"/>
            </a:spcBef>
            <a:spcAft>
              <a:spcPct val="35000"/>
            </a:spcAft>
          </a:pPr>
          <a:r>
            <a:rPr lang="ru-RU" sz="2000" b="1" kern="1200" dirty="0" smtClean="0">
              <a:latin typeface="Times New Roman" pitchFamily="18" charset="0"/>
              <a:cs typeface="Times New Roman" pitchFamily="18" charset="0"/>
            </a:rPr>
            <a:t>О результатах подготовки по вопросам оказания первой помощи пострадавшим делается отметка в соответствующем журнале </a:t>
          </a:r>
        </a:p>
      </dsp:txBody>
      <dsp:txXfrm rot="10800000">
        <a:off x="0" y="3015335"/>
        <a:ext cx="4248472" cy="1809201"/>
      </dsp:txXfrm>
    </dsp:sp>
    <dsp:sp modelId="{BEFECBBA-EE5F-4B53-9ABD-79CCF90683C6}">
      <dsp:nvSpPr>
        <dsp:cNvPr id="0" name=""/>
        <dsp:cNvSpPr/>
      </dsp:nvSpPr>
      <dsp:spPr>
        <a:xfrm rot="5400000">
          <a:off x="5166574" y="1494166"/>
          <a:ext cx="2412268" cy="4248472"/>
        </a:xfrm>
        <a:prstGeom prst="round1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kern="1200" dirty="0">
            <a:latin typeface="Times New Roman" pitchFamily="18" charset="0"/>
            <a:cs typeface="Times New Roman" pitchFamily="18" charset="0"/>
          </a:endParaRPr>
        </a:p>
      </dsp:txBody>
      <dsp:txXfrm rot="-5400000">
        <a:off x="4248472" y="3015334"/>
        <a:ext cx="4248472" cy="1809201"/>
      </dsp:txXfrm>
    </dsp:sp>
    <dsp:sp modelId="{7AC0BA49-8D7F-452E-884D-58019AE2967E}">
      <dsp:nvSpPr>
        <dsp:cNvPr id="0" name=""/>
        <dsp:cNvSpPr/>
      </dsp:nvSpPr>
      <dsp:spPr>
        <a:xfrm>
          <a:off x="3096350" y="1981509"/>
          <a:ext cx="1584178" cy="908966"/>
        </a:xfrm>
        <a:prstGeom prst="roundRect">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solidFill>
                <a:srgbClr val="FF0000"/>
              </a:solidFill>
              <a:latin typeface="Times New Roman" pitchFamily="18" charset="0"/>
              <a:cs typeface="Times New Roman" pitchFamily="18" charset="0"/>
            </a:rPr>
            <a:t>все работники</a:t>
          </a:r>
          <a:endParaRPr lang="ru-RU" sz="2000" kern="1200" dirty="0">
            <a:solidFill>
              <a:srgbClr val="FF0000"/>
            </a:solidFill>
            <a:latin typeface="Times New Roman" pitchFamily="18" charset="0"/>
            <a:cs typeface="Times New Roman" pitchFamily="18" charset="0"/>
          </a:endParaRPr>
        </a:p>
      </dsp:txBody>
      <dsp:txXfrm>
        <a:off x="3140722" y="2025881"/>
        <a:ext cx="1495434" cy="8202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DB5F6-E467-461E-A90D-49027442630D}">
      <dsp:nvSpPr>
        <dsp:cNvPr id="0" name=""/>
        <dsp:cNvSpPr/>
      </dsp:nvSpPr>
      <dsp:spPr>
        <a:xfrm rot="16200000">
          <a:off x="918102" y="-918102"/>
          <a:ext cx="2412268" cy="4248472"/>
        </a:xfrm>
        <a:prstGeom prst="round1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kern="1200" dirty="0" smtClean="0">
            <a:latin typeface="Times New Roman" pitchFamily="18" charset="0"/>
            <a:cs typeface="Times New Roman" pitchFamily="18" charset="0"/>
          </a:endParaRPr>
        </a:p>
        <a:p>
          <a:pPr lvl="0" algn="ctr" defTabSz="800100">
            <a:lnSpc>
              <a:spcPct val="90000"/>
            </a:lnSpc>
            <a:spcBef>
              <a:spcPct val="0"/>
            </a:spcBef>
            <a:spcAft>
              <a:spcPct val="35000"/>
            </a:spcAft>
          </a:pPr>
          <a:r>
            <a:rPr lang="ru-RU" sz="2000" b="1" kern="1200" dirty="0" smtClean="0">
              <a:solidFill>
                <a:srgbClr val="FFFFCC"/>
              </a:solidFill>
              <a:effectLst/>
              <a:latin typeface="Times New Roman" panose="02020603050405020304" pitchFamily="18" charset="0"/>
              <a:cs typeface="Times New Roman" panose="02020603050405020304" pitchFamily="18" charset="0"/>
            </a:rPr>
            <a:t>Прекращение воздействия травмирующих факторов</a:t>
          </a:r>
          <a:endParaRPr lang="ru-RU" sz="2000" b="1" kern="1200" dirty="0">
            <a:solidFill>
              <a:srgbClr val="FFFFCC"/>
            </a:solidFill>
            <a:effectLst/>
            <a:latin typeface="Times New Roman" pitchFamily="18" charset="0"/>
            <a:cs typeface="Times New Roman" pitchFamily="18" charset="0"/>
          </a:endParaRPr>
        </a:p>
      </dsp:txBody>
      <dsp:txXfrm rot="5400000">
        <a:off x="0" y="0"/>
        <a:ext cx="4248472" cy="1809201"/>
      </dsp:txXfrm>
    </dsp:sp>
    <dsp:sp modelId="{F99592E9-AB96-423B-80A1-76BDAC96BF41}">
      <dsp:nvSpPr>
        <dsp:cNvPr id="0" name=""/>
        <dsp:cNvSpPr/>
      </dsp:nvSpPr>
      <dsp:spPr>
        <a:xfrm>
          <a:off x="4248472" y="0"/>
          <a:ext cx="4248472" cy="2412268"/>
        </a:xfrm>
        <a:prstGeom prst="round1Rect">
          <a:avLst/>
        </a:prstGeom>
        <a:solidFill>
          <a:schemeClr val="accent5">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b="1" kern="1200" dirty="0" smtClean="0">
            <a:solidFill>
              <a:srgbClr val="FFFFCC"/>
            </a:solidFill>
            <a:latin typeface="Times New Roman" pitchFamily="18" charset="0"/>
            <a:cs typeface="Times New Roman" pitchFamily="18" charset="0"/>
          </a:endParaRPr>
        </a:p>
      </dsp:txBody>
      <dsp:txXfrm>
        <a:off x="4248472" y="0"/>
        <a:ext cx="4248472" cy="1809201"/>
      </dsp:txXfrm>
    </dsp:sp>
    <dsp:sp modelId="{2370CE1A-2748-414E-A697-2D38FEFE2489}">
      <dsp:nvSpPr>
        <dsp:cNvPr id="0" name=""/>
        <dsp:cNvSpPr/>
      </dsp:nvSpPr>
      <dsp:spPr>
        <a:xfrm rot="10800000">
          <a:off x="0" y="2412268"/>
          <a:ext cx="4248472" cy="2412268"/>
        </a:xfrm>
        <a:prstGeom prst="round1Rect">
          <a:avLst/>
        </a:prstGeom>
        <a:solidFill>
          <a:schemeClr val="accent5">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ru-RU" sz="2200" b="1" kern="1200" dirty="0" smtClean="0">
              <a:solidFill>
                <a:srgbClr val="FF0000"/>
              </a:solidFill>
              <a:latin typeface="Times New Roman" panose="02020603050405020304" pitchFamily="18" charset="0"/>
              <a:cs typeface="Times New Roman" panose="02020603050405020304" pitchFamily="18" charset="0"/>
            </a:rPr>
            <a:t>Помощь, оказанная не специалистом, должна быть только помощью, проведенной ДО врача, а не ВМЕСТО врача</a:t>
          </a:r>
          <a:endParaRPr lang="ru-RU" sz="2200" b="1" kern="1200" dirty="0">
            <a:solidFill>
              <a:srgbClr val="FF0000"/>
            </a:solidFill>
            <a:latin typeface="Times New Roman" pitchFamily="18" charset="0"/>
            <a:cs typeface="Times New Roman" pitchFamily="18" charset="0"/>
          </a:endParaRPr>
        </a:p>
      </dsp:txBody>
      <dsp:txXfrm rot="10800000">
        <a:off x="0" y="3015335"/>
        <a:ext cx="4248472" cy="1809201"/>
      </dsp:txXfrm>
    </dsp:sp>
    <dsp:sp modelId="{BEFECBBA-EE5F-4B53-9ABD-79CCF90683C6}">
      <dsp:nvSpPr>
        <dsp:cNvPr id="0" name=""/>
        <dsp:cNvSpPr/>
      </dsp:nvSpPr>
      <dsp:spPr>
        <a:xfrm rot="5400000">
          <a:off x="5166574" y="-918102"/>
          <a:ext cx="2412268" cy="4248472"/>
        </a:xfrm>
        <a:prstGeom prst="round1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lvl="0" algn="ctr" defTabSz="889000">
            <a:lnSpc>
              <a:spcPct val="90000"/>
            </a:lnSpc>
            <a:spcBef>
              <a:spcPct val="0"/>
            </a:spcBef>
            <a:spcAft>
              <a:spcPct val="35000"/>
            </a:spcAft>
          </a:pPr>
          <a:r>
            <a:rPr lang="ru-RU" sz="2000" b="1" kern="1200" smtClean="0">
              <a:solidFill>
                <a:srgbClr val="FFFFCC"/>
              </a:solidFill>
              <a:latin typeface="Times New Roman" panose="02020603050405020304" pitchFamily="18" charset="0"/>
              <a:cs typeface="Times New Roman" panose="02020603050405020304" pitchFamily="18" charset="0"/>
            </a:rPr>
            <a:t>Скорейшая транспортировка пострадавшего в медицинское учреждение</a:t>
          </a:r>
          <a:endParaRPr lang="ru-RU" sz="2000" b="1" kern="1200" dirty="0" smtClean="0">
            <a:solidFill>
              <a:srgbClr val="FFFFCC"/>
            </a:solidFill>
            <a:latin typeface="Times New Roman" panose="02020603050405020304" pitchFamily="18" charset="0"/>
            <a:cs typeface="Times New Roman" panose="02020603050405020304" pitchFamily="18" charset="0"/>
          </a:endParaRPr>
        </a:p>
      </dsp:txBody>
      <dsp:txXfrm rot="-5400000">
        <a:off x="4248472" y="603067"/>
        <a:ext cx="4248472" cy="1809201"/>
      </dsp:txXfrm>
    </dsp:sp>
    <dsp:sp modelId="{7AC0BA49-8D7F-452E-884D-58019AE2967E}">
      <dsp:nvSpPr>
        <dsp:cNvPr id="0" name=""/>
        <dsp:cNvSpPr/>
      </dsp:nvSpPr>
      <dsp:spPr>
        <a:xfrm flipH="1">
          <a:off x="5400581" y="0"/>
          <a:ext cx="288046" cy="46339"/>
        </a:xfrm>
        <a:prstGeom prst="roundRect">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kern="1200" dirty="0">
            <a:solidFill>
              <a:srgbClr val="FF0000"/>
            </a:solidFill>
            <a:latin typeface="Times New Roman" pitchFamily="18" charset="0"/>
            <a:cs typeface="Times New Roman" pitchFamily="18" charset="0"/>
          </a:endParaRPr>
        </a:p>
      </dsp:txBody>
      <dsp:txXfrm>
        <a:off x="5402843" y="2262"/>
        <a:ext cx="283522" cy="418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DB5F6-E467-461E-A90D-49027442630D}">
      <dsp:nvSpPr>
        <dsp:cNvPr id="0" name=""/>
        <dsp:cNvSpPr/>
      </dsp:nvSpPr>
      <dsp:spPr>
        <a:xfrm rot="16200000">
          <a:off x="1076873" y="-1025942"/>
          <a:ext cx="2048879" cy="4100763"/>
        </a:xfrm>
        <a:prstGeom prst="round1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У *Попросите пострадавшего УЛЫБНУТЬСЯ</a:t>
          </a:r>
          <a:r>
            <a:rPr lang="ru-RU" sz="2400" b="1" kern="1200" dirty="0" smtClean="0">
              <a:latin typeface="Times New Roman" panose="02020603050405020304" pitchFamily="18" charset="0"/>
              <a:cs typeface="Times New Roman" panose="02020603050405020304" pitchFamily="18" charset="0"/>
            </a:rPr>
            <a:t/>
          </a:r>
          <a:br>
            <a:rPr lang="ru-RU" sz="2400" b="1" kern="1200" dirty="0" smtClean="0">
              <a:latin typeface="Times New Roman" panose="02020603050405020304" pitchFamily="18" charset="0"/>
              <a:cs typeface="Times New Roman" panose="02020603050405020304" pitchFamily="18" charset="0"/>
            </a:rPr>
          </a:br>
          <a:endParaRPr lang="ru-RU" sz="2400" b="1" kern="1200" dirty="0">
            <a:latin typeface="Times New Roman" pitchFamily="18" charset="0"/>
            <a:cs typeface="Times New Roman" pitchFamily="18" charset="0"/>
          </a:endParaRPr>
        </a:p>
      </dsp:txBody>
      <dsp:txXfrm rot="5400000">
        <a:off x="50931" y="1"/>
        <a:ext cx="4100763" cy="1536659"/>
      </dsp:txXfrm>
    </dsp:sp>
    <dsp:sp modelId="{F99592E9-AB96-423B-80A1-76BDAC96BF41}">
      <dsp:nvSpPr>
        <dsp:cNvPr id="0" name=""/>
        <dsp:cNvSpPr/>
      </dsp:nvSpPr>
      <dsp:spPr>
        <a:xfrm>
          <a:off x="4100763" y="0"/>
          <a:ext cx="4100763" cy="2048879"/>
        </a:xfrm>
        <a:prstGeom prst="round1Rect">
          <a:avLst/>
        </a:prstGeom>
        <a:solidFill>
          <a:schemeClr val="accent5">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З *Попросите ЗАГОВОРИТЬ. Попросить выговорить простое предложение. Связно. </a:t>
          </a:r>
          <a:endParaRPr lang="ru-RU" sz="2000" b="1" kern="1200" dirty="0">
            <a:latin typeface="Times New Roman" pitchFamily="18" charset="0"/>
            <a:cs typeface="Times New Roman" pitchFamily="18" charset="0"/>
          </a:endParaRPr>
        </a:p>
      </dsp:txBody>
      <dsp:txXfrm>
        <a:off x="4100763" y="0"/>
        <a:ext cx="4100763" cy="1536659"/>
      </dsp:txXfrm>
    </dsp:sp>
    <dsp:sp modelId="{2370CE1A-2748-414E-A697-2D38FEFE2489}">
      <dsp:nvSpPr>
        <dsp:cNvPr id="0" name=""/>
        <dsp:cNvSpPr/>
      </dsp:nvSpPr>
      <dsp:spPr>
        <a:xfrm rot="10800000">
          <a:off x="0" y="2048879"/>
          <a:ext cx="4100763" cy="2048879"/>
        </a:xfrm>
        <a:prstGeom prst="round1Rect">
          <a:avLst/>
        </a:prstGeom>
        <a:solidFill>
          <a:schemeClr val="accent5">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lvl="0" algn="ctr" defTabSz="889000">
            <a:lnSpc>
              <a:spcPct val="90000"/>
            </a:lnSpc>
            <a:spcBef>
              <a:spcPct val="0"/>
            </a:spcBef>
            <a:spcAft>
              <a:spcPct val="35000"/>
            </a:spcAft>
          </a:pPr>
          <a:r>
            <a:rPr lang="ru-RU" sz="2000" b="1" kern="1200" dirty="0" smtClean="0">
              <a:solidFill>
                <a:srgbClr val="FFFFCC"/>
              </a:solidFill>
              <a:latin typeface="Times New Roman" panose="02020603050405020304" pitchFamily="18" charset="0"/>
              <a:cs typeface="Times New Roman" panose="02020603050405020304" pitchFamily="18" charset="0"/>
            </a:rPr>
            <a:t>П*Попросите его или ее ПОДНЯТЬ обе руки.  </a:t>
          </a:r>
          <a:r>
            <a:rPr lang="ru-RU" sz="2000" b="1" kern="1200" dirty="0" smtClean="0">
              <a:solidFill>
                <a:srgbClr val="7030A0"/>
              </a:solidFill>
              <a:latin typeface="Times New Roman" panose="02020603050405020304" pitchFamily="18" charset="0"/>
              <a:cs typeface="Times New Roman" panose="02020603050405020304" pitchFamily="18" charset="0"/>
            </a:rPr>
            <a:t/>
          </a:r>
          <a:br>
            <a:rPr lang="ru-RU" sz="2000" b="1" kern="1200" dirty="0" smtClean="0">
              <a:solidFill>
                <a:srgbClr val="7030A0"/>
              </a:solidFill>
              <a:latin typeface="Times New Roman" panose="02020603050405020304" pitchFamily="18" charset="0"/>
              <a:cs typeface="Times New Roman" panose="02020603050405020304" pitchFamily="18" charset="0"/>
            </a:rPr>
          </a:br>
          <a:endParaRPr lang="ru-RU" sz="2000" b="1" kern="1200" dirty="0" smtClean="0">
            <a:latin typeface="Times New Roman" pitchFamily="18" charset="0"/>
            <a:cs typeface="Times New Roman" pitchFamily="18" charset="0"/>
          </a:endParaRPr>
        </a:p>
      </dsp:txBody>
      <dsp:txXfrm rot="10800000">
        <a:off x="0" y="2561098"/>
        <a:ext cx="4100763" cy="1536659"/>
      </dsp:txXfrm>
    </dsp:sp>
    <dsp:sp modelId="{BEFECBBA-EE5F-4B53-9ABD-79CCF90683C6}">
      <dsp:nvSpPr>
        <dsp:cNvPr id="0" name=""/>
        <dsp:cNvSpPr/>
      </dsp:nvSpPr>
      <dsp:spPr>
        <a:xfrm rot="5400000">
          <a:off x="5126705" y="1022936"/>
          <a:ext cx="2048879" cy="4100763"/>
        </a:xfrm>
        <a:prstGeom prst="round1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kern="1200" dirty="0">
            <a:latin typeface="Times New Roman" pitchFamily="18" charset="0"/>
            <a:cs typeface="Times New Roman" pitchFamily="18" charset="0"/>
          </a:endParaRPr>
        </a:p>
      </dsp:txBody>
      <dsp:txXfrm rot="-5400000">
        <a:off x="4100762" y="2561098"/>
        <a:ext cx="4100763" cy="1536659"/>
      </dsp:txXfrm>
    </dsp:sp>
    <dsp:sp modelId="{7AC0BA49-8D7F-452E-884D-58019AE2967E}">
      <dsp:nvSpPr>
        <dsp:cNvPr id="0" name=""/>
        <dsp:cNvSpPr/>
      </dsp:nvSpPr>
      <dsp:spPr>
        <a:xfrm>
          <a:off x="2195741" y="1159301"/>
          <a:ext cx="3016939" cy="1325942"/>
        </a:xfrm>
        <a:prstGeom prst="roundRect">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ru-RU" sz="1800" b="1" kern="1200" dirty="0" smtClean="0">
              <a:solidFill>
                <a:srgbClr val="FF0000"/>
              </a:solidFill>
              <a:latin typeface="Times New Roman" panose="02020603050405020304" pitchFamily="18" charset="0"/>
              <a:cs typeface="Times New Roman" panose="02020603050405020304" pitchFamily="18" charset="0"/>
            </a:rPr>
            <a:t>3 основных шага в распознавании симптомов инсульта, так называемые «УЗП»</a:t>
          </a:r>
          <a:endParaRPr lang="ru-RU" sz="1800" kern="1200" dirty="0">
            <a:solidFill>
              <a:srgbClr val="FF0000"/>
            </a:solidFill>
            <a:latin typeface="Times New Roman" pitchFamily="18" charset="0"/>
            <a:cs typeface="Times New Roman" pitchFamily="18" charset="0"/>
          </a:endParaRPr>
        </a:p>
      </dsp:txBody>
      <dsp:txXfrm>
        <a:off x="2260468" y="1224028"/>
        <a:ext cx="2887485" cy="11964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12F27-0273-4188-AAB6-28C26248AAE8}">
      <dsp:nvSpPr>
        <dsp:cNvPr id="0" name=""/>
        <dsp:cNvSpPr/>
      </dsp:nvSpPr>
      <dsp:spPr>
        <a:xfrm>
          <a:off x="0" y="0"/>
          <a:ext cx="6594741" cy="12168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недопущение</a:t>
          </a:r>
          <a:r>
            <a:rPr lang="ru-RU" sz="1400" kern="1200" dirty="0" smtClean="0">
              <a:latin typeface="Times New Roman" panose="02020603050405020304" pitchFamily="18" charset="0"/>
              <a:cs typeface="Times New Roman" panose="02020603050405020304" pitchFamily="18" charset="0"/>
            </a:rPr>
            <a:t> работников к исполнению ими трудовых обязанностей без прохождения обязательных медицинских осмотров, обязательных психиатрических освидетельствований, а также в случае медицинских противопоказаний</a:t>
          </a:r>
          <a:endParaRPr lang="ru-RU" sz="1400" kern="1200" dirty="0">
            <a:latin typeface="Times New Roman" panose="02020603050405020304" pitchFamily="18" charset="0"/>
            <a:cs typeface="Times New Roman" panose="02020603050405020304" pitchFamily="18" charset="0"/>
          </a:endParaRPr>
        </a:p>
      </dsp:txBody>
      <dsp:txXfrm>
        <a:off x="59399" y="59399"/>
        <a:ext cx="6475943" cy="10980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7B89B-466F-480F-8A32-90A7CB3B86EC}">
      <dsp:nvSpPr>
        <dsp:cNvPr id="0" name=""/>
        <dsp:cNvSpPr/>
      </dsp:nvSpPr>
      <dsp:spPr>
        <a:xfrm>
          <a:off x="0" y="352671"/>
          <a:ext cx="8764105" cy="250965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Работодатель обязан в случаях, предусмотренных трудовым законодательством и иными нормативными правовыми актами, содержащими нормы трудового права, организовывать проведение за счет собственных средств обязательных предварительных (при поступлении на работу) и периодических (в течение трудовой деятельности) медицинских осмотров, других обязательных медицинских осмотров, обязательных психиатрических освидетельствований работников, внеочередных медицинских осмотров, обязательных психиатрических освидетельствований работников по их просьбам в соответствии с медицинскими рекомендациями с сохранением за ними места работы (должности) и среднего заработка на время прохождения указанных медицинских осмотров, обязательных психиатрических освидетельствований</a:t>
          </a:r>
          <a:endParaRPr lang="ru-RU" sz="1600" kern="1200" dirty="0">
            <a:latin typeface="Times New Roman" panose="02020603050405020304" pitchFamily="18" charset="0"/>
            <a:cs typeface="Times New Roman" panose="02020603050405020304" pitchFamily="18" charset="0"/>
          </a:endParaRPr>
        </a:p>
      </dsp:txBody>
      <dsp:txXfrm>
        <a:off x="122511" y="475182"/>
        <a:ext cx="8519083" cy="22646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536FA-365E-48B8-BDBD-5B62B95BECA5}">
      <dsp:nvSpPr>
        <dsp:cNvPr id="0" name=""/>
        <dsp:cNvSpPr/>
      </dsp:nvSpPr>
      <dsp:spPr>
        <a:xfrm rot="5400000">
          <a:off x="-197360" y="519819"/>
          <a:ext cx="2429311" cy="1700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ru-RU" sz="1600"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Работодатель обязан  обеспечить</a:t>
          </a:r>
          <a:endParaRPr lang="ru-RU" sz="1600" b="1" kern="1200" dirty="0">
            <a:latin typeface="Times New Roman" panose="02020603050405020304" pitchFamily="18" charset="0"/>
            <a:cs typeface="Times New Roman" panose="02020603050405020304" pitchFamily="18" charset="0"/>
          </a:endParaRPr>
        </a:p>
      </dsp:txBody>
      <dsp:txXfrm rot="-5400000">
        <a:off x="167037" y="1005681"/>
        <a:ext cx="1700518" cy="728793"/>
      </dsp:txXfrm>
    </dsp:sp>
    <dsp:sp modelId="{7B8FE15E-0D51-452E-8A95-8D11A1C67619}">
      <dsp:nvSpPr>
        <dsp:cNvPr id="0" name=""/>
        <dsp:cNvSpPr/>
      </dsp:nvSpPr>
      <dsp:spPr>
        <a:xfrm rot="5400000">
          <a:off x="3714596" y="-1428697"/>
          <a:ext cx="2558399" cy="5715953"/>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Безопасность работников при эксплуатации зданий, сооружений</a:t>
          </a:r>
          <a:endParaRPr lang="ru-RU" sz="1400" b="1"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Режим труда и отдыха работников в соответствии с законодательством</a:t>
          </a:r>
          <a:endParaRPr lang="ru-RU" sz="1400" b="1"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Обучение безопасным методам и приемам выполнения работ и оказанию первой помощи пострадавшим</a:t>
          </a:r>
          <a:endParaRPr lang="ru-RU" sz="1400" b="1"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Проведение специальной оценке труда</a:t>
          </a:r>
          <a:endParaRPr lang="ru-RU" sz="1400" b="1"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Недопущение работников к исполнению ими трудовых обязанностей без прохождения медицинских осмотров</a:t>
          </a:r>
          <a:endParaRPr lang="ru-RU" sz="1400" b="1"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Обязательное социальное страхование</a:t>
          </a:r>
          <a:endParaRPr lang="ru-RU" sz="1400" b="1"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Расследование и учет несчастных случаев </a:t>
          </a:r>
          <a:endParaRPr lang="ru-RU" sz="1400" b="1" kern="1200" dirty="0">
            <a:latin typeface="Times New Roman" panose="02020603050405020304" pitchFamily="18" charset="0"/>
            <a:cs typeface="Times New Roman" panose="02020603050405020304" pitchFamily="18" charset="0"/>
          </a:endParaRPr>
        </a:p>
      </dsp:txBody>
      <dsp:txXfrm rot="-5400000">
        <a:off x="2135820" y="274970"/>
        <a:ext cx="5591062" cy="2308617"/>
      </dsp:txXfrm>
    </dsp:sp>
    <dsp:sp modelId="{CA6848A4-C83E-4DC5-9F45-EA3F65FA54B9}">
      <dsp:nvSpPr>
        <dsp:cNvPr id="0" name=""/>
        <dsp:cNvSpPr/>
      </dsp:nvSpPr>
      <dsp:spPr>
        <a:xfrm rot="5400000">
          <a:off x="-220385" y="3028684"/>
          <a:ext cx="2429311" cy="1700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Обязанности работника в области охраны труда </a:t>
          </a:r>
          <a:endParaRPr lang="ru-RU" sz="1600" b="1" kern="1200" dirty="0"/>
        </a:p>
      </dsp:txBody>
      <dsp:txXfrm rot="-5400000">
        <a:off x="144012" y="3514546"/>
        <a:ext cx="1700518" cy="728793"/>
      </dsp:txXfrm>
    </dsp:sp>
    <dsp:sp modelId="{73539598-9333-4265-9ED3-0F0B1BB15C56}">
      <dsp:nvSpPr>
        <dsp:cNvPr id="0" name=""/>
        <dsp:cNvSpPr/>
      </dsp:nvSpPr>
      <dsp:spPr>
        <a:xfrm rot="5400000">
          <a:off x="4035597" y="932953"/>
          <a:ext cx="1909437" cy="5660142"/>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Соблюдать требования охраны труда</a:t>
          </a:r>
          <a:endParaRPr lang="ru-RU" sz="1400" b="1"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Правильно применять средства индивидуальной защиты</a:t>
          </a:r>
          <a:endParaRPr lang="ru-RU" sz="1400" b="1"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Проходить обучение безопасным методам и приемам выполнения работ и оказанию первой помощи пострадавшим</a:t>
          </a:r>
          <a:endParaRPr lang="ru-RU" sz="1400" b="1"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Немедленно извещать своего непосредственного руководителя о любой ситуации, угрожающей жизни и здоровью людей, в том числе о происшедшем несчастном случае</a:t>
          </a:r>
          <a:endParaRPr lang="ru-RU" sz="1400" b="1"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Проходить обязательные медицинские осмотры по направлению работодателя</a:t>
          </a:r>
          <a:endParaRPr lang="ru-RU" sz="1400" b="1" kern="1200" dirty="0">
            <a:latin typeface="Times New Roman" panose="02020603050405020304" pitchFamily="18" charset="0"/>
            <a:cs typeface="Times New Roman" panose="02020603050405020304" pitchFamily="18" charset="0"/>
          </a:endParaRPr>
        </a:p>
      </dsp:txBody>
      <dsp:txXfrm rot="-5400000">
        <a:off x="2160245" y="2901517"/>
        <a:ext cx="5566931" cy="17230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CFAFE-6BE0-4E05-9980-6290D792635C}">
      <dsp:nvSpPr>
        <dsp:cNvPr id="0" name=""/>
        <dsp:cNvSpPr/>
      </dsp:nvSpPr>
      <dsp:spPr>
        <a:xfrm>
          <a:off x="2677287" y="-128701"/>
          <a:ext cx="1997089" cy="13525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Инструктаж по охране труда</a:t>
          </a:r>
          <a:endParaRPr lang="ru-RU" sz="1800" kern="1200" dirty="0">
            <a:latin typeface="Times New Roman" pitchFamily="18" charset="0"/>
            <a:cs typeface="Times New Roman" pitchFamily="18" charset="0"/>
          </a:endParaRPr>
        </a:p>
      </dsp:txBody>
      <dsp:txXfrm>
        <a:off x="2743312" y="-62676"/>
        <a:ext cx="1865039" cy="1220484"/>
      </dsp:txXfrm>
    </dsp:sp>
    <dsp:sp modelId="{BEF0F1DA-6873-40E4-A2FF-4D0F4CDC3FFE}">
      <dsp:nvSpPr>
        <dsp:cNvPr id="0" name=""/>
        <dsp:cNvSpPr/>
      </dsp:nvSpPr>
      <dsp:spPr>
        <a:xfrm>
          <a:off x="1458532" y="527736"/>
          <a:ext cx="4359455" cy="4359455"/>
        </a:xfrm>
        <a:custGeom>
          <a:avLst/>
          <a:gdLst/>
          <a:ahLst/>
          <a:cxnLst/>
          <a:rect l="0" t="0" r="0" b="0"/>
          <a:pathLst>
            <a:path>
              <a:moveTo>
                <a:pt x="3221209" y="264909"/>
              </a:moveTo>
              <a:arcTo wR="2179727" hR="2179727" stAng="17912523" swAng="94641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55D683-EAE6-4D53-8575-D12EE6ED7E03}">
      <dsp:nvSpPr>
        <dsp:cNvPr id="0" name=""/>
        <dsp:cNvSpPr/>
      </dsp:nvSpPr>
      <dsp:spPr>
        <a:xfrm>
          <a:off x="4464488" y="1152135"/>
          <a:ext cx="2627219" cy="20912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Подготовка по вопросам охраны труда в обучающих организациях, аккредитованных в установленном порядке</a:t>
          </a:r>
          <a:endParaRPr lang="ru-RU" sz="1800" kern="1200" dirty="0">
            <a:latin typeface="Times New Roman" pitchFamily="18" charset="0"/>
            <a:cs typeface="Times New Roman" pitchFamily="18" charset="0"/>
          </a:endParaRPr>
        </a:p>
      </dsp:txBody>
      <dsp:txXfrm>
        <a:off x="4566573" y="1254220"/>
        <a:ext cx="2423049" cy="1887045"/>
      </dsp:txXfrm>
    </dsp:sp>
    <dsp:sp modelId="{DAA2F8B1-4158-487F-AE72-722C3682F88E}">
      <dsp:nvSpPr>
        <dsp:cNvPr id="0" name=""/>
        <dsp:cNvSpPr/>
      </dsp:nvSpPr>
      <dsp:spPr>
        <a:xfrm>
          <a:off x="1474682" y="587269"/>
          <a:ext cx="4359455" cy="4359455"/>
        </a:xfrm>
        <a:custGeom>
          <a:avLst/>
          <a:gdLst/>
          <a:ahLst/>
          <a:cxnLst/>
          <a:rect l="0" t="0" r="0" b="0"/>
          <a:pathLst>
            <a:path>
              <a:moveTo>
                <a:pt x="4305506" y="2661680"/>
              </a:moveTo>
              <a:arcTo wR="2179727" hR="2179727" stAng="766443" swAng="88984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CCF26C-A8B7-40FD-923D-8AB96E8760F5}">
      <dsp:nvSpPr>
        <dsp:cNvPr id="0" name=""/>
        <dsp:cNvSpPr/>
      </dsp:nvSpPr>
      <dsp:spPr>
        <a:xfrm>
          <a:off x="3932382" y="3782099"/>
          <a:ext cx="2049323" cy="141726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Подготовка по вопросам охраны труда у работодателя</a:t>
          </a:r>
          <a:endParaRPr lang="ru-RU" sz="1800" kern="1200" dirty="0">
            <a:latin typeface="Times New Roman" pitchFamily="18" charset="0"/>
            <a:cs typeface="Times New Roman" pitchFamily="18" charset="0"/>
          </a:endParaRPr>
        </a:p>
      </dsp:txBody>
      <dsp:txXfrm>
        <a:off x="4001567" y="3851284"/>
        <a:ext cx="1910953" cy="1278892"/>
      </dsp:txXfrm>
    </dsp:sp>
    <dsp:sp modelId="{2E80BDFC-D69D-4ACE-A4BF-987DEB8E2CD8}">
      <dsp:nvSpPr>
        <dsp:cNvPr id="0" name=""/>
        <dsp:cNvSpPr/>
      </dsp:nvSpPr>
      <dsp:spPr>
        <a:xfrm>
          <a:off x="1496104" y="547565"/>
          <a:ext cx="4359455" cy="4359455"/>
        </a:xfrm>
        <a:custGeom>
          <a:avLst/>
          <a:gdLst/>
          <a:ahLst/>
          <a:cxnLst/>
          <a:rect l="0" t="0" r="0" b="0"/>
          <a:pathLst>
            <a:path>
              <a:moveTo>
                <a:pt x="2434122" y="4344559"/>
              </a:moveTo>
              <a:arcTo wR="2179727" hR="2179727" stAng="4997867" swAng="33566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A169E9-0378-4107-963D-56381D22CFD2}">
      <dsp:nvSpPr>
        <dsp:cNvPr id="0" name=""/>
        <dsp:cNvSpPr/>
      </dsp:nvSpPr>
      <dsp:spPr>
        <a:xfrm>
          <a:off x="1073438" y="3740191"/>
          <a:ext cx="2642364" cy="150107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Подготовка </a:t>
          </a:r>
          <a:r>
            <a:rPr lang="ru-RU" sz="1800" kern="1200" smtClean="0">
              <a:latin typeface="Times New Roman" pitchFamily="18" charset="0"/>
              <a:cs typeface="Times New Roman" pitchFamily="18" charset="0"/>
            </a:rPr>
            <a:t>по вопросам оказания </a:t>
          </a:r>
          <a:r>
            <a:rPr lang="ru-RU" sz="1800" kern="1200" dirty="0" smtClean="0">
              <a:latin typeface="Times New Roman" pitchFamily="18" charset="0"/>
              <a:cs typeface="Times New Roman" pitchFamily="18" charset="0"/>
            </a:rPr>
            <a:t>первой помощи пострадавшим</a:t>
          </a:r>
          <a:endParaRPr lang="ru-RU" sz="1800" kern="1200" dirty="0">
            <a:latin typeface="Times New Roman" pitchFamily="18" charset="0"/>
            <a:cs typeface="Times New Roman" pitchFamily="18" charset="0"/>
          </a:endParaRPr>
        </a:p>
      </dsp:txBody>
      <dsp:txXfrm>
        <a:off x="1146715" y="3813468"/>
        <a:ext cx="2495810" cy="1354523"/>
      </dsp:txXfrm>
    </dsp:sp>
    <dsp:sp modelId="{1AB098E5-D87A-4C40-B903-B2E858EA2FEE}">
      <dsp:nvSpPr>
        <dsp:cNvPr id="0" name=""/>
        <dsp:cNvSpPr/>
      </dsp:nvSpPr>
      <dsp:spPr>
        <a:xfrm>
          <a:off x="1496104" y="547565"/>
          <a:ext cx="4359455" cy="4359455"/>
        </a:xfrm>
        <a:custGeom>
          <a:avLst/>
          <a:gdLst/>
          <a:ahLst/>
          <a:cxnLst/>
          <a:rect l="0" t="0" r="0" b="0"/>
          <a:pathLst>
            <a:path>
              <a:moveTo>
                <a:pt x="245131" y="3183994"/>
              </a:moveTo>
              <a:arcTo wR="2179727" hR="2179727" stAng="9153945" swAng="1517848"/>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B51156-79EC-41AC-B5FC-32E6AA2E6C8F}">
      <dsp:nvSpPr>
        <dsp:cNvPr id="0" name=""/>
        <dsp:cNvSpPr/>
      </dsp:nvSpPr>
      <dsp:spPr>
        <a:xfrm>
          <a:off x="570360" y="1308605"/>
          <a:ext cx="2064854" cy="149022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Стажировка на рабочем месте</a:t>
          </a:r>
          <a:endParaRPr lang="ru-RU" sz="1800" kern="1200" dirty="0">
            <a:latin typeface="Times New Roman" pitchFamily="18" charset="0"/>
            <a:cs typeface="Times New Roman" pitchFamily="18" charset="0"/>
          </a:endParaRPr>
        </a:p>
      </dsp:txBody>
      <dsp:txXfrm>
        <a:off x="643107" y="1381352"/>
        <a:ext cx="1919360" cy="1344735"/>
      </dsp:txXfrm>
    </dsp:sp>
    <dsp:sp modelId="{52E2CA7A-4EE3-44FC-8340-E065CAB185C4}">
      <dsp:nvSpPr>
        <dsp:cNvPr id="0" name=""/>
        <dsp:cNvSpPr/>
      </dsp:nvSpPr>
      <dsp:spPr>
        <a:xfrm>
          <a:off x="1496104" y="547565"/>
          <a:ext cx="4359455" cy="4359455"/>
        </a:xfrm>
        <a:custGeom>
          <a:avLst/>
          <a:gdLst/>
          <a:ahLst/>
          <a:cxnLst/>
          <a:rect l="0" t="0" r="0" b="0"/>
          <a:pathLst>
            <a:path>
              <a:moveTo>
                <a:pt x="530332" y="754698"/>
              </a:moveTo>
              <a:arcTo wR="2179727" hR="2179727" stAng="13249563" swAng="130134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A1AAA-61BA-468B-8149-446C7EAE3DA6}">
      <dsp:nvSpPr>
        <dsp:cNvPr id="0" name=""/>
        <dsp:cNvSpPr/>
      </dsp:nvSpPr>
      <dsp:spPr>
        <a:xfrm>
          <a:off x="1722275" y="0"/>
          <a:ext cx="3747840" cy="1656184"/>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проводится </a:t>
          </a:r>
          <a:r>
            <a:rPr lang="ru-RU" sz="1400" kern="1200" dirty="0" smtClean="0"/>
            <a:t>со всеми принятыми на работу  и другими лицами, участвующими в производственной деятельности работодателя и находящимися на подконтрольной ему территории</a:t>
          </a:r>
          <a:endParaRPr lang="ru-RU" sz="1400" kern="1200" dirty="0">
            <a:latin typeface="Times New Roman" pitchFamily="18" charset="0"/>
            <a:cs typeface="Times New Roman" pitchFamily="18" charset="0"/>
          </a:endParaRPr>
        </a:p>
      </dsp:txBody>
      <dsp:txXfrm>
        <a:off x="1722275" y="207023"/>
        <a:ext cx="3126771" cy="1242138"/>
      </dsp:txXfrm>
    </dsp:sp>
    <dsp:sp modelId="{2AA8C00F-858C-43A6-A699-C4E0D6B418DE}">
      <dsp:nvSpPr>
        <dsp:cNvPr id="0" name=""/>
        <dsp:cNvSpPr/>
      </dsp:nvSpPr>
      <dsp:spPr>
        <a:xfrm>
          <a:off x="0" y="0"/>
          <a:ext cx="1719783" cy="1656184"/>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Вводный инструктаж по охране труда</a:t>
          </a:r>
          <a:endParaRPr lang="ru-RU" sz="1800" kern="1200" dirty="0">
            <a:latin typeface="Times New Roman" pitchFamily="18" charset="0"/>
            <a:cs typeface="Times New Roman" pitchFamily="18" charset="0"/>
          </a:endParaRPr>
        </a:p>
      </dsp:txBody>
      <dsp:txXfrm>
        <a:off x="80848" y="80848"/>
        <a:ext cx="1558087" cy="14944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A1AAA-61BA-468B-8149-446C7EAE3DA6}">
      <dsp:nvSpPr>
        <dsp:cNvPr id="0" name=""/>
        <dsp:cNvSpPr/>
      </dsp:nvSpPr>
      <dsp:spPr>
        <a:xfrm>
          <a:off x="1929814" y="0"/>
          <a:ext cx="2894721" cy="1440160"/>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с работниками, трудовая функция которых предусматривает работу с оборудованием </a:t>
          </a:r>
        </a:p>
      </dsp:txBody>
      <dsp:txXfrm>
        <a:off x="1929814" y="180020"/>
        <a:ext cx="2354661" cy="1080120"/>
      </dsp:txXfrm>
    </dsp:sp>
    <dsp:sp modelId="{2AA8C00F-858C-43A6-A699-C4E0D6B418DE}">
      <dsp:nvSpPr>
        <dsp:cNvPr id="0" name=""/>
        <dsp:cNvSpPr/>
      </dsp:nvSpPr>
      <dsp:spPr>
        <a:xfrm>
          <a:off x="0" y="0"/>
          <a:ext cx="1929814" cy="144016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Инструктаж по охране труда на </a:t>
          </a:r>
          <a:r>
            <a:rPr lang="ru-RU" sz="1800" kern="1200" smtClean="0">
              <a:latin typeface="Times New Roman" pitchFamily="18" charset="0"/>
              <a:cs typeface="Times New Roman" pitchFamily="18" charset="0"/>
            </a:rPr>
            <a:t>рабочем месте</a:t>
          </a:r>
          <a:endParaRPr lang="ru-RU" sz="1800" kern="1200" dirty="0">
            <a:latin typeface="Times New Roman" pitchFamily="18" charset="0"/>
            <a:cs typeface="Times New Roman" pitchFamily="18" charset="0"/>
          </a:endParaRPr>
        </a:p>
      </dsp:txBody>
      <dsp:txXfrm>
        <a:off x="70303" y="70303"/>
        <a:ext cx="1789208" cy="12995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A1AAA-61BA-468B-8149-446C7EAE3DA6}">
      <dsp:nvSpPr>
        <dsp:cNvPr id="0" name=""/>
        <dsp:cNvSpPr/>
      </dsp:nvSpPr>
      <dsp:spPr>
        <a:xfrm>
          <a:off x="2217846" y="0"/>
          <a:ext cx="3326769" cy="1584175"/>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проводится перед выполнением работ, на которые требуется оформление наряда-допуска, разрешения или других специальных документов, при выполнении разовых работ</a:t>
          </a:r>
        </a:p>
      </dsp:txBody>
      <dsp:txXfrm>
        <a:off x="2217846" y="198022"/>
        <a:ext cx="2732703" cy="1188131"/>
      </dsp:txXfrm>
    </dsp:sp>
    <dsp:sp modelId="{2AA8C00F-858C-43A6-A699-C4E0D6B418DE}">
      <dsp:nvSpPr>
        <dsp:cNvPr id="0" name=""/>
        <dsp:cNvSpPr/>
      </dsp:nvSpPr>
      <dsp:spPr>
        <a:xfrm>
          <a:off x="0" y="0"/>
          <a:ext cx="2217846" cy="1584175"/>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Целевой инструктаж по охране труда</a:t>
          </a:r>
          <a:endParaRPr lang="ru-RU" sz="1800" kern="1200" dirty="0">
            <a:latin typeface="Times New Roman" pitchFamily="18" charset="0"/>
            <a:cs typeface="Times New Roman" pitchFamily="18" charset="0"/>
          </a:endParaRPr>
        </a:p>
      </dsp:txBody>
      <dsp:txXfrm>
        <a:off x="77333" y="77333"/>
        <a:ext cx="2063180" cy="14295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69130-6B27-45DA-BB50-BA8E963D84D0}">
      <dsp:nvSpPr>
        <dsp:cNvPr id="0" name=""/>
        <dsp:cNvSpPr/>
      </dsp:nvSpPr>
      <dsp:spPr>
        <a:xfrm>
          <a:off x="148725" y="-18487"/>
          <a:ext cx="4531272" cy="446456"/>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b="1" kern="1200" dirty="0" smtClean="0"/>
            <a:t>С кем проводится </a:t>
          </a:r>
          <a:endParaRPr lang="ru-RU" sz="2000" b="1" kern="1200" dirty="0"/>
        </a:p>
      </dsp:txBody>
      <dsp:txXfrm>
        <a:off x="148725" y="-18487"/>
        <a:ext cx="4531272" cy="446456"/>
      </dsp:txXfrm>
    </dsp:sp>
    <dsp:sp modelId="{9FC78EEB-F7BB-4BF0-80AC-6511CB42C7CD}">
      <dsp:nvSpPr>
        <dsp:cNvPr id="0" name=""/>
        <dsp:cNvSpPr/>
      </dsp:nvSpPr>
      <dsp:spPr>
        <a:xfrm>
          <a:off x="158905" y="427968"/>
          <a:ext cx="4514876" cy="4919111"/>
        </a:xfrm>
        <a:prstGeom prst="rect">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ru-RU" sz="1800" kern="1200" dirty="0" smtClean="0"/>
            <a:t>со всеми принятыми на работу лицами</a:t>
          </a:r>
          <a:endParaRPr lang="ru-RU" sz="1800" kern="1200" dirty="0"/>
        </a:p>
        <a:p>
          <a:pPr marL="171450" lvl="1" indent="-171450" algn="just" defTabSz="800100">
            <a:lnSpc>
              <a:spcPct val="90000"/>
            </a:lnSpc>
            <a:spcBef>
              <a:spcPct val="0"/>
            </a:spcBef>
            <a:spcAft>
              <a:spcPct val="15000"/>
            </a:spcAft>
            <a:buChar char="••"/>
          </a:pPr>
          <a:r>
            <a:rPr lang="ru-RU" sz="1800" kern="1200" dirty="0" smtClean="0"/>
            <a:t>лицами, командированными на работу в организацию</a:t>
          </a:r>
          <a:endParaRPr lang="ru-RU" sz="1800" kern="1200" dirty="0"/>
        </a:p>
        <a:p>
          <a:pPr marL="171450" lvl="1" indent="-171450" algn="just" defTabSz="800100">
            <a:lnSpc>
              <a:spcPct val="90000"/>
            </a:lnSpc>
            <a:spcBef>
              <a:spcPct val="0"/>
            </a:spcBef>
            <a:spcAft>
              <a:spcPct val="15000"/>
            </a:spcAft>
            <a:buChar char="••"/>
          </a:pPr>
          <a:r>
            <a:rPr lang="ru-RU" sz="1800" kern="1200" dirty="0" smtClean="0"/>
            <a:t>лицами, выполняющими подрядные (субподрядные) работы на подконтрольной работодателю территории</a:t>
          </a:r>
          <a:endParaRPr lang="ru-RU" sz="1800" kern="1200" dirty="0"/>
        </a:p>
        <a:p>
          <a:pPr marL="171450" lvl="1" indent="-171450" algn="just" defTabSz="800100">
            <a:lnSpc>
              <a:spcPct val="90000"/>
            </a:lnSpc>
            <a:spcBef>
              <a:spcPct val="0"/>
            </a:spcBef>
            <a:spcAft>
              <a:spcPct val="15000"/>
            </a:spcAft>
            <a:buChar char="••"/>
          </a:pPr>
          <a:r>
            <a:rPr lang="ru-RU" sz="1800" kern="1200" dirty="0" smtClean="0"/>
            <a:t>с обучающимися, воспитанниками образовательных учреждений всех уровней, проходящими в организации производственную практику</a:t>
          </a:r>
          <a:endParaRPr lang="ru-RU" sz="1800" kern="1200" dirty="0"/>
        </a:p>
        <a:p>
          <a:pPr marL="171450" lvl="1" indent="-171450" algn="just" defTabSz="800100">
            <a:lnSpc>
              <a:spcPct val="90000"/>
            </a:lnSpc>
            <a:spcBef>
              <a:spcPct val="0"/>
            </a:spcBef>
            <a:spcAft>
              <a:spcPct val="15000"/>
            </a:spcAft>
            <a:buChar char="••"/>
          </a:pPr>
          <a:r>
            <a:rPr lang="ru-RU" sz="1800" kern="1200" dirty="0" smtClean="0"/>
            <a:t>другими лицами, участвующими в производственной деятельности работодателя и находящимися на подконтрольной ему территории</a:t>
          </a:r>
          <a:endParaRPr lang="ru-RU" sz="1800" kern="1200" dirty="0"/>
        </a:p>
        <a:p>
          <a:pPr marL="171450" lvl="1" indent="-171450" algn="just" defTabSz="800100">
            <a:lnSpc>
              <a:spcPct val="90000"/>
            </a:lnSpc>
            <a:spcBef>
              <a:spcPct val="0"/>
            </a:spcBef>
            <a:spcAft>
              <a:spcPct val="15000"/>
            </a:spcAft>
            <a:buChar char="••"/>
          </a:pPr>
          <a:r>
            <a:rPr lang="ru-RU" sz="1800" kern="1200" dirty="0" smtClean="0"/>
            <a:t>с лицами, посещающими организацию в иных целях (по решению работодателя)</a:t>
          </a:r>
          <a:endParaRPr lang="ru-RU" sz="1800" kern="1200" dirty="0"/>
        </a:p>
      </dsp:txBody>
      <dsp:txXfrm>
        <a:off x="158905" y="427968"/>
        <a:ext cx="4514876" cy="4919111"/>
      </dsp:txXfrm>
    </dsp:sp>
    <dsp:sp modelId="{8D679885-DA08-40BF-909A-41E6F85A6624}">
      <dsp:nvSpPr>
        <dsp:cNvPr id="0" name=""/>
        <dsp:cNvSpPr/>
      </dsp:nvSpPr>
      <dsp:spPr>
        <a:xfrm>
          <a:off x="4926201" y="0"/>
          <a:ext cx="3809194" cy="446456"/>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b="1" kern="1200" dirty="0" smtClean="0"/>
            <a:t>Кто проводит</a:t>
          </a:r>
          <a:endParaRPr lang="ru-RU" sz="2000" b="1" kern="1200" dirty="0"/>
        </a:p>
      </dsp:txBody>
      <dsp:txXfrm>
        <a:off x="4926201" y="0"/>
        <a:ext cx="3809194" cy="446456"/>
      </dsp:txXfrm>
    </dsp:sp>
    <dsp:sp modelId="{FDBE2924-CFBA-4D26-86AF-2A7D745145CD}">
      <dsp:nvSpPr>
        <dsp:cNvPr id="0" name=""/>
        <dsp:cNvSpPr/>
      </dsp:nvSpPr>
      <dsp:spPr>
        <a:xfrm>
          <a:off x="4926201" y="435227"/>
          <a:ext cx="3809194" cy="4882135"/>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ru-RU" sz="1800" kern="1200" dirty="0" smtClean="0"/>
            <a:t>руководитель или специалист службы охраны труда</a:t>
          </a:r>
          <a:endParaRPr lang="ru-RU" sz="1800" kern="1200" dirty="0"/>
        </a:p>
        <a:p>
          <a:pPr marL="171450" lvl="1" indent="-171450" algn="just" defTabSz="800100">
            <a:lnSpc>
              <a:spcPct val="90000"/>
            </a:lnSpc>
            <a:spcBef>
              <a:spcPct val="0"/>
            </a:spcBef>
            <a:spcAft>
              <a:spcPct val="15000"/>
            </a:spcAft>
            <a:buChar char="••"/>
          </a:pPr>
          <a:r>
            <a:rPr lang="ru-RU" sz="1800" kern="1200" dirty="0" smtClean="0"/>
            <a:t>уполномоченный работодателем работник, на которого приказом работодателя возложены функции специалиста по охране труда, либо организация, осуществляющая функции службы охраны труда работодателя</a:t>
          </a:r>
          <a:endParaRPr lang="ru-RU" sz="1800" kern="1200" dirty="0"/>
        </a:p>
      </dsp:txBody>
      <dsp:txXfrm>
        <a:off x="4926201" y="435227"/>
        <a:ext cx="3809194" cy="48821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BDC20-A0B8-4FF4-8549-983CC118F1D4}">
      <dsp:nvSpPr>
        <dsp:cNvPr id="0" name=""/>
        <dsp:cNvSpPr/>
      </dsp:nvSpPr>
      <dsp:spPr>
        <a:xfrm>
          <a:off x="2965093" y="394998"/>
          <a:ext cx="2687026" cy="1102734"/>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accent2">
                  <a:lumMod val="50000"/>
                </a:schemeClr>
              </a:solidFill>
            </a:rPr>
            <a:t>с работниками, трудовая функция которых предусматривает работу с оборудованием </a:t>
          </a:r>
          <a:endParaRPr lang="ru-RU" sz="1600" kern="1200" dirty="0">
            <a:solidFill>
              <a:schemeClr val="accent2">
                <a:lumMod val="50000"/>
              </a:schemeClr>
            </a:solidFill>
          </a:endParaRPr>
        </a:p>
      </dsp:txBody>
      <dsp:txXfrm>
        <a:off x="3018924" y="448829"/>
        <a:ext cx="2579364" cy="995072"/>
      </dsp:txXfrm>
    </dsp:sp>
    <dsp:sp modelId="{7E8409CB-7337-4A10-B7A0-3C66D97E9E84}">
      <dsp:nvSpPr>
        <dsp:cNvPr id="0" name=""/>
        <dsp:cNvSpPr/>
      </dsp:nvSpPr>
      <dsp:spPr>
        <a:xfrm>
          <a:off x="2710125" y="1318874"/>
          <a:ext cx="3481899" cy="3481899"/>
        </a:xfrm>
        <a:custGeom>
          <a:avLst/>
          <a:gdLst/>
          <a:ahLst/>
          <a:cxnLst/>
          <a:rect l="0" t="0" r="0" b="0"/>
          <a:pathLst>
            <a:path>
              <a:moveTo>
                <a:pt x="2512281" y="180195"/>
              </a:moveTo>
              <a:arcTo wR="1740949" hR="1740949" stAng="17777928" swAng="585896"/>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EFFD78-DEA9-496E-B4C6-E4FAF22DDA79}">
      <dsp:nvSpPr>
        <dsp:cNvPr id="0" name=""/>
        <dsp:cNvSpPr/>
      </dsp:nvSpPr>
      <dsp:spPr>
        <a:xfrm>
          <a:off x="5326131" y="1654287"/>
          <a:ext cx="2550998" cy="1359516"/>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accent2">
                  <a:lumMod val="50000"/>
                </a:schemeClr>
              </a:solidFill>
            </a:rPr>
            <a:t>с работниками, трудовая функция которых связана с эксплуатацией, обслуживанием, испытанием, наладкой и ремонтом оборудования</a:t>
          </a:r>
          <a:endParaRPr lang="ru-RU" sz="1600" kern="1200" dirty="0">
            <a:solidFill>
              <a:schemeClr val="accent2">
                <a:lumMod val="50000"/>
              </a:schemeClr>
            </a:solidFill>
          </a:endParaRPr>
        </a:p>
      </dsp:txBody>
      <dsp:txXfrm>
        <a:off x="5392497" y="1720653"/>
        <a:ext cx="2418266" cy="1226784"/>
      </dsp:txXfrm>
    </dsp:sp>
    <dsp:sp modelId="{437FD2DF-FDC3-4055-9F23-891D2DD175D9}">
      <dsp:nvSpPr>
        <dsp:cNvPr id="0" name=""/>
        <dsp:cNvSpPr/>
      </dsp:nvSpPr>
      <dsp:spPr>
        <a:xfrm>
          <a:off x="2756268" y="-119283"/>
          <a:ext cx="3481899" cy="3481899"/>
        </a:xfrm>
        <a:custGeom>
          <a:avLst/>
          <a:gdLst/>
          <a:ahLst/>
          <a:cxnLst/>
          <a:rect l="0" t="0" r="0" b="0"/>
          <a:pathLst>
            <a:path>
              <a:moveTo>
                <a:pt x="2784304" y="3134619"/>
              </a:moveTo>
              <a:arcTo wR="1740949" hR="1740949" stAng="3190804" swAng="494929"/>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42AEF6-7CD6-4C0B-A069-29C1FDE2F8B6}">
      <dsp:nvSpPr>
        <dsp:cNvPr id="0" name=""/>
        <dsp:cNvSpPr/>
      </dsp:nvSpPr>
      <dsp:spPr>
        <a:xfrm>
          <a:off x="2518626" y="3151830"/>
          <a:ext cx="3709554" cy="1224930"/>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accent2">
                  <a:lumMod val="50000"/>
                </a:schemeClr>
              </a:solidFill>
            </a:rPr>
            <a:t>с работниками, трудовая функция которых связана с использованием электрифицированного или иного механизированного ручного инструмента</a:t>
          </a:r>
          <a:endParaRPr lang="ru-RU" sz="1600" kern="1200" dirty="0">
            <a:solidFill>
              <a:schemeClr val="accent2">
                <a:lumMod val="50000"/>
              </a:schemeClr>
            </a:solidFill>
          </a:endParaRPr>
        </a:p>
      </dsp:txBody>
      <dsp:txXfrm>
        <a:off x="2578422" y="3211626"/>
        <a:ext cx="3589962" cy="1105338"/>
      </dsp:txXfrm>
    </dsp:sp>
    <dsp:sp modelId="{AEDADB97-E956-47CB-B487-3FFFD264DFFE}">
      <dsp:nvSpPr>
        <dsp:cNvPr id="0" name=""/>
        <dsp:cNvSpPr/>
      </dsp:nvSpPr>
      <dsp:spPr>
        <a:xfrm>
          <a:off x="2420732" y="-156616"/>
          <a:ext cx="3481899" cy="3481899"/>
        </a:xfrm>
        <a:custGeom>
          <a:avLst/>
          <a:gdLst/>
          <a:ahLst/>
          <a:cxnLst/>
          <a:rect l="0" t="0" r="0" b="0"/>
          <a:pathLst>
            <a:path>
              <a:moveTo>
                <a:pt x="979871" y="3306729"/>
              </a:moveTo>
              <a:arcTo wR="1740949" hR="1740949" stAng="6955378" swAng="763863"/>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83BFB3-E1A2-41BB-BE3A-D234556BB824}">
      <dsp:nvSpPr>
        <dsp:cNvPr id="0" name=""/>
        <dsp:cNvSpPr/>
      </dsp:nvSpPr>
      <dsp:spPr>
        <a:xfrm>
          <a:off x="753937" y="1575474"/>
          <a:ext cx="2472798" cy="1365958"/>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accent2">
                  <a:lumMod val="50000"/>
                </a:schemeClr>
              </a:solidFill>
            </a:rPr>
            <a:t>с работниками, трудовая функция которых связана с хранением и применением сырья и материалов</a:t>
          </a:r>
          <a:endParaRPr lang="ru-RU" sz="1600" kern="1200" dirty="0">
            <a:solidFill>
              <a:schemeClr val="accent2">
                <a:lumMod val="50000"/>
              </a:schemeClr>
            </a:solidFill>
          </a:endParaRPr>
        </a:p>
      </dsp:txBody>
      <dsp:txXfrm>
        <a:off x="820618" y="1642155"/>
        <a:ext cx="2339436" cy="1232596"/>
      </dsp:txXfrm>
    </dsp:sp>
    <dsp:sp modelId="{516D3B97-BF99-4D25-91A4-2B67C185A12E}">
      <dsp:nvSpPr>
        <dsp:cNvPr id="0" name=""/>
        <dsp:cNvSpPr/>
      </dsp:nvSpPr>
      <dsp:spPr>
        <a:xfrm>
          <a:off x="2381429" y="1309209"/>
          <a:ext cx="3481899" cy="3481899"/>
        </a:xfrm>
        <a:custGeom>
          <a:avLst/>
          <a:gdLst/>
          <a:ahLst/>
          <a:cxnLst/>
          <a:rect l="0" t="0" r="0" b="0"/>
          <a:pathLst>
            <a:path>
              <a:moveTo>
                <a:pt x="816969" y="265426"/>
              </a:moveTo>
              <a:arcTo wR="1740949" hR="1740949" stAng="14276700" swAng="305536"/>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FF30D-80DC-45C7-AE01-31A76780F7A9}">
      <dsp:nvSpPr>
        <dsp:cNvPr id="0" name=""/>
        <dsp:cNvSpPr/>
      </dsp:nvSpPr>
      <dsp:spPr>
        <a:xfrm>
          <a:off x="0" y="325938"/>
          <a:ext cx="8640960" cy="824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0" i="0" kern="1200" baseline="0" smtClean="0"/>
            <a:t>при введении в действие новых или внесении изменений в нормативные правовые акты, содержащие требования охраны труда, связанные с исполнением должностных (функциональных) обязанностей работника, а также в соответствующие локальные нормативные акты работодателя</a:t>
          </a:r>
          <a:endParaRPr lang="ru-RU" sz="1500" kern="1200"/>
        </a:p>
      </dsp:txBody>
      <dsp:txXfrm>
        <a:off x="40266" y="366204"/>
        <a:ext cx="8560428" cy="744318"/>
      </dsp:txXfrm>
    </dsp:sp>
    <dsp:sp modelId="{49294C14-C1D8-48EB-ABA4-B020B07F2272}">
      <dsp:nvSpPr>
        <dsp:cNvPr id="0" name=""/>
        <dsp:cNvSpPr/>
      </dsp:nvSpPr>
      <dsp:spPr>
        <a:xfrm>
          <a:off x="0" y="1193988"/>
          <a:ext cx="8640960" cy="824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0" i="0" kern="1200" baseline="0" smtClean="0"/>
            <a:t>при изменении технологических процессов, замене или модернизации оборудования, приспособлений, инструментов, сырья, материалов, возникновении других обстоятельств, оказывающих влияние на безопасность работников</a:t>
          </a:r>
          <a:endParaRPr lang="ru-RU" sz="1500" kern="1200"/>
        </a:p>
      </dsp:txBody>
      <dsp:txXfrm>
        <a:off x="40266" y="1234254"/>
        <a:ext cx="8560428" cy="744318"/>
      </dsp:txXfrm>
    </dsp:sp>
    <dsp:sp modelId="{378B3ABB-B7B6-439A-91F6-171FD5EFB1A8}">
      <dsp:nvSpPr>
        <dsp:cNvPr id="0" name=""/>
        <dsp:cNvSpPr/>
      </dsp:nvSpPr>
      <dsp:spPr>
        <a:xfrm>
          <a:off x="0" y="2062038"/>
          <a:ext cx="8640960" cy="824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0" i="0" kern="1200" baseline="0" smtClean="0"/>
            <a:t>при нарушении работником требований инструкций по охране труда, которые могли привести или привели к травме, аварии, взрыву, отравлению</a:t>
          </a:r>
          <a:endParaRPr lang="ru-RU" sz="1500" kern="1200"/>
        </a:p>
      </dsp:txBody>
      <dsp:txXfrm>
        <a:off x="40266" y="2102304"/>
        <a:ext cx="8560428" cy="744318"/>
      </dsp:txXfrm>
    </dsp:sp>
    <dsp:sp modelId="{57124D44-D233-4758-B409-0DF338AE8DEC}">
      <dsp:nvSpPr>
        <dsp:cNvPr id="0" name=""/>
        <dsp:cNvSpPr/>
      </dsp:nvSpPr>
      <dsp:spPr>
        <a:xfrm>
          <a:off x="0" y="2930088"/>
          <a:ext cx="8640960" cy="824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0" i="0" kern="1200" baseline="0" smtClean="0"/>
            <a:t>по требованию должностных лиц органов государственного надзора (контроля)</a:t>
          </a:r>
          <a:endParaRPr lang="ru-RU" sz="1500" kern="1200"/>
        </a:p>
      </dsp:txBody>
      <dsp:txXfrm>
        <a:off x="40266" y="2970354"/>
        <a:ext cx="8560428" cy="744318"/>
      </dsp:txXfrm>
    </dsp:sp>
    <dsp:sp modelId="{A2F494EF-96B4-4D8D-A786-264966B47754}">
      <dsp:nvSpPr>
        <dsp:cNvPr id="0" name=""/>
        <dsp:cNvSpPr/>
      </dsp:nvSpPr>
      <dsp:spPr>
        <a:xfrm>
          <a:off x="0" y="3798138"/>
          <a:ext cx="8640960" cy="824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0" i="0" kern="1200" baseline="0" smtClean="0"/>
            <a:t>перед началом работы после перерыва в работе (для работ, связанных с источниками повышенной опасности, – после перерыва более чем на 30 календарных дней, а для остальных работ – более 60 календарных дней)</a:t>
          </a:r>
          <a:endParaRPr lang="ru-RU" sz="1500" kern="1200"/>
        </a:p>
      </dsp:txBody>
      <dsp:txXfrm>
        <a:off x="40266" y="3838404"/>
        <a:ext cx="8560428" cy="744318"/>
      </dsp:txXfrm>
    </dsp:sp>
    <dsp:sp modelId="{C0260FEC-F380-4FC2-BEB0-BA07233DE157}">
      <dsp:nvSpPr>
        <dsp:cNvPr id="0" name=""/>
        <dsp:cNvSpPr/>
      </dsp:nvSpPr>
      <dsp:spPr>
        <a:xfrm>
          <a:off x="0" y="4666188"/>
          <a:ext cx="8640960" cy="824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0" i="0" kern="1200" baseline="0" smtClean="0"/>
            <a:t>по решению работодателя (или уполномоченного им лица) </a:t>
          </a:r>
          <a:endParaRPr lang="ru-RU" sz="1500" kern="1200"/>
        </a:p>
      </dsp:txBody>
      <dsp:txXfrm>
        <a:off x="40266" y="4706454"/>
        <a:ext cx="8560428" cy="7443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90838" cy="488950"/>
          </a:xfrm>
          <a:prstGeom prst="rect">
            <a:avLst/>
          </a:prstGeom>
        </p:spPr>
        <p:txBody>
          <a:bodyPr vert="horz" lIns="89776" tIns="44889" rIns="89776" bIns="44889" rtlCol="0"/>
          <a:lstStyle>
            <a:lvl1pPr algn="l">
              <a:defRPr sz="1200"/>
            </a:lvl1pPr>
          </a:lstStyle>
          <a:p>
            <a:pPr>
              <a:defRPr/>
            </a:pPr>
            <a:endParaRPr lang="ru-RU"/>
          </a:p>
        </p:txBody>
      </p:sp>
      <p:sp>
        <p:nvSpPr>
          <p:cNvPr id="3" name="Дата 2"/>
          <p:cNvSpPr>
            <a:spLocks noGrp="1"/>
          </p:cNvSpPr>
          <p:nvPr>
            <p:ph type="dt" sz="quarter" idx="1"/>
          </p:nvPr>
        </p:nvSpPr>
        <p:spPr>
          <a:xfrm>
            <a:off x="3776665" y="0"/>
            <a:ext cx="2890837" cy="488950"/>
          </a:xfrm>
          <a:prstGeom prst="rect">
            <a:avLst/>
          </a:prstGeom>
        </p:spPr>
        <p:txBody>
          <a:bodyPr vert="horz" lIns="89776" tIns="44889" rIns="89776" bIns="44889" rtlCol="0"/>
          <a:lstStyle>
            <a:lvl1pPr algn="r">
              <a:defRPr sz="1200"/>
            </a:lvl1pPr>
          </a:lstStyle>
          <a:p>
            <a:pPr>
              <a:defRPr/>
            </a:pPr>
            <a:fld id="{B50BC779-DDEC-49C4-8B16-641619A9E8D2}" type="datetimeFigureOut">
              <a:rPr lang="ru-RU"/>
              <a:pPr>
                <a:defRPr/>
              </a:pPr>
              <a:t>06.06.2016</a:t>
            </a:fld>
            <a:endParaRPr lang="ru-RU" dirty="0"/>
          </a:p>
        </p:txBody>
      </p:sp>
      <p:sp>
        <p:nvSpPr>
          <p:cNvPr id="4" name="Нижний колонтитул 3"/>
          <p:cNvSpPr>
            <a:spLocks noGrp="1"/>
          </p:cNvSpPr>
          <p:nvPr>
            <p:ph type="ftr" sz="quarter" idx="2"/>
          </p:nvPr>
        </p:nvSpPr>
        <p:spPr>
          <a:xfrm>
            <a:off x="0" y="9285288"/>
            <a:ext cx="2890838" cy="488950"/>
          </a:xfrm>
          <a:prstGeom prst="rect">
            <a:avLst/>
          </a:prstGeom>
        </p:spPr>
        <p:txBody>
          <a:bodyPr vert="horz" lIns="89776" tIns="44889" rIns="89776" bIns="44889"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776665" y="9285288"/>
            <a:ext cx="2890837" cy="488950"/>
          </a:xfrm>
          <a:prstGeom prst="rect">
            <a:avLst/>
          </a:prstGeom>
        </p:spPr>
        <p:txBody>
          <a:bodyPr vert="horz" lIns="89776" tIns="44889" rIns="89776" bIns="44889" rtlCol="0" anchor="b"/>
          <a:lstStyle>
            <a:lvl1pPr algn="r">
              <a:defRPr sz="1200"/>
            </a:lvl1pPr>
          </a:lstStyle>
          <a:p>
            <a:pPr>
              <a:defRPr/>
            </a:pPr>
            <a:fld id="{C7C85BCF-7CA3-4E83-9954-EBDA6FE85025}" type="slidenum">
              <a:rPr lang="ru-RU"/>
              <a:pPr>
                <a:defRPr/>
              </a:pPr>
              <a:t>‹#›</a:t>
            </a:fld>
            <a:endParaRPr lang="ru-RU" dirty="0"/>
          </a:p>
        </p:txBody>
      </p:sp>
    </p:spTree>
    <p:extLst>
      <p:ext uri="{BB962C8B-B14F-4D97-AF65-F5344CB8AC3E}">
        <p14:creationId xmlns:p14="http://schemas.microsoft.com/office/powerpoint/2010/main" val="2879247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90838" cy="488950"/>
          </a:xfrm>
          <a:prstGeom prst="rect">
            <a:avLst/>
          </a:prstGeom>
        </p:spPr>
        <p:txBody>
          <a:bodyPr vert="horz" lIns="89757" tIns="44878" rIns="89757" bIns="44878" rtlCol="0"/>
          <a:lstStyle>
            <a:lvl1pPr algn="l">
              <a:defRPr sz="1200"/>
            </a:lvl1pPr>
          </a:lstStyle>
          <a:p>
            <a:pPr>
              <a:defRPr/>
            </a:pPr>
            <a:endParaRPr lang="ru-RU"/>
          </a:p>
        </p:txBody>
      </p:sp>
      <p:sp>
        <p:nvSpPr>
          <p:cNvPr id="3" name="Дата 2"/>
          <p:cNvSpPr>
            <a:spLocks noGrp="1"/>
          </p:cNvSpPr>
          <p:nvPr>
            <p:ph type="dt" idx="1"/>
          </p:nvPr>
        </p:nvSpPr>
        <p:spPr>
          <a:xfrm>
            <a:off x="3776665" y="0"/>
            <a:ext cx="2890837" cy="488950"/>
          </a:xfrm>
          <a:prstGeom prst="rect">
            <a:avLst/>
          </a:prstGeom>
        </p:spPr>
        <p:txBody>
          <a:bodyPr vert="horz" lIns="89757" tIns="44878" rIns="89757" bIns="44878" rtlCol="0"/>
          <a:lstStyle>
            <a:lvl1pPr algn="r">
              <a:defRPr sz="1200"/>
            </a:lvl1pPr>
          </a:lstStyle>
          <a:p>
            <a:pPr>
              <a:defRPr/>
            </a:pPr>
            <a:fld id="{A003687E-5872-493D-95AF-0C587147621D}" type="datetimeFigureOut">
              <a:rPr lang="ru-RU"/>
              <a:pPr>
                <a:defRPr/>
              </a:pPr>
              <a:t>06.06.2016</a:t>
            </a:fld>
            <a:endParaRPr lang="ru-RU" dirty="0"/>
          </a:p>
        </p:txBody>
      </p:sp>
      <p:sp>
        <p:nvSpPr>
          <p:cNvPr id="4" name="Образ слайда 3"/>
          <p:cNvSpPr>
            <a:spLocks noGrp="1" noRot="1" noChangeAspect="1"/>
          </p:cNvSpPr>
          <p:nvPr>
            <p:ph type="sldImg" idx="2"/>
          </p:nvPr>
        </p:nvSpPr>
        <p:spPr>
          <a:xfrm>
            <a:off x="892175" y="733425"/>
            <a:ext cx="4886325" cy="3665538"/>
          </a:xfrm>
          <a:prstGeom prst="rect">
            <a:avLst/>
          </a:prstGeom>
          <a:noFill/>
          <a:ln w="12700">
            <a:solidFill>
              <a:prstClr val="black"/>
            </a:solidFill>
          </a:ln>
        </p:spPr>
        <p:txBody>
          <a:bodyPr vert="horz" lIns="89757" tIns="44878" rIns="89757" bIns="44878" rtlCol="0" anchor="ctr"/>
          <a:lstStyle/>
          <a:p>
            <a:pPr lvl="0"/>
            <a:endParaRPr lang="ru-RU" noProof="0" dirty="0" smtClean="0"/>
          </a:p>
        </p:txBody>
      </p:sp>
      <p:sp>
        <p:nvSpPr>
          <p:cNvPr id="5" name="Заметки 4"/>
          <p:cNvSpPr>
            <a:spLocks noGrp="1"/>
          </p:cNvSpPr>
          <p:nvPr>
            <p:ph type="body" sz="quarter" idx="3"/>
          </p:nvPr>
        </p:nvSpPr>
        <p:spPr>
          <a:xfrm>
            <a:off x="666750" y="4643438"/>
            <a:ext cx="5335588" cy="4398962"/>
          </a:xfrm>
          <a:prstGeom prst="rect">
            <a:avLst/>
          </a:prstGeom>
        </p:spPr>
        <p:txBody>
          <a:bodyPr vert="horz" lIns="89757" tIns="44878" rIns="89757" bIns="44878"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285288"/>
            <a:ext cx="2890838" cy="488950"/>
          </a:xfrm>
          <a:prstGeom prst="rect">
            <a:avLst/>
          </a:prstGeom>
        </p:spPr>
        <p:txBody>
          <a:bodyPr vert="horz" lIns="89757" tIns="44878" rIns="89757" bIns="44878"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776665" y="9285288"/>
            <a:ext cx="2890837" cy="488950"/>
          </a:xfrm>
          <a:prstGeom prst="rect">
            <a:avLst/>
          </a:prstGeom>
        </p:spPr>
        <p:txBody>
          <a:bodyPr vert="horz" lIns="89757" tIns="44878" rIns="89757" bIns="44878" rtlCol="0" anchor="b"/>
          <a:lstStyle>
            <a:lvl1pPr algn="r">
              <a:defRPr sz="1200"/>
            </a:lvl1pPr>
          </a:lstStyle>
          <a:p>
            <a:pPr>
              <a:defRPr/>
            </a:pPr>
            <a:fld id="{B7B87646-B4FC-4863-B321-A6778A6471EE}" type="slidenum">
              <a:rPr lang="ru-RU"/>
              <a:pPr>
                <a:defRPr/>
              </a:pPr>
              <a:t>‹#›</a:t>
            </a:fld>
            <a:endParaRPr lang="ru-RU" dirty="0"/>
          </a:p>
        </p:txBody>
      </p:sp>
    </p:spTree>
    <p:extLst>
      <p:ext uri="{BB962C8B-B14F-4D97-AF65-F5344CB8AC3E}">
        <p14:creationId xmlns:p14="http://schemas.microsoft.com/office/powerpoint/2010/main" val="18448930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7B87646-B4FC-4863-B321-A6778A6471EE}" type="slidenum">
              <a:rPr lang="ru-RU" smtClean="0"/>
              <a:pPr>
                <a:defRPr/>
              </a:pPr>
              <a:t>7</a:t>
            </a:fld>
            <a:endParaRPr lang="ru-RU" dirty="0"/>
          </a:p>
        </p:txBody>
      </p:sp>
    </p:spTree>
    <p:extLst>
      <p:ext uri="{BB962C8B-B14F-4D97-AF65-F5344CB8AC3E}">
        <p14:creationId xmlns:p14="http://schemas.microsoft.com/office/powerpoint/2010/main" val="3486790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FD434DA-1DF4-4CF6-9AFE-552204B60A36}" type="slidenum">
              <a:rPr lang="ru-RU" smtClean="0"/>
              <a:pPr>
                <a:defRPr/>
              </a:pPr>
              <a:t>27</a:t>
            </a:fld>
            <a:endParaRPr lang="ru-RU" dirty="0"/>
          </a:p>
        </p:txBody>
      </p:sp>
    </p:spTree>
    <p:extLst>
      <p:ext uri="{BB962C8B-B14F-4D97-AF65-F5344CB8AC3E}">
        <p14:creationId xmlns:p14="http://schemas.microsoft.com/office/powerpoint/2010/main" val="126854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FD434DA-1DF4-4CF6-9AFE-552204B60A36}" type="slidenum">
              <a:rPr lang="ru-RU" smtClean="0"/>
              <a:pPr>
                <a:defRPr/>
              </a:pPr>
              <a:t>28</a:t>
            </a:fld>
            <a:endParaRPr lang="ru-RU" dirty="0"/>
          </a:p>
        </p:txBody>
      </p:sp>
    </p:spTree>
    <p:extLst>
      <p:ext uri="{BB962C8B-B14F-4D97-AF65-F5344CB8AC3E}">
        <p14:creationId xmlns:p14="http://schemas.microsoft.com/office/powerpoint/2010/main" val="1268544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7B87646-B4FC-4863-B321-A6778A6471EE}" type="slidenum">
              <a:rPr lang="ru-RU" smtClean="0"/>
              <a:pPr>
                <a:defRPr/>
              </a:pPr>
              <a:t>32</a:t>
            </a:fld>
            <a:endParaRPr lang="ru-RU" dirty="0"/>
          </a:p>
        </p:txBody>
      </p:sp>
    </p:spTree>
    <p:extLst>
      <p:ext uri="{BB962C8B-B14F-4D97-AF65-F5344CB8AC3E}">
        <p14:creationId xmlns:p14="http://schemas.microsoft.com/office/powerpoint/2010/main" val="196436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7B87646-B4FC-4863-B321-A6778A6471EE}" type="slidenum">
              <a:rPr lang="ru-RU" smtClean="0"/>
              <a:pPr>
                <a:defRPr/>
              </a:pPr>
              <a:t>37</a:t>
            </a:fld>
            <a:endParaRPr lang="ru-RU" dirty="0"/>
          </a:p>
        </p:txBody>
      </p:sp>
    </p:spTree>
    <p:extLst>
      <p:ext uri="{BB962C8B-B14F-4D97-AF65-F5344CB8AC3E}">
        <p14:creationId xmlns:p14="http://schemas.microsoft.com/office/powerpoint/2010/main" val="958689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7B87646-B4FC-4863-B321-A6778A6471EE}" type="slidenum">
              <a:rPr lang="ru-RU" smtClean="0"/>
              <a:pPr>
                <a:defRPr/>
              </a:pPr>
              <a:t>39</a:t>
            </a:fld>
            <a:endParaRPr lang="ru-RU" dirty="0"/>
          </a:p>
        </p:txBody>
      </p:sp>
    </p:spTree>
    <p:extLst>
      <p:ext uri="{BB962C8B-B14F-4D97-AF65-F5344CB8AC3E}">
        <p14:creationId xmlns:p14="http://schemas.microsoft.com/office/powerpoint/2010/main" val="379570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FD434DA-1DF4-4CF6-9AFE-552204B60A36}" type="slidenum">
              <a:rPr lang="ru-RU" smtClean="0"/>
              <a:pPr>
                <a:defRPr/>
              </a:pPr>
              <a:t>9</a:t>
            </a:fld>
            <a:endParaRPr lang="ru-RU" dirty="0"/>
          </a:p>
        </p:txBody>
      </p:sp>
    </p:spTree>
    <p:extLst>
      <p:ext uri="{BB962C8B-B14F-4D97-AF65-F5344CB8AC3E}">
        <p14:creationId xmlns:p14="http://schemas.microsoft.com/office/powerpoint/2010/main" val="360399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FD434DA-1DF4-4CF6-9AFE-552204B60A36}" type="slidenum">
              <a:rPr lang="ru-RU" smtClean="0"/>
              <a:pPr>
                <a:defRPr/>
              </a:pPr>
              <a:t>10</a:t>
            </a:fld>
            <a:endParaRPr lang="ru-RU" dirty="0"/>
          </a:p>
        </p:txBody>
      </p:sp>
    </p:spTree>
    <p:extLst>
      <p:ext uri="{BB962C8B-B14F-4D97-AF65-F5344CB8AC3E}">
        <p14:creationId xmlns:p14="http://schemas.microsoft.com/office/powerpoint/2010/main" val="83500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FD434DA-1DF4-4CF6-9AFE-552204B60A36}" type="slidenum">
              <a:rPr lang="ru-RU" smtClean="0"/>
              <a:pPr>
                <a:defRPr/>
              </a:pPr>
              <a:t>11</a:t>
            </a:fld>
            <a:endParaRPr lang="ru-RU" dirty="0"/>
          </a:p>
        </p:txBody>
      </p:sp>
    </p:spTree>
    <p:extLst>
      <p:ext uri="{BB962C8B-B14F-4D97-AF65-F5344CB8AC3E}">
        <p14:creationId xmlns:p14="http://schemas.microsoft.com/office/powerpoint/2010/main" val="229384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FD434DA-1DF4-4CF6-9AFE-552204B60A36}" type="slidenum">
              <a:rPr lang="ru-RU" smtClean="0"/>
              <a:pPr>
                <a:defRPr/>
              </a:pPr>
              <a:t>12</a:t>
            </a:fld>
            <a:endParaRPr lang="ru-RU" dirty="0"/>
          </a:p>
        </p:txBody>
      </p:sp>
    </p:spTree>
    <p:extLst>
      <p:ext uri="{BB962C8B-B14F-4D97-AF65-F5344CB8AC3E}">
        <p14:creationId xmlns:p14="http://schemas.microsoft.com/office/powerpoint/2010/main" val="568887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FD434DA-1DF4-4CF6-9AFE-552204B60A36}" type="slidenum">
              <a:rPr lang="ru-RU" smtClean="0"/>
              <a:pPr>
                <a:defRPr/>
              </a:pPr>
              <a:t>13</a:t>
            </a:fld>
            <a:endParaRPr lang="ru-RU" dirty="0"/>
          </a:p>
        </p:txBody>
      </p:sp>
    </p:spTree>
    <p:extLst>
      <p:ext uri="{BB962C8B-B14F-4D97-AF65-F5344CB8AC3E}">
        <p14:creationId xmlns:p14="http://schemas.microsoft.com/office/powerpoint/2010/main" val="240464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9pPr>
          </a:lstStyle>
          <a:p>
            <a:pPr eaLnBrk="1"/>
            <a:fld id="{AB284CCC-4A42-4C16-992C-E99FC6C5664B}" type="slidenum">
              <a:rPr lang="en-US" altLang="ru-RU" sz="1400">
                <a:solidFill>
                  <a:srgbClr val="000000"/>
                </a:solidFill>
                <a:latin typeface="Times New Roman" panose="02020603050405020304" pitchFamily="18" charset="0"/>
              </a:rPr>
              <a:pPr eaLnBrk="1"/>
              <a:t>22</a:t>
            </a:fld>
            <a:endParaRPr lang="en-US" altLang="ru-RU" sz="1400">
              <a:solidFill>
                <a:srgbClr val="000000"/>
              </a:solidFill>
              <a:latin typeface="Times New Roman" panose="02020603050405020304" pitchFamily="18" charset="0"/>
            </a:endParaRPr>
          </a:p>
        </p:txBody>
      </p:sp>
      <p:sp>
        <p:nvSpPr>
          <p:cNvPr id="86019" name="Rectangle 1"/>
          <p:cNvSpPr>
            <a:spLocks noGrp="1" noRot="1" noChangeAspect="1" noChangeArrowheads="1" noTextEdit="1"/>
          </p:cNvSpPr>
          <p:nvPr>
            <p:ph type="sldImg"/>
          </p:nvPr>
        </p:nvSpPr>
        <p:spPr>
          <a:xfrm>
            <a:off x="1108075" y="801688"/>
            <a:ext cx="5345113" cy="4010025"/>
          </a:xfrm>
          <a:solidFill>
            <a:srgbClr val="FFFFFF"/>
          </a:solidFill>
          <a:ln>
            <a:solidFill>
              <a:srgbClr val="000000"/>
            </a:solidFill>
            <a:miter lim="800000"/>
            <a:headEnd/>
            <a:tailEnd/>
          </a:ln>
        </p:spPr>
      </p:sp>
      <p:sp>
        <p:nvSpPr>
          <p:cNvPr id="86020"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845251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9pPr>
          </a:lstStyle>
          <a:p>
            <a:pPr eaLnBrk="1"/>
            <a:fld id="{06210843-6CDC-49D5-BF02-7013A2B65B46}" type="slidenum">
              <a:rPr lang="en-US" altLang="ru-RU" sz="1400">
                <a:solidFill>
                  <a:srgbClr val="000000"/>
                </a:solidFill>
                <a:latin typeface="Times New Roman" panose="02020603050405020304" pitchFamily="18" charset="0"/>
              </a:rPr>
              <a:pPr eaLnBrk="1"/>
              <a:t>24</a:t>
            </a:fld>
            <a:endParaRPr lang="en-US" altLang="ru-RU" sz="1400">
              <a:solidFill>
                <a:srgbClr val="000000"/>
              </a:solidFill>
              <a:latin typeface="Times New Roman" panose="02020603050405020304" pitchFamily="18" charset="0"/>
            </a:endParaRPr>
          </a:p>
        </p:txBody>
      </p:sp>
      <p:sp>
        <p:nvSpPr>
          <p:cNvPr id="90115" name="Rectangle 1"/>
          <p:cNvSpPr>
            <a:spLocks noGrp="1" noRot="1" noChangeAspect="1" noChangeArrowheads="1" noTextEdit="1"/>
          </p:cNvSpPr>
          <p:nvPr>
            <p:ph type="sldImg"/>
          </p:nvPr>
        </p:nvSpPr>
        <p:spPr>
          <a:xfrm>
            <a:off x="1108075" y="801688"/>
            <a:ext cx="5345113" cy="4010025"/>
          </a:xfrm>
          <a:solidFill>
            <a:srgbClr val="FFFFFF"/>
          </a:solidFill>
          <a:ln>
            <a:solidFill>
              <a:srgbClr val="000000"/>
            </a:solidFill>
            <a:miter lim="800000"/>
            <a:headEnd/>
            <a:tailEnd/>
          </a:ln>
        </p:spPr>
      </p:sp>
      <p:sp>
        <p:nvSpPr>
          <p:cNvPr id="90116"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354093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mincho" charset="0"/>
                <a:cs typeface="msmincho" charset="0"/>
              </a:defRPr>
            </a:lvl9pPr>
          </a:lstStyle>
          <a:p>
            <a:pPr eaLnBrk="1"/>
            <a:fld id="{9C030161-4659-4E7D-BE80-B9E9673C52CC}" type="slidenum">
              <a:rPr lang="en-US" altLang="ru-RU" sz="1400">
                <a:solidFill>
                  <a:srgbClr val="000000"/>
                </a:solidFill>
                <a:latin typeface="Times New Roman" panose="02020603050405020304" pitchFamily="18" charset="0"/>
              </a:rPr>
              <a:pPr eaLnBrk="1"/>
              <a:t>25</a:t>
            </a:fld>
            <a:endParaRPr lang="en-US" altLang="ru-RU" sz="1400">
              <a:solidFill>
                <a:srgbClr val="000000"/>
              </a:solidFill>
              <a:latin typeface="Times New Roman" panose="02020603050405020304" pitchFamily="18" charset="0"/>
            </a:endParaRPr>
          </a:p>
        </p:txBody>
      </p:sp>
      <p:sp>
        <p:nvSpPr>
          <p:cNvPr id="92163" name="Rectangle 1"/>
          <p:cNvSpPr>
            <a:spLocks noGrp="1" noRot="1" noChangeAspect="1" noChangeArrowheads="1" noTextEdit="1"/>
          </p:cNvSpPr>
          <p:nvPr>
            <p:ph type="sldImg"/>
          </p:nvPr>
        </p:nvSpPr>
        <p:spPr>
          <a:xfrm>
            <a:off x="1108075" y="801688"/>
            <a:ext cx="5345113" cy="4010025"/>
          </a:xfrm>
          <a:solidFill>
            <a:srgbClr val="FFFFFF"/>
          </a:solidFill>
          <a:ln>
            <a:solidFill>
              <a:srgbClr val="000000"/>
            </a:solidFill>
            <a:miter lim="800000"/>
            <a:headEnd/>
            <a:tailEnd/>
          </a:ln>
        </p:spPr>
      </p:sp>
      <p:sp>
        <p:nvSpPr>
          <p:cNvPr id="92164"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255757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57BC633-54B7-4497-8717-479127D2FCCD}" type="datetime1">
              <a:rPr lang="ru-RU"/>
              <a:pPr>
                <a:defRPr/>
              </a:pPr>
              <a:t>06.06.2016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E4D8736-A085-4982-A92C-CFC2BD67DAE6}" type="slidenum">
              <a:rPr lang="ru-RU"/>
              <a:pPr>
                <a:defRPr/>
              </a:pPr>
              <a:t>‹#›</a:t>
            </a:fld>
            <a:endParaRPr lang="ru-RU" dirty="0"/>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D7ACF83-5CC5-411D-B906-619D868DF7B9}" type="datetime1">
              <a:rPr lang="ru-RU"/>
              <a:pPr>
                <a:defRPr/>
              </a:pPr>
              <a:t>06.06.2016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D9C60A7-F2B4-40E8-8488-669BE382BECE}" type="slidenum">
              <a:rPr lang="ru-RU"/>
              <a:pPr>
                <a:defRPr/>
              </a:pPr>
              <a:t>‹#›</a:t>
            </a:fld>
            <a:endParaRPr lang="ru-RU" dirty="0"/>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14B68BA-5185-4F6B-B18D-4BF9006061C2}" type="datetime1">
              <a:rPr lang="ru-RU"/>
              <a:pPr>
                <a:defRPr/>
              </a:pPr>
              <a:t>06.06.2016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560FF30-22DA-4F97-A0D2-184E2BD449BD}" type="slidenum">
              <a:rPr lang="ru-RU"/>
              <a:pPr>
                <a:defRPr/>
              </a:pPr>
              <a:t>‹#›</a:t>
            </a:fld>
            <a:endParaRPr lang="ru-RU" dirty="0"/>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C222110-9DE4-4165-AE29-D329E9C39155}" type="datetime1">
              <a:rPr lang="ru-RU"/>
              <a:pPr>
                <a:defRPr/>
              </a:pPr>
              <a:t>06.06.2016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24AF680-78C2-42AA-B2E3-42F3603C7393}" type="slidenum">
              <a:rPr lang="ru-RU"/>
              <a:pPr>
                <a:defRPr/>
              </a:pPr>
              <a:t>‹#›</a:t>
            </a:fld>
            <a:endParaRPr lang="ru-RU" dirty="0"/>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9C3C653-A494-4CAF-87E6-3B4ACB1C186C}" type="datetime1">
              <a:rPr lang="ru-RU"/>
              <a:pPr>
                <a:defRPr/>
              </a:pPr>
              <a:t>06.06.2016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ADA0BC1-4DDC-4AC8-90FC-849C0FBDA5DE}" type="slidenum">
              <a:rPr lang="ru-RU"/>
              <a:pPr>
                <a:defRPr/>
              </a:pPr>
              <a:t>‹#›</a:t>
            </a:fld>
            <a:endParaRPr lang="ru-RU" dirty="0"/>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511B8B2-A392-413C-991B-4544A97D488A}" type="datetime1">
              <a:rPr lang="ru-RU"/>
              <a:pPr>
                <a:defRPr/>
              </a:pPr>
              <a:t>06.06.2016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FA33EA0-1A27-4817-9AF9-AE53B3523655}" type="slidenum">
              <a:rPr lang="ru-RU"/>
              <a:pPr>
                <a:defRPr/>
              </a:pPr>
              <a:t>‹#›</a:t>
            </a:fld>
            <a:endParaRPr lang="ru-RU" dirty="0"/>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6D8D1F3-4AA3-47DC-BAE5-825C088D759F}" type="datetime1">
              <a:rPr lang="ru-RU"/>
              <a:pPr>
                <a:defRPr/>
              </a:pPr>
              <a:t>06.06.2016</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B4FE839-01CC-4E9C-947B-394D268FFDA4}" type="slidenum">
              <a:rPr lang="ru-RU"/>
              <a:pPr>
                <a:defRPr/>
              </a:pPr>
              <a:t>‹#›</a:t>
            </a:fld>
            <a:endParaRPr lang="ru-RU" dirty="0"/>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E1840BE-7986-4294-B706-04F6BC4AE842}" type="datetime1">
              <a:rPr lang="ru-RU"/>
              <a:pPr>
                <a:defRPr/>
              </a:pPr>
              <a:t>06.06.2016</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706CC4E-CD45-4E48-B94A-01839EF0264D}" type="slidenum">
              <a:rPr lang="ru-RU"/>
              <a:pPr>
                <a:defRPr/>
              </a:pPr>
              <a:t>‹#›</a:t>
            </a:fld>
            <a:endParaRPr lang="ru-RU" dirty="0"/>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EBB31F5-A84E-44CF-A44B-5D9175465D5D}" type="datetime1">
              <a:rPr lang="ru-RU"/>
              <a:pPr>
                <a:defRPr/>
              </a:pPr>
              <a:t>06.06.2016</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39D5FB1-1481-4E36-B6D1-6238DA292277}" type="slidenum">
              <a:rPr lang="ru-RU"/>
              <a:pPr>
                <a:defRPr/>
              </a:pPr>
              <a:t>‹#›</a:t>
            </a:fld>
            <a:endParaRPr lang="ru-RU" dirty="0"/>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8649583-5E00-4BFC-8E36-3D6DDFFC8193}" type="datetime1">
              <a:rPr lang="ru-RU"/>
              <a:pPr>
                <a:defRPr/>
              </a:pPr>
              <a:t>06.06.2016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8DAE0FC-AA68-482A-8861-65275AAE523E}" type="slidenum">
              <a:rPr lang="ru-RU"/>
              <a:pPr>
                <a:defRPr/>
              </a:pPr>
              <a:t>‹#›</a:t>
            </a:fld>
            <a:endParaRPr lang="ru-RU" dirty="0"/>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8ADC97A-1339-4946-824E-275578006763}" type="datetime1">
              <a:rPr lang="ru-RU"/>
              <a:pPr>
                <a:defRPr/>
              </a:pPr>
              <a:t>06.06.2016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7F1D8B2-520C-423E-89C6-2D7BA5683C30}" type="slidenum">
              <a:rPr lang="ru-RU"/>
              <a:pPr>
                <a:defRPr/>
              </a:pPr>
              <a:t>‹#›</a:t>
            </a:fld>
            <a:endParaRPr lang="ru-RU" dirty="0"/>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AA97A0-1F92-4569-BB74-DE74376CDFD8}" type="datetime1">
              <a:rPr lang="ru-RU"/>
              <a:pPr>
                <a:defRPr/>
              </a:pPr>
              <a:t>06.06.2016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13C8306-EA83-466A-8428-5BAA44BA3643}"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4.xml"/><Relationship Id="rId12" Type="http://schemas.openxmlformats.org/officeDocument/2006/relationships/diagramColors" Target="../diagrams/colors1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5" Type="http://schemas.openxmlformats.org/officeDocument/2006/relationships/image" Target="../media/image33.png"/><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 Id="rId1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17.jpeg"/></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Layout" Target="../diagrams/layout17.xml"/><Relationship Id="rId7" Type="http://schemas.openxmlformats.org/officeDocument/2006/relationships/image" Target="../media/image2.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41.jpeg"/></Relationships>
</file>

<file path=ppt/slides/_rels/slide3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Layout" Target="../diagrams/layout19.xml"/><Relationship Id="rId7" Type="http://schemas.openxmlformats.org/officeDocument/2006/relationships/image" Target="../media/image2.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15.jpeg"/><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diagramData" Target="../diagrams/data4.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600200" y="457200"/>
            <a:ext cx="65532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kk-KZ" altLang="ru-RU" sz="2400" b="1">
              <a:solidFill>
                <a:srgbClr val="660033"/>
              </a:solidFill>
              <a:latin typeface="Times New Roman" panose="02020603050405020304" pitchFamily="18" charset="0"/>
            </a:endParaRPr>
          </a:p>
        </p:txBody>
      </p:sp>
      <p:sp>
        <p:nvSpPr>
          <p:cNvPr id="6147" name="WordArt 3"/>
          <p:cNvSpPr>
            <a:spLocks noChangeArrowheads="1" noChangeShapeType="1" noTextEdit="1"/>
          </p:cNvSpPr>
          <p:nvPr/>
        </p:nvSpPr>
        <p:spPr bwMode="auto">
          <a:xfrm>
            <a:off x="684213" y="1346200"/>
            <a:ext cx="7559675" cy="4530725"/>
          </a:xfrm>
          <a:prstGeom prst="rect">
            <a:avLst/>
          </a:prstGeom>
        </p:spPr>
        <p:txBody>
          <a:bodyPr wrap="none" fromWordArt="1">
            <a:prstTxWarp prst="textPlain">
              <a:avLst>
                <a:gd name="adj" fmla="val 49796"/>
              </a:avLst>
            </a:prstTxWarp>
          </a:bodyPr>
          <a:lstStyle/>
          <a:p>
            <a:pPr algn="ctr"/>
            <a:endParaRPr lang="ru-RU" sz="3600" kern="10">
              <a:ln w="9525">
                <a:solidFill>
                  <a:srgbClr val="CC0099"/>
                </a:solidFill>
                <a:round/>
                <a:headEnd/>
                <a:tailEnd/>
              </a:ln>
              <a:solidFill>
                <a:srgbClr val="0000F2"/>
              </a:solidFill>
              <a:effectLst>
                <a:outerShdw dist="35921" dir="2700000" algn="ctr" rotWithShape="0">
                  <a:srgbClr val="C0C0C0"/>
                </a:outerShdw>
              </a:effectLst>
              <a:latin typeface="Impact" panose="020B0806030902050204" pitchFamily="34" charset="0"/>
            </a:endParaRPr>
          </a:p>
        </p:txBody>
      </p:sp>
      <p:sp>
        <p:nvSpPr>
          <p:cNvPr id="6148" name="Rectangle 5"/>
          <p:cNvSpPr>
            <a:spLocks noChangeArrowheads="1"/>
          </p:cNvSpPr>
          <p:nvPr/>
        </p:nvSpPr>
        <p:spPr bwMode="auto">
          <a:xfrm>
            <a:off x="4870450" y="4581525"/>
            <a:ext cx="252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ru-RU" altLang="ru-RU" b="1">
                <a:solidFill>
                  <a:srgbClr val="0000CC"/>
                </a:solidFill>
              </a:rPr>
              <a:t> </a:t>
            </a:r>
          </a:p>
        </p:txBody>
      </p:sp>
      <p:sp>
        <p:nvSpPr>
          <p:cNvPr id="79879" name="Rectangle 7"/>
          <p:cNvSpPr>
            <a:spLocks noChangeArrowheads="1"/>
          </p:cNvSpPr>
          <p:nvPr/>
        </p:nvSpPr>
        <p:spPr bwMode="auto">
          <a:xfrm>
            <a:off x="1116013" y="476250"/>
            <a:ext cx="7488237" cy="1739900"/>
          </a:xfrm>
          <a:prstGeom prst="rect">
            <a:avLst/>
          </a:prstGeom>
          <a:noFill/>
          <a:ln>
            <a:noFill/>
          </a:ln>
          <a:effectLst/>
          <a:extLst/>
        </p:spPr>
        <p:txBody>
          <a:bodyPr>
            <a:spAutoFit/>
          </a:bodyPr>
          <a:lstStyle/>
          <a:p>
            <a:pPr eaLnBrk="1" hangingPunct="1">
              <a:defRPr/>
            </a:pPr>
            <a:endParaRPr lang="en-US">
              <a:effectLst>
                <a:outerShdw blurRad="38100" dist="38100" dir="2700000" algn="tl">
                  <a:srgbClr val="FFFFFF"/>
                </a:outerShdw>
              </a:effectLst>
            </a:endParaRPr>
          </a:p>
          <a:p>
            <a:pPr eaLnBrk="1" hangingPunct="1">
              <a:defRPr/>
            </a:pPr>
            <a:endParaRPr lang="en-US">
              <a:effectLst>
                <a:outerShdw blurRad="38100" dist="38100" dir="2700000" algn="tl">
                  <a:srgbClr val="FFFFFF"/>
                </a:outerShdw>
              </a:effectLst>
            </a:endParaRPr>
          </a:p>
          <a:p>
            <a:pPr eaLnBrk="1" hangingPunct="1">
              <a:defRPr/>
            </a:pPr>
            <a:endParaRPr lang="en-US">
              <a:effectLst>
                <a:outerShdw blurRad="38100" dist="38100" dir="2700000" algn="tl">
                  <a:srgbClr val="FFFFFF"/>
                </a:outerShdw>
              </a:effectLst>
            </a:endParaRPr>
          </a:p>
          <a:p>
            <a:pPr eaLnBrk="1" hangingPunct="1">
              <a:defRPr/>
            </a:pPr>
            <a:endParaRPr lang="en-US">
              <a:effectLst>
                <a:outerShdw blurRad="38100" dist="38100" dir="2700000" algn="tl">
                  <a:srgbClr val="FFFFFF"/>
                </a:outerShdw>
              </a:effectLst>
            </a:endParaRPr>
          </a:p>
          <a:p>
            <a:pPr eaLnBrk="1" hangingPunct="1">
              <a:defRPr/>
            </a:pPr>
            <a:endParaRPr lang="en-US">
              <a:effectLst>
                <a:outerShdw blurRad="38100" dist="38100" dir="2700000" algn="tl">
                  <a:srgbClr val="FFFFFF"/>
                </a:outerShdw>
              </a:effectLst>
            </a:endParaRPr>
          </a:p>
          <a:p>
            <a:pPr eaLnBrk="1" hangingPunct="1">
              <a:defRPr/>
            </a:pPr>
            <a:endParaRPr lang="ru-RU">
              <a:effectLst>
                <a:outerShdw blurRad="38100" dist="38100" dir="2700000" algn="tl">
                  <a:srgbClr val="FFFFFF"/>
                </a:outerShdw>
              </a:effectLst>
            </a:endParaRPr>
          </a:p>
        </p:txBody>
      </p:sp>
      <p:sp>
        <p:nvSpPr>
          <p:cNvPr id="6150" name="Rectangle 8"/>
          <p:cNvSpPr>
            <a:spLocks noChangeArrowheads="1"/>
          </p:cNvSpPr>
          <p:nvPr/>
        </p:nvSpPr>
        <p:spPr bwMode="auto">
          <a:xfrm>
            <a:off x="1403350" y="4365625"/>
            <a:ext cx="669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ru-RU" altLang="ru-RU" sz="2000" b="1">
                <a:solidFill>
                  <a:schemeClr val="hlink"/>
                </a:solidFill>
              </a:rPr>
              <a:t>                                     </a:t>
            </a:r>
            <a:endParaRPr lang="ru-RU" altLang="ru-RU" sz="2000" b="1">
              <a:solidFill>
                <a:srgbClr val="2E2EF4"/>
              </a:solidFill>
            </a:endParaRPr>
          </a:p>
        </p:txBody>
      </p:sp>
      <p:sp>
        <p:nvSpPr>
          <p:cNvPr id="8" name="Прямоугольник 7"/>
          <p:cNvSpPr/>
          <p:nvPr/>
        </p:nvSpPr>
        <p:spPr>
          <a:xfrm>
            <a:off x="1906588" y="188913"/>
            <a:ext cx="6337300" cy="830262"/>
          </a:xfrm>
          <a:prstGeom prst="rect">
            <a:avLst/>
          </a:prstGeom>
          <a:ln>
            <a:noFill/>
          </a:ln>
        </p:spPr>
        <p:txBody>
          <a:bodyPr>
            <a:spAutoFit/>
          </a:bodyPr>
          <a:lstStyle/>
          <a:p>
            <a:pPr eaLnBrk="1" hangingPunct="1">
              <a:lnSpc>
                <a:spcPct val="80000"/>
              </a:lnSpc>
              <a:defRPr/>
            </a:pPr>
            <a:endParaRPr lang="ru-RU" sz="1400" dirty="0">
              <a:solidFill>
                <a:srgbClr val="2E2EF4"/>
              </a:solidFill>
              <a:effectLst>
                <a:outerShdw blurRad="38100" dist="38100" dir="2700000" algn="tl">
                  <a:srgbClr val="000000"/>
                </a:outerShdw>
              </a:effectLst>
              <a:latin typeface="Arial" charset="0"/>
            </a:endParaRPr>
          </a:p>
          <a:p>
            <a:pPr algn="just" eaLnBrk="1" hangingPunct="1">
              <a:lnSpc>
                <a:spcPct val="80000"/>
              </a:lnSpc>
              <a:defRPr/>
            </a:pPr>
            <a:endParaRPr lang="ru-RU" sz="1400" b="1" dirty="0">
              <a:solidFill>
                <a:srgbClr val="2E2EF4"/>
              </a:solidFill>
              <a:latin typeface="Arial" charset="0"/>
            </a:endParaRPr>
          </a:p>
          <a:p>
            <a:pPr algn="just" eaLnBrk="1" hangingPunct="1">
              <a:lnSpc>
                <a:spcPct val="80000"/>
              </a:lnSpc>
              <a:defRPr/>
            </a:pPr>
            <a:endParaRPr lang="ru-RU" sz="1400" b="1" dirty="0">
              <a:solidFill>
                <a:srgbClr val="2E2EF4"/>
              </a:solidFill>
              <a:latin typeface="Arial" charset="0"/>
            </a:endParaRPr>
          </a:p>
          <a:p>
            <a:pPr eaLnBrk="1" hangingPunct="1">
              <a:lnSpc>
                <a:spcPct val="80000"/>
              </a:lnSpc>
              <a:defRPr/>
            </a:pPr>
            <a:endParaRPr lang="ru-RU" dirty="0">
              <a:solidFill>
                <a:srgbClr val="2E2EF4"/>
              </a:solidFill>
              <a:effectLst>
                <a:outerShdw blurRad="38100" dist="38100" dir="2700000" algn="tl">
                  <a:srgbClr val="000000"/>
                </a:outerShdw>
              </a:effectLst>
              <a:latin typeface="Arial" charset="0"/>
            </a:endParaRPr>
          </a:p>
        </p:txBody>
      </p:sp>
      <p:pic>
        <p:nvPicPr>
          <p:cNvPr id="6152" name="Picture 10" descr="http://avtosreda.ru/images/news/2010/7222/2_03.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439863"/>
            <a:ext cx="80645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2"/>
          <p:cNvSpPr txBox="1">
            <a:spLocks noChangeArrowheads="1"/>
          </p:cNvSpPr>
          <p:nvPr/>
        </p:nvSpPr>
        <p:spPr bwMode="auto">
          <a:xfrm>
            <a:off x="648494" y="1487503"/>
            <a:ext cx="7704138" cy="1008062"/>
          </a:xfrm>
          <a:prstGeom prst="rect">
            <a:avLst/>
          </a:prstGeom>
          <a:noFill/>
          <a:ln w="9525">
            <a:solidFill>
              <a:srgbClr val="B3B6BC"/>
            </a:solidFill>
            <a:miter lim="800000"/>
            <a:headEnd/>
            <a:tailEnd/>
          </a:ln>
          <a:effectLst/>
        </p:spPr>
        <p:txBody>
          <a:bodyPr anchor="ctr"/>
          <a:lstStyle/>
          <a:p>
            <a:pPr algn="ctr" eaLnBrk="1" hangingPunct="1">
              <a:defRPr/>
            </a:pPr>
            <a:r>
              <a:rPr lang="ru-RU" altLang="ru-RU" sz="2000" b="1" dirty="0" smtClean="0">
                <a:solidFill>
                  <a:schemeClr val="accent1">
                    <a:lumMod val="50000"/>
                  </a:schemeClr>
                </a:solidFill>
                <a:latin typeface="Times New Roman" pitchFamily="18" charset="0"/>
                <a:cs typeface="Times New Roman" pitchFamily="18" charset="0"/>
              </a:rPr>
              <a:t>ОБУЧЕНИЕ ПО ПРОГРАММЕ  «ОХРАНА ТРУДА»</a:t>
            </a:r>
            <a:endParaRPr lang="ru-RU" altLang="ru-RU" sz="2000" b="1" dirty="0">
              <a:solidFill>
                <a:schemeClr val="accent1">
                  <a:lumMod val="50000"/>
                </a:schemeClr>
              </a:solidFill>
              <a:latin typeface="Times New Roman" pitchFamily="18" charset="0"/>
              <a:cs typeface="Times New Roman" pitchFamily="18" charset="0"/>
            </a:endParaRPr>
          </a:p>
        </p:txBody>
      </p:sp>
      <p:sp>
        <p:nvSpPr>
          <p:cNvPr id="12" name="Rectangle 2"/>
          <p:cNvSpPr>
            <a:spLocks noChangeArrowheads="1"/>
          </p:cNvSpPr>
          <p:nvPr/>
        </p:nvSpPr>
        <p:spPr bwMode="auto">
          <a:xfrm>
            <a:off x="468313" y="260350"/>
            <a:ext cx="8064500" cy="1085850"/>
          </a:xfrm>
          <a:prstGeom prst="rect">
            <a:avLst/>
          </a:prstGeom>
          <a:ln>
            <a:headEnd/>
            <a:tailEnd/>
          </a:ln>
          <a:extLst/>
        </p:spPr>
        <p:style>
          <a:lnRef idx="3">
            <a:schemeClr val="lt1"/>
          </a:lnRef>
          <a:fillRef idx="1">
            <a:schemeClr val="accent1"/>
          </a:fillRef>
          <a:effectRef idx="1">
            <a:schemeClr val="accent1"/>
          </a:effectRef>
          <a:fontRef idx="minor">
            <a:schemeClr val="lt1"/>
          </a:fontRef>
        </p:style>
        <p:txBody>
          <a:bodyPr wrap="none" anchor="ctr"/>
          <a:lstStyle/>
          <a:p>
            <a:pPr algn="ctr" eaLnBrk="1" hangingPunct="1">
              <a:defRPr/>
            </a:pPr>
            <a:r>
              <a:rPr lang="ru-RU" sz="2400" b="1" dirty="0">
                <a:latin typeface="Times New Roman" pitchFamily="18" charset="0"/>
                <a:cs typeface="Times New Roman" pitchFamily="18" charset="0"/>
              </a:rPr>
              <a:t>МЭРИЯ  ГОРОДСКОГО  ОКРУГА  ТОЛЬЯТТИ</a:t>
            </a:r>
          </a:p>
          <a:p>
            <a:pPr algn="ctr" eaLnBrk="1" hangingPunct="1">
              <a:defRPr/>
            </a:pPr>
            <a:r>
              <a:rPr lang="ru-RU" b="1" dirty="0">
                <a:latin typeface="Times New Roman" pitchFamily="18" charset="0"/>
                <a:cs typeface="Times New Roman" pitchFamily="18" charset="0"/>
              </a:rPr>
              <a:t>Управление муниципальной службы и кадровой политики</a:t>
            </a:r>
            <a:r>
              <a:rPr lang="ru-RU" dirty="0">
                <a:latin typeface="Times New Roman" pitchFamily="18" charset="0"/>
                <a:cs typeface="Times New Roman" pitchFamily="18" charset="0"/>
              </a:rPr>
              <a:t>  </a:t>
            </a:r>
          </a:p>
        </p:txBody>
      </p:sp>
      <p:sp>
        <p:nvSpPr>
          <p:cNvPr id="13"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pic>
        <p:nvPicPr>
          <p:cNvPr id="14"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Tree>
    <p:extLst>
      <p:ext uri="{BB962C8B-B14F-4D97-AF65-F5344CB8AC3E}">
        <p14:creationId xmlns:p14="http://schemas.microsoft.com/office/powerpoint/2010/main" val="14533932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wheel(1)">
                                      <p:cBhvr>
                                        <p:cTn id="7" dur="20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7175"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11" name="Заголовок 1"/>
          <p:cNvSpPr>
            <a:spLocks/>
          </p:cNvSpPr>
          <p:nvPr/>
        </p:nvSpPr>
        <p:spPr bwMode="auto">
          <a:xfrm>
            <a:off x="287338" y="188640"/>
            <a:ext cx="8749158" cy="576932"/>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25" name="Скругленный прямоугольник 4"/>
          <p:cNvSpPr/>
          <p:nvPr/>
        </p:nvSpPr>
        <p:spPr>
          <a:xfrm>
            <a:off x="323528" y="116632"/>
            <a:ext cx="8640261" cy="720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spcBef>
                <a:spcPct val="0"/>
              </a:spcBef>
              <a:spcAft>
                <a:spcPts val="0"/>
              </a:spcAft>
            </a:pPr>
            <a:r>
              <a:rPr lang="ru-RU" sz="2400" b="1" dirty="0" smtClean="0">
                <a:solidFill>
                  <a:schemeClr val="accent2">
                    <a:lumMod val="75000"/>
                  </a:schemeClr>
                </a:solidFill>
                <a:latin typeface="Times New Roman" pitchFamily="18" charset="0"/>
                <a:ea typeface="+mj-ea"/>
                <a:cs typeface="Times New Roman" pitchFamily="18" charset="0"/>
              </a:rPr>
              <a:t>ИНСТРУКТАЖ ПО ОХРАНЕ ТРУДА                                              НА РАБОЧЕМ МЕСТЕ</a:t>
            </a:r>
          </a:p>
        </p:txBody>
      </p:sp>
      <p:sp>
        <p:nvSpPr>
          <p:cNvPr id="47105" name="Rectangle 1"/>
          <p:cNvSpPr>
            <a:spLocks noChangeArrowheads="1"/>
          </p:cNvSpPr>
          <p:nvPr/>
        </p:nvSpPr>
        <p:spPr bwMode="auto">
          <a:xfrm>
            <a:off x="6084168" y="5298886"/>
            <a:ext cx="284380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7030A0"/>
                </a:solidFill>
                <a:effectLst/>
                <a:latin typeface="+mn-lt"/>
                <a:ea typeface="Times New Roman" pitchFamily="18" charset="0"/>
                <a:cs typeface="Arial" pitchFamily="34" charset="0"/>
              </a:rPr>
              <a:t> </a:t>
            </a:r>
            <a:endParaRPr kumimoji="0" lang="ru-RU" sz="1600" b="1" i="1" u="none" strike="noStrike" cap="none" normalizeH="0" baseline="0" dirty="0" smtClean="0">
              <a:ln>
                <a:noFill/>
              </a:ln>
              <a:solidFill>
                <a:srgbClr val="7030A0"/>
              </a:solidFill>
              <a:effectLst/>
              <a:latin typeface="+mn-lt"/>
              <a:cs typeface="Arial" pitchFamily="34" charset="0"/>
            </a:endParaRPr>
          </a:p>
        </p:txBody>
      </p:sp>
      <p:sp>
        <p:nvSpPr>
          <p:cNvPr id="51201" name="Rectangle 1"/>
          <p:cNvSpPr>
            <a:spLocks noChangeArrowheads="1"/>
          </p:cNvSpPr>
          <p:nvPr/>
        </p:nvSpPr>
        <p:spPr bwMode="auto">
          <a:xfrm>
            <a:off x="278025" y="1128035"/>
            <a:ext cx="810039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lang="ru-RU" sz="2000" dirty="0" smtClean="0">
                <a:solidFill>
                  <a:schemeClr val="accent1">
                    <a:lumMod val="50000"/>
                  </a:schemeClr>
                </a:solidFill>
                <a:latin typeface="+mn-lt"/>
                <a:ea typeface="Times New Roman" pitchFamily="18" charset="0"/>
              </a:rPr>
              <a:t>П</a:t>
            </a:r>
            <a:r>
              <a:rPr kumimoji="0" lang="ru-RU" sz="2000" b="0" i="0" u="none" strike="noStrike" cap="none" normalizeH="0" baseline="0" dirty="0" smtClean="0">
                <a:ln>
                  <a:noFill/>
                </a:ln>
                <a:solidFill>
                  <a:schemeClr val="accent1">
                    <a:lumMod val="50000"/>
                  </a:schemeClr>
                </a:solidFill>
                <a:effectLst/>
                <a:latin typeface="+mn-lt"/>
                <a:ea typeface="Times New Roman" pitchFamily="18" charset="0"/>
                <a:cs typeface="Arial" pitchFamily="34" charset="0"/>
              </a:rPr>
              <a:t>одразделяется на </a:t>
            </a:r>
            <a:r>
              <a:rPr kumimoji="0" lang="ru-RU" sz="20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следующие виды:</a:t>
            </a:r>
          </a:p>
          <a:p>
            <a:pPr marL="0" marR="0" lvl="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0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первичный</a:t>
            </a:r>
            <a:r>
              <a:rPr kumimoji="0" lang="ru-RU" sz="20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инструктаж по охране труда</a:t>
            </a:r>
          </a:p>
          <a:p>
            <a:pPr marL="0" marR="0" lvl="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0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повторный</a:t>
            </a:r>
            <a:r>
              <a:rPr kumimoji="0" lang="ru-RU" sz="20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инструктаж по охране труда</a:t>
            </a:r>
          </a:p>
          <a:p>
            <a:pPr marL="0" marR="0" lvl="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0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внеплановый</a:t>
            </a:r>
            <a:r>
              <a:rPr kumimoji="0" lang="ru-RU" sz="20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инструктаж по охране труда</a:t>
            </a:r>
          </a:p>
        </p:txBody>
      </p:sp>
      <p:sp>
        <p:nvSpPr>
          <p:cNvPr id="51202" name="Rectangle 2"/>
          <p:cNvSpPr>
            <a:spLocks noChangeArrowheads="1"/>
          </p:cNvSpPr>
          <p:nvPr/>
        </p:nvSpPr>
        <p:spPr bwMode="auto">
          <a:xfrm>
            <a:off x="220238" y="3018972"/>
            <a:ext cx="8764105" cy="12003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Все виды инструктажа по охране труда на рабочем месте проводит руководитель структурного подразделения или непосредственный руководитель работ, на которого приказом работодателя возложены обязанности по проведению инструктажа по охране труда на рабочем месте</a:t>
            </a: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1203" name="Rectangle 3"/>
          <p:cNvSpPr>
            <a:spLocks noChangeArrowheads="1"/>
          </p:cNvSpPr>
          <p:nvPr/>
        </p:nvSpPr>
        <p:spPr bwMode="auto">
          <a:xfrm>
            <a:off x="266035" y="4505293"/>
            <a:ext cx="8712968" cy="175432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Работодатель, отнесенный в соответствии с действующим законодательством к организациям микро- и малого бизнеса, вправе совместить проведение с работником вводного инструктажа по охране труда и инструктажа по охране труда на рабочем месте. Указанные работодатели вправе также для всех видов инструктажей по охране труда вести единый журнал регистрации проведения инструктажа по охране труда с учетом установленных</a:t>
            </a:r>
            <a:r>
              <a:rPr kumimoji="0" lang="ru-RU" b="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т</a:t>
            </a: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ребований</a:t>
            </a:r>
            <a:r>
              <a:rPr lang="ru-RU" dirty="0" smtClean="0">
                <a:latin typeface="Times New Roman" pitchFamily="18" charset="0"/>
                <a:ea typeface="Times New Roman" pitchFamily="18" charset="0"/>
                <a:cs typeface="Times New Roman" pitchFamily="18" charset="0"/>
              </a:rPr>
              <a:t>.</a:t>
            </a: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9458" name="Picture 2" descr="Об этом сообщили в Министерстве труда и социальной защиты. 22 января - 2 Марта 2014 - Blog - Orzu"/>
          <p:cNvPicPr>
            <a:picLocks noChangeAspect="1" noChangeArrowheads="1"/>
          </p:cNvPicPr>
          <p:nvPr/>
        </p:nvPicPr>
        <p:blipFill>
          <a:blip r:embed="rId4" cstate="print"/>
          <a:srcRect/>
          <a:stretch>
            <a:fillRect/>
          </a:stretch>
        </p:blipFill>
        <p:spPr bwMode="auto">
          <a:xfrm>
            <a:off x="6156176" y="576086"/>
            <a:ext cx="2939965" cy="2365591"/>
          </a:xfrm>
          <a:prstGeom prst="rect">
            <a:avLst/>
          </a:prstGeom>
          <a:noFill/>
        </p:spPr>
      </p:pic>
      <p:sp>
        <p:nvSpPr>
          <p:cNvPr id="13" name="Rectangle 2"/>
          <p:cNvSpPr>
            <a:spLocks noChangeArrowheads="1"/>
          </p:cNvSpPr>
          <p:nvPr/>
        </p:nvSpPr>
        <p:spPr bwMode="auto">
          <a:xfrm>
            <a:off x="214898" y="2954921"/>
            <a:ext cx="8764105" cy="12003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Все виды инструктажа по охране труда на рабочем месте проводит руководитель структурного подразделения или непосредственный руководитель работ, на которого приказом работодателя возложены обязанности по проведению инструктажа по охране труда на рабочем месте</a:t>
            </a: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7175"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11" name="Заголовок 1"/>
          <p:cNvSpPr>
            <a:spLocks/>
          </p:cNvSpPr>
          <p:nvPr/>
        </p:nvSpPr>
        <p:spPr bwMode="auto">
          <a:xfrm>
            <a:off x="287338" y="188640"/>
            <a:ext cx="8749158" cy="576932"/>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9" name="Заголовок 1"/>
          <p:cNvSpPr>
            <a:spLocks/>
          </p:cNvSpPr>
          <p:nvPr/>
        </p:nvSpPr>
        <p:spPr bwMode="auto">
          <a:xfrm>
            <a:off x="394842" y="188640"/>
            <a:ext cx="8569646" cy="432048"/>
          </a:xfrm>
          <a:prstGeom prst="rect">
            <a:avLst/>
          </a:prstGeom>
          <a:noFill/>
          <a:ln w="9525">
            <a:noFill/>
            <a:miter lim="800000"/>
            <a:headEnd/>
            <a:tailEnd/>
          </a:ln>
        </p:spPr>
        <p:txBody>
          <a:bodyPr anchor="ctr"/>
          <a:lstStyle/>
          <a:p>
            <a:pPr algn="ctr">
              <a:defRPr/>
            </a:pPr>
            <a:r>
              <a:rPr lang="ru-RU" sz="2400" b="1" dirty="0" smtClean="0">
                <a:solidFill>
                  <a:schemeClr val="accent2">
                    <a:lumMod val="75000"/>
                  </a:schemeClr>
                </a:solidFill>
                <a:latin typeface="Times New Roman" pitchFamily="18" charset="0"/>
                <a:ea typeface="+mj-ea"/>
                <a:cs typeface="Times New Roman" pitchFamily="18" charset="0"/>
              </a:rPr>
              <a:t>ПЕРВИЧНЫЙ ИНСТРУКТАЖ ПО ОХРАНЕ ТРУДА</a:t>
            </a:r>
            <a:endParaRPr lang="ru-RU" sz="2400" b="1" dirty="0">
              <a:solidFill>
                <a:schemeClr val="accent2">
                  <a:lumMod val="75000"/>
                </a:schemeClr>
              </a:solidFill>
              <a:latin typeface="Times New Roman" pitchFamily="18" charset="0"/>
              <a:ea typeface="+mj-ea"/>
              <a:cs typeface="Times New Roman" pitchFamily="18" charset="0"/>
            </a:endParaRPr>
          </a:p>
        </p:txBody>
      </p:sp>
      <p:graphicFrame>
        <p:nvGraphicFramePr>
          <p:cNvPr id="16" name="Схема 15"/>
          <p:cNvGraphicFramePr/>
          <p:nvPr/>
        </p:nvGraphicFramePr>
        <p:xfrm>
          <a:off x="0" y="836712"/>
          <a:ext cx="8820472"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TextBox 23"/>
          <p:cNvSpPr txBox="1"/>
          <p:nvPr/>
        </p:nvSpPr>
        <p:spPr>
          <a:xfrm>
            <a:off x="3275856" y="2780928"/>
            <a:ext cx="1944216" cy="1200329"/>
          </a:xfrm>
          <a:prstGeom prst="rect">
            <a:avLst/>
          </a:prstGeom>
          <a:noFill/>
        </p:spPr>
        <p:txBody>
          <a:bodyPr wrap="square" rtlCol="0">
            <a:spAutoFit/>
          </a:bodyPr>
          <a:lstStyle/>
          <a:p>
            <a:pPr algn="ctr"/>
            <a:r>
              <a:rPr lang="ru-RU" b="1" dirty="0" smtClean="0">
                <a:solidFill>
                  <a:schemeClr val="accent2">
                    <a:lumMod val="50000"/>
                  </a:schemeClr>
                </a:solidFill>
                <a:latin typeface="+mn-lt"/>
              </a:rPr>
              <a:t>Проводится до начала самостоятельной работы</a:t>
            </a:r>
            <a:endParaRPr lang="ru-RU" b="1" dirty="0">
              <a:solidFill>
                <a:schemeClr val="accent2">
                  <a:lumMod val="50000"/>
                </a:schemeClr>
              </a:solidFill>
              <a:latin typeface="+mn-lt"/>
            </a:endParaRPr>
          </a:p>
        </p:txBody>
      </p:sp>
      <p:sp>
        <p:nvSpPr>
          <p:cNvPr id="25" name="Прямоугольник 24"/>
          <p:cNvSpPr/>
          <p:nvPr/>
        </p:nvSpPr>
        <p:spPr>
          <a:xfrm>
            <a:off x="0" y="620688"/>
            <a:ext cx="9144000" cy="523220"/>
          </a:xfrm>
          <a:prstGeom prst="rect">
            <a:avLst/>
          </a:prstGeom>
        </p:spPr>
        <p:txBody>
          <a:bodyPr wrap="square">
            <a:spAutoFit/>
          </a:bodyPr>
          <a:lstStyle/>
          <a:p>
            <a:pPr algn="just"/>
            <a:r>
              <a:rPr lang="ru-RU" sz="1400" b="1" dirty="0" smtClean="0">
                <a:solidFill>
                  <a:srgbClr val="FF9900"/>
                </a:solidFill>
              </a:rPr>
              <a:t>Перечень профессий и должностей работников, подлежащих прохождению первичного инструктажа по охране труда, утверждается работодателем</a:t>
            </a:r>
            <a:endParaRPr lang="ru-RU" sz="1400" dirty="0">
              <a:solidFill>
                <a:srgbClr val="FF9900"/>
              </a:solidFill>
              <a:latin typeface="Times New Roman" pitchFamily="18" charset="0"/>
              <a:cs typeface="Times New Roman" pitchFamily="18" charset="0"/>
            </a:endParaRPr>
          </a:p>
        </p:txBody>
      </p:sp>
      <p:sp>
        <p:nvSpPr>
          <p:cNvPr id="26" name="Прямоугольник 25"/>
          <p:cNvSpPr/>
          <p:nvPr/>
        </p:nvSpPr>
        <p:spPr>
          <a:xfrm>
            <a:off x="0" y="5301208"/>
            <a:ext cx="9144000" cy="1323439"/>
          </a:xfrm>
          <a:prstGeom prst="rect">
            <a:avLst/>
          </a:prstGeom>
        </p:spPr>
        <p:txBody>
          <a:bodyPr wrap="square">
            <a:spAutoFit/>
          </a:bodyPr>
          <a:lstStyle/>
          <a:p>
            <a:pPr algn="just"/>
            <a:r>
              <a:rPr lang="ru-RU" sz="1600" dirty="0" smtClean="0">
                <a:latin typeface="Times New Roman" pitchFamily="18" charset="0"/>
                <a:cs typeface="Times New Roman" pitchFamily="18" charset="0"/>
              </a:rPr>
              <a:t>за исключением работников, которые исключительно заняты на персональных компьютерах и (или) эксплуатируют аппараты копировально-множительной техники настольного типа, единичные стационарные копировально-множительные аппараты, используемые периодически для нужд самой организации, иную офисную организационную технику, а также бытовую технику, не используемую в технологическом процессе производства</a:t>
            </a:r>
            <a:endParaRPr lang="ru-RU" sz="1600" b="1" dirty="0">
              <a:solidFill>
                <a:schemeClr val="accent2">
                  <a:lumMod val="50000"/>
                </a:schemeClr>
              </a:solidFill>
              <a:latin typeface="+mn-lt"/>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7175"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25" name="Скругленный прямоугольник 4"/>
          <p:cNvSpPr/>
          <p:nvPr/>
        </p:nvSpPr>
        <p:spPr>
          <a:xfrm>
            <a:off x="323528" y="116632"/>
            <a:ext cx="8640261" cy="576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spcBef>
                <a:spcPct val="0"/>
              </a:spcBef>
              <a:spcAft>
                <a:spcPts val="0"/>
              </a:spcAft>
            </a:pPr>
            <a:r>
              <a:rPr lang="ru-RU" sz="2400" b="1" dirty="0" smtClean="0">
                <a:solidFill>
                  <a:schemeClr val="accent2">
                    <a:lumMod val="75000"/>
                  </a:schemeClr>
                </a:solidFill>
                <a:latin typeface="Times New Roman" pitchFamily="18" charset="0"/>
                <a:ea typeface="+mj-ea"/>
                <a:cs typeface="Times New Roman" pitchFamily="18" charset="0"/>
              </a:rPr>
              <a:t>ВНЕПЛАНОВЫЙ ИНСТРУКТУЖ ПО ОХРАНЕ ТРУДА</a:t>
            </a:r>
          </a:p>
        </p:txBody>
      </p:sp>
      <p:graphicFrame>
        <p:nvGraphicFramePr>
          <p:cNvPr id="2" name="Схема 1"/>
          <p:cNvGraphicFramePr/>
          <p:nvPr/>
        </p:nvGraphicFramePr>
        <p:xfrm>
          <a:off x="323528" y="692696"/>
          <a:ext cx="8640960" cy="58169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рограмма прединкубации"/>
          <p:cNvPicPr>
            <a:picLocks noChangeAspect="1" noChangeArrowheads="1"/>
          </p:cNvPicPr>
          <p:nvPr/>
        </p:nvPicPr>
        <p:blipFill>
          <a:blip r:embed="rId3" cstate="print"/>
          <a:srcRect/>
          <a:stretch>
            <a:fillRect/>
          </a:stretch>
        </p:blipFill>
        <p:spPr bwMode="auto">
          <a:xfrm>
            <a:off x="5162466" y="3789040"/>
            <a:ext cx="3730014" cy="2331259"/>
          </a:xfrm>
          <a:prstGeom prst="rect">
            <a:avLst/>
          </a:prstGeom>
          <a:noFill/>
        </p:spPr>
      </p:pic>
      <p:sp>
        <p:nvSpPr>
          <p:cNvPr id="7172"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7175" name="Picture 14"/>
          <p:cNvPicPr>
            <a:picLocks noChangeAspect="1" noChangeArrowheads="1"/>
          </p:cNvPicPr>
          <p:nvPr/>
        </p:nvPicPr>
        <p:blipFill>
          <a:blip r:embed="rId4" cstate="print"/>
          <a:srcRect/>
          <a:stretch>
            <a:fillRect/>
          </a:stretch>
        </p:blipFill>
        <p:spPr bwMode="auto">
          <a:xfrm>
            <a:off x="911225" y="0"/>
            <a:ext cx="1428750" cy="114300"/>
          </a:xfrm>
          <a:prstGeom prst="rect">
            <a:avLst/>
          </a:prstGeom>
          <a:noFill/>
          <a:ln w="9525">
            <a:noFill/>
            <a:miter lim="800000"/>
            <a:headEnd/>
            <a:tailEnd/>
          </a:ln>
        </p:spPr>
      </p:pic>
      <p:sp>
        <p:nvSpPr>
          <p:cNvPr id="25" name="Скругленный прямоугольник 4"/>
          <p:cNvSpPr/>
          <p:nvPr/>
        </p:nvSpPr>
        <p:spPr>
          <a:xfrm>
            <a:off x="323528" y="116632"/>
            <a:ext cx="8640261" cy="576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algn="ctr" defTabSz="1244600">
              <a:spcAft>
                <a:spcPts val="0"/>
              </a:spcAft>
            </a:pPr>
            <a:r>
              <a:rPr lang="ru-RU" sz="2400" b="1" dirty="0" smtClean="0">
                <a:solidFill>
                  <a:schemeClr val="accent2">
                    <a:lumMod val="75000"/>
                  </a:schemeClr>
                </a:solidFill>
                <a:latin typeface="Times New Roman" pitchFamily="18" charset="0"/>
                <a:ea typeface="+mj-ea"/>
                <a:cs typeface="Times New Roman" pitchFamily="18" charset="0"/>
              </a:rPr>
              <a:t>ЦЕЛЕВОЙ ИНСТРУКТУЖ ПО ОХРАНЕ ТРУДА</a:t>
            </a:r>
          </a:p>
        </p:txBody>
      </p:sp>
      <p:sp>
        <p:nvSpPr>
          <p:cNvPr id="59393" name="Rectangle 1"/>
          <p:cNvSpPr>
            <a:spLocks noChangeArrowheads="1"/>
          </p:cNvSpPr>
          <p:nvPr/>
        </p:nvSpPr>
        <p:spPr bwMode="auto">
          <a:xfrm>
            <a:off x="179512" y="692696"/>
            <a:ext cx="8712968" cy="2862322"/>
          </a:xfrm>
          <a:prstGeom prst="rect">
            <a:avLst/>
          </a:prstGeom>
          <a:blipFill>
            <a:blip r:embed="rId5" cstate="print"/>
            <a:tile tx="0" ty="0" sx="100000" sy="100000" flip="none" algn="tl"/>
          </a:blipFill>
          <a:ln>
            <a:noFill/>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Целевой инструктаж по охране труда проводится перед выполнением работ, на которые в соответствии с нормативными правовыми актами требуется:</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оформление наряда-допуска;</a:t>
            </a:r>
          </a:p>
          <a:p>
            <a:pPr lvl="0" indent="450850" algn="just"/>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2000" dirty="0" smtClean="0">
                <a:latin typeface="Times New Roman" pitchFamily="18" charset="0"/>
                <a:ea typeface="Times New Roman" pitchFamily="18" charset="0"/>
                <a:cs typeface="Times New Roman" pitchFamily="18" charset="0"/>
              </a:rPr>
              <a:t>оформление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разрешения или других специальных документов;</a:t>
            </a:r>
          </a:p>
          <a:p>
            <a:pPr lvl="0" indent="450850" algn="just"/>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 выполнении разовых работ, не связанных с прямыми обязанностями по специальности;</a:t>
            </a:r>
          </a:p>
          <a:p>
            <a:pPr lvl="0" indent="450850" algn="just"/>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2000" dirty="0" smtClean="0">
                <a:latin typeface="Times New Roman" pitchFamily="18" charset="0"/>
                <a:ea typeface="Times New Roman" pitchFamily="18" charset="0"/>
                <a:cs typeface="Times New Roman" pitchFamily="18" charset="0"/>
              </a:rPr>
              <a:t>при выполнении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работ по ликвидации последствий аварий, стихийных бедствий.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Прямоугольник 9"/>
          <p:cNvSpPr/>
          <p:nvPr/>
        </p:nvSpPr>
        <p:spPr>
          <a:xfrm>
            <a:off x="395536" y="4365104"/>
            <a:ext cx="5256584" cy="1631216"/>
          </a:xfrm>
          <a:prstGeom prst="rect">
            <a:avLst/>
          </a:prstGeom>
        </p:spPr>
        <p:txBody>
          <a:bodyPr wrap="square">
            <a:spAutoFit/>
          </a:bodyPr>
          <a:lstStyle/>
          <a:p>
            <a:r>
              <a:rPr lang="ru-RU" sz="2000" i="1" dirty="0" smtClean="0">
                <a:solidFill>
                  <a:srgbClr val="C00000"/>
                </a:solidFill>
                <a:latin typeface="Times New Roman" pitchFamily="18" charset="0"/>
                <a:ea typeface="Times New Roman" pitchFamily="18" charset="0"/>
                <a:cs typeface="Times New Roman" pitchFamily="18" charset="0"/>
              </a:rPr>
              <a:t>Лица, поступающие на работу с вредными </a:t>
            </a:r>
            <a:br>
              <a:rPr lang="ru-RU" sz="2000" i="1" dirty="0" smtClean="0">
                <a:solidFill>
                  <a:srgbClr val="C00000"/>
                </a:solidFill>
                <a:latin typeface="Times New Roman" pitchFamily="18" charset="0"/>
                <a:ea typeface="Times New Roman" pitchFamily="18" charset="0"/>
                <a:cs typeface="Times New Roman" pitchFamily="18" charset="0"/>
              </a:rPr>
            </a:br>
            <a:r>
              <a:rPr lang="ru-RU" sz="2000" i="1" dirty="0" smtClean="0">
                <a:solidFill>
                  <a:srgbClr val="C00000"/>
                </a:solidFill>
                <a:latin typeface="Times New Roman" pitchFamily="18" charset="0"/>
                <a:ea typeface="Times New Roman" pitchFamily="18" charset="0"/>
                <a:cs typeface="Times New Roman" pitchFamily="18" charset="0"/>
              </a:rPr>
              <a:t>и (или) опасными условиями труда, </a:t>
            </a:r>
            <a:br>
              <a:rPr lang="ru-RU" sz="2000" i="1" dirty="0" smtClean="0">
                <a:solidFill>
                  <a:srgbClr val="C00000"/>
                </a:solidFill>
                <a:latin typeface="Times New Roman" pitchFamily="18" charset="0"/>
                <a:ea typeface="Times New Roman" pitchFamily="18" charset="0"/>
                <a:cs typeface="Times New Roman" pitchFamily="18" charset="0"/>
              </a:rPr>
            </a:br>
            <a:r>
              <a:rPr lang="ru-RU" sz="2000" i="1" dirty="0" smtClean="0">
                <a:solidFill>
                  <a:srgbClr val="C00000"/>
                </a:solidFill>
                <a:latin typeface="Times New Roman" pitchFamily="18" charset="0"/>
                <a:ea typeface="Times New Roman" pitchFamily="18" charset="0"/>
                <a:cs typeface="Times New Roman" pitchFamily="18" charset="0"/>
              </a:rPr>
              <a:t>после проведения целевого инструктажа </a:t>
            </a:r>
            <a:br>
              <a:rPr lang="ru-RU" sz="2000" i="1" dirty="0" smtClean="0">
                <a:solidFill>
                  <a:srgbClr val="C00000"/>
                </a:solidFill>
                <a:latin typeface="Times New Roman" pitchFamily="18" charset="0"/>
                <a:ea typeface="Times New Roman" pitchFamily="18" charset="0"/>
                <a:cs typeface="Times New Roman" pitchFamily="18" charset="0"/>
              </a:rPr>
            </a:br>
            <a:r>
              <a:rPr lang="ru-RU" sz="2000" i="1" dirty="0" smtClean="0">
                <a:solidFill>
                  <a:srgbClr val="C00000"/>
                </a:solidFill>
                <a:latin typeface="Times New Roman" pitchFamily="18" charset="0"/>
                <a:ea typeface="Times New Roman" pitchFamily="18" charset="0"/>
                <a:cs typeface="Times New Roman" pitchFamily="18" charset="0"/>
              </a:rPr>
              <a:t>по охране труда обязаны пройти </a:t>
            </a:r>
            <a:br>
              <a:rPr lang="ru-RU" sz="2000" i="1" dirty="0" smtClean="0">
                <a:solidFill>
                  <a:srgbClr val="C00000"/>
                </a:solidFill>
                <a:latin typeface="Times New Roman" pitchFamily="18" charset="0"/>
                <a:ea typeface="Times New Roman" pitchFamily="18" charset="0"/>
                <a:cs typeface="Times New Roman" pitchFamily="18" charset="0"/>
              </a:rPr>
            </a:br>
            <a:r>
              <a:rPr lang="ru-RU" sz="2000" i="1" dirty="0" smtClean="0">
                <a:solidFill>
                  <a:srgbClr val="C00000"/>
                </a:solidFill>
                <a:latin typeface="Times New Roman" pitchFamily="18" charset="0"/>
                <a:ea typeface="Times New Roman" pitchFamily="18" charset="0"/>
                <a:cs typeface="Times New Roman" pitchFamily="18" charset="0"/>
              </a:rPr>
              <a:t>стажировку на рабочем месте</a:t>
            </a:r>
            <a:endParaRPr lang="ru-RU" sz="2000" i="1" dirty="0">
              <a:solidFill>
                <a:srgbClr val="C0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2872" y="55267"/>
            <a:ext cx="7067128" cy="679334"/>
          </a:xfrm>
        </p:spPr>
        <p:txBody>
          <a:bodyPr/>
          <a:lstStyle/>
          <a:p>
            <a:r>
              <a:rPr lang="ru-RU" sz="2000" b="1" dirty="0" smtClean="0">
                <a:solidFill>
                  <a:schemeClr val="tx2"/>
                </a:solidFill>
                <a:latin typeface="Times New Roman" panose="02020603050405020304" pitchFamily="18" charset="0"/>
                <a:cs typeface="Times New Roman" panose="02020603050405020304" pitchFamily="18" charset="0"/>
              </a:rPr>
              <a:t>ОБУЧЕНИЕ И ПРОВЕРКА ЗНАНИЙ ТРЕБОВАНИЙ  ОХРАНЫ ТРУДА</a:t>
            </a:r>
            <a:endParaRPr lang="ru-RU" sz="2000" b="1" dirty="0">
              <a:solidFill>
                <a:schemeClr val="tx2"/>
              </a:solidFill>
              <a:latin typeface="Times New Roman" panose="02020603050405020304" pitchFamily="18" charset="0"/>
              <a:cs typeface="Times New Roman" panose="02020603050405020304" pitchFamily="18" charset="0"/>
            </a:endParaRPr>
          </a:p>
        </p:txBody>
      </p:sp>
      <p:grpSp>
        <p:nvGrpSpPr>
          <p:cNvPr id="39" name="Group 64702"/>
          <p:cNvGrpSpPr/>
          <p:nvPr/>
        </p:nvGrpSpPr>
        <p:grpSpPr>
          <a:xfrm>
            <a:off x="251520" y="2132856"/>
            <a:ext cx="8358173" cy="4222813"/>
            <a:chOff x="-746302" y="1222903"/>
            <a:chExt cx="9192511" cy="4680204"/>
          </a:xfrm>
        </p:grpSpPr>
        <p:sp>
          <p:nvSpPr>
            <p:cNvPr id="41" name="Shape 2445"/>
            <p:cNvSpPr/>
            <p:nvPr/>
          </p:nvSpPr>
          <p:spPr>
            <a:xfrm>
              <a:off x="-746302" y="1222903"/>
              <a:ext cx="2455078" cy="4680204"/>
            </a:xfrm>
            <a:custGeom>
              <a:avLst/>
              <a:gdLst/>
              <a:ahLst/>
              <a:cxnLst/>
              <a:rect l="0" t="0" r="0" b="0"/>
              <a:pathLst>
                <a:path w="1871472" h="4680204">
                  <a:moveTo>
                    <a:pt x="311912" y="0"/>
                  </a:moveTo>
                  <a:lnTo>
                    <a:pt x="1559560" y="0"/>
                  </a:lnTo>
                  <a:cubicBezTo>
                    <a:pt x="1731772" y="0"/>
                    <a:pt x="1871472" y="139700"/>
                    <a:pt x="1871472" y="311912"/>
                  </a:cubicBezTo>
                  <a:lnTo>
                    <a:pt x="1871472" y="4368293"/>
                  </a:lnTo>
                  <a:cubicBezTo>
                    <a:pt x="1871472" y="4540555"/>
                    <a:pt x="1731772" y="4680204"/>
                    <a:pt x="1559560" y="4680204"/>
                  </a:cubicBezTo>
                  <a:lnTo>
                    <a:pt x="311912" y="4680204"/>
                  </a:lnTo>
                  <a:cubicBezTo>
                    <a:pt x="139649" y="4680204"/>
                    <a:pt x="0" y="4540555"/>
                    <a:pt x="0" y="4368293"/>
                  </a:cubicBezTo>
                  <a:lnTo>
                    <a:pt x="0" y="311912"/>
                  </a:lnTo>
                  <a:cubicBezTo>
                    <a:pt x="0" y="139700"/>
                    <a:pt x="139649" y="0"/>
                    <a:pt x="311912" y="0"/>
                  </a:cubicBezTo>
                  <a:close/>
                </a:path>
              </a:pathLst>
            </a:custGeom>
            <a:ln w="0" cap="flat">
              <a:miter lim="127000"/>
            </a:ln>
          </p:spPr>
          <p:style>
            <a:lnRef idx="0">
              <a:srgbClr val="000000">
                <a:alpha val="0"/>
              </a:srgbClr>
            </a:lnRef>
            <a:fillRef idx="1">
              <a:srgbClr val="C6D9F1"/>
            </a:fillRef>
            <a:effectRef idx="0">
              <a:scrgbClr r="0" g="0" b="0"/>
            </a:effectRef>
            <a:fontRef idx="none"/>
          </p:style>
          <p:txBody>
            <a:bodyPr/>
            <a:lstStyle/>
            <a:p>
              <a:endParaRPr lang="ru-RU" b="1">
                <a:latin typeface="Times New Roman" pitchFamily="18" charset="0"/>
                <a:cs typeface="Times New Roman" pitchFamily="18" charset="0"/>
              </a:endParaRPr>
            </a:p>
          </p:txBody>
        </p:sp>
        <p:sp>
          <p:nvSpPr>
            <p:cNvPr id="46" name="Shape 2450"/>
            <p:cNvSpPr/>
            <p:nvPr/>
          </p:nvSpPr>
          <p:spPr>
            <a:xfrm>
              <a:off x="2661844" y="1404252"/>
              <a:ext cx="4930872" cy="2159508"/>
            </a:xfrm>
            <a:custGeom>
              <a:avLst/>
              <a:gdLst/>
              <a:ahLst/>
              <a:cxnLst/>
              <a:rect l="0" t="0" r="0" b="0"/>
              <a:pathLst>
                <a:path w="4535425" h="2159508">
                  <a:moveTo>
                    <a:pt x="359918" y="0"/>
                  </a:moveTo>
                  <a:lnTo>
                    <a:pt x="4175506" y="0"/>
                  </a:lnTo>
                  <a:cubicBezTo>
                    <a:pt x="4374262" y="0"/>
                    <a:pt x="4535425" y="161163"/>
                    <a:pt x="4535425" y="359918"/>
                  </a:cubicBezTo>
                  <a:lnTo>
                    <a:pt x="4535425" y="1799590"/>
                  </a:lnTo>
                  <a:cubicBezTo>
                    <a:pt x="4535425" y="1998345"/>
                    <a:pt x="4374262" y="2159508"/>
                    <a:pt x="4175506" y="2159508"/>
                  </a:cubicBezTo>
                  <a:lnTo>
                    <a:pt x="359918" y="2159508"/>
                  </a:lnTo>
                  <a:cubicBezTo>
                    <a:pt x="161163" y="2159508"/>
                    <a:pt x="0" y="1998345"/>
                    <a:pt x="0" y="1799590"/>
                  </a:cubicBezTo>
                  <a:lnTo>
                    <a:pt x="0" y="359918"/>
                  </a:lnTo>
                  <a:cubicBezTo>
                    <a:pt x="0" y="161163"/>
                    <a:pt x="161163" y="0"/>
                    <a:pt x="359918" y="0"/>
                  </a:cubicBezTo>
                  <a:close/>
                </a:path>
              </a:pathLst>
            </a:custGeom>
            <a:ln w="0" cap="flat">
              <a:round/>
            </a:ln>
          </p:spPr>
          <p:style>
            <a:lnRef idx="0">
              <a:srgbClr val="000000">
                <a:alpha val="0"/>
              </a:srgbClr>
            </a:lnRef>
            <a:fillRef idx="1">
              <a:srgbClr val="C6D9F1"/>
            </a:fillRef>
            <a:effectRef idx="0">
              <a:scrgbClr r="0" g="0" b="0"/>
            </a:effectRef>
            <a:fontRef idx="none"/>
          </p:style>
          <p:txBody>
            <a:bodyPr/>
            <a:lstStyle/>
            <a:p>
              <a:endParaRPr lang="ru-RU" sz="1600" b="1" dirty="0">
                <a:latin typeface="Times New Roman" pitchFamily="18" charset="0"/>
                <a:cs typeface="Times New Roman" pitchFamily="18" charset="0"/>
              </a:endParaRPr>
            </a:p>
          </p:txBody>
        </p:sp>
        <p:sp>
          <p:nvSpPr>
            <p:cNvPr id="48" name="Rectangle 2452"/>
            <p:cNvSpPr/>
            <p:nvPr/>
          </p:nvSpPr>
          <p:spPr>
            <a:xfrm>
              <a:off x="2860675" y="1538097"/>
              <a:ext cx="5108818" cy="274582"/>
            </a:xfrm>
            <a:prstGeom prst="rect">
              <a:avLst/>
            </a:prstGeom>
            <a:ln>
              <a:noFill/>
            </a:ln>
          </p:spPr>
          <p:txBody>
            <a:bodyPr vert="horz" lIns="0" tIns="0" rIns="0" bIns="0" rtlCol="0">
              <a:noAutofit/>
            </a:bodyPr>
            <a:lstStyle/>
            <a:p>
              <a:pPr>
                <a:lnSpc>
                  <a:spcPct val="107000"/>
                </a:lnSpc>
                <a:spcAft>
                  <a:spcPts val="800"/>
                </a:spcAft>
              </a:pPr>
              <a:r>
                <a:rPr lang="ru-RU" sz="1600" b="1" dirty="0">
                  <a:solidFill>
                    <a:srgbClr val="002060"/>
                  </a:solidFill>
                  <a:effectLst/>
                  <a:latin typeface="Times New Roman" pitchFamily="18" charset="0"/>
                  <a:ea typeface="Calibri" panose="020F0502020204030204" pitchFamily="34" charset="0"/>
                  <a:cs typeface="Times New Roman" pitchFamily="18" charset="0"/>
                </a:rPr>
                <a:t>Работнику, успешно прошедшему проверку </a:t>
              </a:r>
              <a:endParaRPr lang="ru-RU" sz="1100" b="1" dirty="0">
                <a:solidFill>
                  <a:srgbClr val="000000"/>
                </a:solidFill>
                <a:effectLst/>
                <a:latin typeface="Times New Roman" pitchFamily="18" charset="0"/>
                <a:ea typeface="Calibri" panose="020F0502020204030204" pitchFamily="34" charset="0"/>
                <a:cs typeface="Times New Roman" pitchFamily="18" charset="0"/>
              </a:endParaRPr>
            </a:p>
          </p:txBody>
        </p:sp>
        <p:sp>
          <p:nvSpPr>
            <p:cNvPr id="49" name="Rectangle 2453"/>
            <p:cNvSpPr/>
            <p:nvPr/>
          </p:nvSpPr>
          <p:spPr>
            <a:xfrm>
              <a:off x="2860675" y="1733169"/>
              <a:ext cx="5106930" cy="274582"/>
            </a:xfrm>
            <a:prstGeom prst="rect">
              <a:avLst/>
            </a:prstGeom>
            <a:ln>
              <a:noFill/>
            </a:ln>
          </p:spPr>
          <p:txBody>
            <a:bodyPr vert="horz" lIns="0" tIns="0" rIns="0" bIns="0" rtlCol="0">
              <a:noAutofit/>
            </a:bodyPr>
            <a:lstStyle/>
            <a:p>
              <a:pPr>
                <a:lnSpc>
                  <a:spcPct val="107000"/>
                </a:lnSpc>
                <a:spcAft>
                  <a:spcPts val="800"/>
                </a:spcAft>
              </a:pPr>
              <a:r>
                <a:rPr lang="ru-RU" sz="1600" b="1" dirty="0">
                  <a:solidFill>
                    <a:srgbClr val="002060"/>
                  </a:solidFill>
                  <a:effectLst/>
                  <a:latin typeface="Times New Roman" pitchFamily="18" charset="0"/>
                  <a:ea typeface="Calibri" panose="020F0502020204030204" pitchFamily="34" charset="0"/>
                  <a:cs typeface="Times New Roman" pitchFamily="18" charset="0"/>
                </a:rPr>
                <a:t>знаний требований охраны труда, выдается </a:t>
              </a:r>
              <a:endParaRPr lang="ru-RU" sz="1100" b="1" dirty="0">
                <a:solidFill>
                  <a:srgbClr val="000000"/>
                </a:solidFill>
                <a:effectLst/>
                <a:latin typeface="Times New Roman" pitchFamily="18" charset="0"/>
                <a:ea typeface="Calibri" panose="020F0502020204030204" pitchFamily="34" charset="0"/>
                <a:cs typeface="Times New Roman" pitchFamily="18" charset="0"/>
              </a:endParaRPr>
            </a:p>
          </p:txBody>
        </p:sp>
        <p:sp>
          <p:nvSpPr>
            <p:cNvPr id="50" name="Rectangle 2454"/>
            <p:cNvSpPr/>
            <p:nvPr/>
          </p:nvSpPr>
          <p:spPr>
            <a:xfrm>
              <a:off x="2860675" y="1928241"/>
              <a:ext cx="1761708" cy="274582"/>
            </a:xfrm>
            <a:prstGeom prst="rect">
              <a:avLst/>
            </a:prstGeom>
            <a:ln>
              <a:noFill/>
            </a:ln>
          </p:spPr>
          <p:txBody>
            <a:bodyPr vert="horz" lIns="0" tIns="0" rIns="0" bIns="0" rtlCol="0">
              <a:noAutofit/>
            </a:bodyPr>
            <a:lstStyle/>
            <a:p>
              <a:pPr>
                <a:lnSpc>
                  <a:spcPct val="107000"/>
                </a:lnSpc>
                <a:spcAft>
                  <a:spcPts val="800"/>
                </a:spcAft>
              </a:pPr>
              <a:r>
                <a:rPr lang="ru-RU" sz="1600" b="1">
                  <a:solidFill>
                    <a:srgbClr val="002060"/>
                  </a:solidFill>
                  <a:effectLst/>
                  <a:latin typeface="Times New Roman" pitchFamily="18" charset="0"/>
                  <a:ea typeface="Calibri" panose="020F0502020204030204" pitchFamily="34" charset="0"/>
                  <a:cs typeface="Times New Roman" pitchFamily="18" charset="0"/>
                </a:rPr>
                <a:t>удостоверение</a:t>
              </a:r>
              <a:endParaRPr lang="ru-RU" sz="1100" b="1">
                <a:solidFill>
                  <a:srgbClr val="000000"/>
                </a:solidFill>
                <a:effectLst/>
                <a:latin typeface="Times New Roman" pitchFamily="18" charset="0"/>
                <a:ea typeface="Calibri" panose="020F0502020204030204" pitchFamily="34" charset="0"/>
                <a:cs typeface="Times New Roman" pitchFamily="18" charset="0"/>
              </a:endParaRPr>
            </a:p>
          </p:txBody>
        </p:sp>
        <p:sp>
          <p:nvSpPr>
            <p:cNvPr id="51" name="Rectangle 2455"/>
            <p:cNvSpPr/>
            <p:nvPr/>
          </p:nvSpPr>
          <p:spPr>
            <a:xfrm>
              <a:off x="4234180" y="1928241"/>
              <a:ext cx="3155439" cy="274582"/>
            </a:xfrm>
            <a:prstGeom prst="rect">
              <a:avLst/>
            </a:prstGeom>
            <a:ln>
              <a:noFill/>
            </a:ln>
          </p:spPr>
          <p:txBody>
            <a:bodyPr vert="horz" lIns="0" tIns="0" rIns="0" bIns="0" rtlCol="0">
              <a:noAutofit/>
            </a:bodyPr>
            <a:lstStyle/>
            <a:p>
              <a:pPr>
                <a:lnSpc>
                  <a:spcPct val="107000"/>
                </a:lnSpc>
                <a:spcAft>
                  <a:spcPts val="800"/>
                </a:spcAft>
              </a:pPr>
              <a:r>
                <a:rPr lang="ru-RU" sz="1600" b="1">
                  <a:solidFill>
                    <a:srgbClr val="002060"/>
                  </a:solidFill>
                  <a:effectLst/>
                  <a:latin typeface="Times New Roman" pitchFamily="18" charset="0"/>
                  <a:ea typeface="Calibri" panose="020F0502020204030204" pitchFamily="34" charset="0"/>
                  <a:cs typeface="Times New Roman" pitchFamily="18" charset="0"/>
                </a:rPr>
                <a:t>за подписью председателя </a:t>
              </a:r>
              <a:endParaRPr lang="ru-RU" sz="1100" b="1">
                <a:solidFill>
                  <a:srgbClr val="000000"/>
                </a:solidFill>
                <a:effectLst/>
                <a:latin typeface="Times New Roman" pitchFamily="18" charset="0"/>
                <a:ea typeface="Calibri" panose="020F0502020204030204" pitchFamily="34" charset="0"/>
                <a:cs typeface="Times New Roman" pitchFamily="18" charset="0"/>
              </a:endParaRPr>
            </a:p>
          </p:txBody>
        </p:sp>
        <p:sp>
          <p:nvSpPr>
            <p:cNvPr id="52" name="Rectangle 2456"/>
            <p:cNvSpPr/>
            <p:nvPr/>
          </p:nvSpPr>
          <p:spPr>
            <a:xfrm>
              <a:off x="2860675" y="2123313"/>
              <a:ext cx="4972680" cy="274582"/>
            </a:xfrm>
            <a:prstGeom prst="rect">
              <a:avLst/>
            </a:prstGeom>
            <a:ln>
              <a:noFill/>
            </a:ln>
          </p:spPr>
          <p:txBody>
            <a:bodyPr vert="horz" lIns="0" tIns="0" rIns="0" bIns="0" rtlCol="0">
              <a:noAutofit/>
            </a:bodyPr>
            <a:lstStyle/>
            <a:p>
              <a:pPr>
                <a:lnSpc>
                  <a:spcPct val="107000"/>
                </a:lnSpc>
                <a:spcAft>
                  <a:spcPts val="800"/>
                </a:spcAft>
              </a:pPr>
              <a:r>
                <a:rPr lang="ru-RU" sz="1600" b="1" dirty="0">
                  <a:solidFill>
                    <a:srgbClr val="002060"/>
                  </a:solidFill>
                  <a:effectLst/>
                  <a:latin typeface="Times New Roman" pitchFamily="18" charset="0"/>
                  <a:ea typeface="Calibri" panose="020F0502020204030204" pitchFamily="34" charset="0"/>
                  <a:cs typeface="Times New Roman" pitchFamily="18" charset="0"/>
                </a:rPr>
                <a:t>комиссии по проверке знаний требований </a:t>
              </a:r>
              <a:endParaRPr lang="ru-RU" sz="1100" b="1" dirty="0">
                <a:solidFill>
                  <a:srgbClr val="000000"/>
                </a:solidFill>
                <a:effectLst/>
                <a:latin typeface="Times New Roman" pitchFamily="18" charset="0"/>
                <a:ea typeface="Calibri" panose="020F0502020204030204" pitchFamily="34" charset="0"/>
                <a:cs typeface="Times New Roman" pitchFamily="18" charset="0"/>
              </a:endParaRPr>
            </a:p>
          </p:txBody>
        </p:sp>
        <p:sp>
          <p:nvSpPr>
            <p:cNvPr id="53" name="Rectangle 2457"/>
            <p:cNvSpPr/>
            <p:nvPr/>
          </p:nvSpPr>
          <p:spPr>
            <a:xfrm>
              <a:off x="2860675" y="2318385"/>
              <a:ext cx="4101126" cy="274582"/>
            </a:xfrm>
            <a:prstGeom prst="rect">
              <a:avLst/>
            </a:prstGeom>
            <a:ln>
              <a:noFill/>
            </a:ln>
          </p:spPr>
          <p:txBody>
            <a:bodyPr vert="horz" lIns="0" tIns="0" rIns="0" bIns="0" rtlCol="0">
              <a:noAutofit/>
            </a:bodyPr>
            <a:lstStyle/>
            <a:p>
              <a:pPr>
                <a:lnSpc>
                  <a:spcPct val="107000"/>
                </a:lnSpc>
                <a:spcAft>
                  <a:spcPts val="800"/>
                </a:spcAft>
              </a:pPr>
              <a:r>
                <a:rPr lang="ru-RU" sz="1600" b="1" dirty="0">
                  <a:solidFill>
                    <a:srgbClr val="002060"/>
                  </a:solidFill>
                  <a:effectLst/>
                  <a:latin typeface="Times New Roman" pitchFamily="18" charset="0"/>
                  <a:ea typeface="Calibri" panose="020F0502020204030204" pitchFamily="34" charset="0"/>
                  <a:cs typeface="Times New Roman" pitchFamily="18" charset="0"/>
                </a:rPr>
                <a:t>охраны труда, заверенное печатью </a:t>
              </a:r>
              <a:endParaRPr lang="ru-RU" sz="1100" b="1" dirty="0">
                <a:solidFill>
                  <a:srgbClr val="000000"/>
                </a:solidFill>
                <a:effectLst/>
                <a:latin typeface="Times New Roman" pitchFamily="18" charset="0"/>
                <a:ea typeface="Calibri" panose="020F0502020204030204" pitchFamily="34" charset="0"/>
                <a:cs typeface="Times New Roman" pitchFamily="18" charset="0"/>
              </a:endParaRPr>
            </a:p>
          </p:txBody>
        </p:sp>
        <p:sp>
          <p:nvSpPr>
            <p:cNvPr id="54" name="Rectangle 2458"/>
            <p:cNvSpPr/>
            <p:nvPr/>
          </p:nvSpPr>
          <p:spPr>
            <a:xfrm>
              <a:off x="2860675" y="2513457"/>
              <a:ext cx="4755398" cy="274582"/>
            </a:xfrm>
            <a:prstGeom prst="rect">
              <a:avLst/>
            </a:prstGeom>
            <a:ln>
              <a:noFill/>
            </a:ln>
          </p:spPr>
          <p:txBody>
            <a:bodyPr vert="horz" lIns="0" tIns="0" rIns="0" bIns="0" rtlCol="0">
              <a:noAutofit/>
            </a:bodyPr>
            <a:lstStyle/>
            <a:p>
              <a:pPr>
                <a:lnSpc>
                  <a:spcPct val="107000"/>
                </a:lnSpc>
                <a:spcAft>
                  <a:spcPts val="800"/>
                </a:spcAft>
              </a:pPr>
              <a:r>
                <a:rPr lang="ru-RU" sz="1600" b="1" dirty="0">
                  <a:solidFill>
                    <a:srgbClr val="002060"/>
                  </a:solidFill>
                  <a:effectLst/>
                  <a:latin typeface="Times New Roman" pitchFamily="18" charset="0"/>
                  <a:ea typeface="Calibri" panose="020F0502020204030204" pitchFamily="34" charset="0"/>
                  <a:cs typeface="Times New Roman" pitchFamily="18" charset="0"/>
                </a:rPr>
                <a:t>организации, проводившей обучение по </a:t>
              </a:r>
              <a:endParaRPr lang="ru-RU" sz="1100" b="1" dirty="0">
                <a:solidFill>
                  <a:srgbClr val="000000"/>
                </a:solidFill>
                <a:effectLst/>
                <a:latin typeface="Times New Roman" pitchFamily="18" charset="0"/>
                <a:ea typeface="Calibri" panose="020F0502020204030204" pitchFamily="34" charset="0"/>
                <a:cs typeface="Times New Roman" pitchFamily="18" charset="0"/>
              </a:endParaRPr>
            </a:p>
          </p:txBody>
        </p:sp>
        <p:sp>
          <p:nvSpPr>
            <p:cNvPr id="55" name="Rectangle 2459"/>
            <p:cNvSpPr/>
            <p:nvPr/>
          </p:nvSpPr>
          <p:spPr>
            <a:xfrm>
              <a:off x="2860675" y="2708300"/>
              <a:ext cx="5213695" cy="274995"/>
            </a:xfrm>
            <a:prstGeom prst="rect">
              <a:avLst/>
            </a:prstGeom>
            <a:ln>
              <a:noFill/>
            </a:ln>
          </p:spPr>
          <p:txBody>
            <a:bodyPr vert="horz" lIns="0" tIns="0" rIns="0" bIns="0" rtlCol="0">
              <a:noAutofit/>
            </a:bodyPr>
            <a:lstStyle/>
            <a:p>
              <a:pPr>
                <a:lnSpc>
                  <a:spcPct val="107000"/>
                </a:lnSpc>
                <a:spcAft>
                  <a:spcPts val="800"/>
                </a:spcAft>
              </a:pPr>
              <a:r>
                <a:rPr lang="ru-RU" sz="1600" b="1" dirty="0">
                  <a:solidFill>
                    <a:srgbClr val="002060"/>
                  </a:solidFill>
                  <a:effectLst/>
                  <a:latin typeface="Times New Roman" pitchFamily="18" charset="0"/>
                  <a:ea typeface="Calibri" panose="020F0502020204030204" pitchFamily="34" charset="0"/>
                  <a:cs typeface="Times New Roman" pitchFamily="18" charset="0"/>
                </a:rPr>
                <a:t>охране труда и проверку знаний требований </a:t>
              </a:r>
              <a:endParaRPr lang="ru-RU" sz="1100" b="1" dirty="0">
                <a:solidFill>
                  <a:srgbClr val="000000"/>
                </a:solidFill>
                <a:effectLst/>
                <a:latin typeface="Times New Roman" pitchFamily="18" charset="0"/>
                <a:ea typeface="Calibri" panose="020F0502020204030204" pitchFamily="34" charset="0"/>
                <a:cs typeface="Times New Roman" pitchFamily="18" charset="0"/>
              </a:endParaRPr>
            </a:p>
          </p:txBody>
        </p:sp>
        <p:sp>
          <p:nvSpPr>
            <p:cNvPr id="56" name="Rectangle 2460"/>
            <p:cNvSpPr/>
            <p:nvPr/>
          </p:nvSpPr>
          <p:spPr>
            <a:xfrm>
              <a:off x="2860675" y="2903855"/>
              <a:ext cx="5501597" cy="274582"/>
            </a:xfrm>
            <a:prstGeom prst="rect">
              <a:avLst/>
            </a:prstGeom>
            <a:ln>
              <a:noFill/>
            </a:ln>
          </p:spPr>
          <p:txBody>
            <a:bodyPr vert="horz" lIns="0" tIns="0" rIns="0" bIns="0" rtlCol="0">
              <a:noAutofit/>
            </a:bodyPr>
            <a:lstStyle/>
            <a:p>
              <a:pPr>
                <a:lnSpc>
                  <a:spcPct val="107000"/>
                </a:lnSpc>
                <a:spcAft>
                  <a:spcPts val="800"/>
                </a:spcAft>
              </a:pPr>
              <a:r>
                <a:rPr lang="ru-RU" sz="1600" b="1" dirty="0">
                  <a:solidFill>
                    <a:srgbClr val="002060"/>
                  </a:solidFill>
                  <a:effectLst/>
                  <a:latin typeface="Times New Roman" pitchFamily="18" charset="0"/>
                  <a:ea typeface="Calibri" panose="020F0502020204030204" pitchFamily="34" charset="0"/>
                  <a:cs typeface="Times New Roman" pitchFamily="18" charset="0"/>
                </a:rPr>
                <a:t>охраны труда. Удостоверение выдается сроком </a:t>
              </a:r>
              <a:endParaRPr lang="ru-RU" sz="1100" b="1" dirty="0">
                <a:solidFill>
                  <a:srgbClr val="000000"/>
                </a:solidFill>
                <a:effectLst/>
                <a:latin typeface="Times New Roman" pitchFamily="18" charset="0"/>
                <a:ea typeface="Calibri" panose="020F0502020204030204" pitchFamily="34" charset="0"/>
                <a:cs typeface="Times New Roman" pitchFamily="18" charset="0"/>
              </a:endParaRPr>
            </a:p>
          </p:txBody>
        </p:sp>
        <p:sp>
          <p:nvSpPr>
            <p:cNvPr id="57" name="Rectangle 2461"/>
            <p:cNvSpPr/>
            <p:nvPr/>
          </p:nvSpPr>
          <p:spPr>
            <a:xfrm>
              <a:off x="2860675" y="3098927"/>
              <a:ext cx="334280" cy="274582"/>
            </a:xfrm>
            <a:prstGeom prst="rect">
              <a:avLst/>
            </a:prstGeom>
            <a:ln>
              <a:noFill/>
            </a:ln>
          </p:spPr>
          <p:txBody>
            <a:bodyPr vert="horz" lIns="0" tIns="0" rIns="0" bIns="0" rtlCol="0">
              <a:noAutofit/>
            </a:bodyPr>
            <a:lstStyle/>
            <a:p>
              <a:pPr>
                <a:lnSpc>
                  <a:spcPct val="107000"/>
                </a:lnSpc>
                <a:spcAft>
                  <a:spcPts val="800"/>
                </a:spcAft>
              </a:pPr>
              <a:r>
                <a:rPr lang="ru-RU" sz="1600" b="1">
                  <a:solidFill>
                    <a:srgbClr val="002060"/>
                  </a:solidFill>
                  <a:effectLst/>
                  <a:latin typeface="Times New Roman" pitchFamily="18" charset="0"/>
                  <a:ea typeface="Calibri" panose="020F0502020204030204" pitchFamily="34" charset="0"/>
                  <a:cs typeface="Times New Roman" pitchFamily="18" charset="0"/>
                </a:rPr>
                <a:t>на </a:t>
              </a:r>
              <a:endParaRPr lang="ru-RU" sz="1100" b="1">
                <a:solidFill>
                  <a:srgbClr val="000000"/>
                </a:solidFill>
                <a:effectLst/>
                <a:latin typeface="Times New Roman" pitchFamily="18" charset="0"/>
                <a:ea typeface="Calibri" panose="020F0502020204030204" pitchFamily="34" charset="0"/>
                <a:cs typeface="Times New Roman" pitchFamily="18" charset="0"/>
              </a:endParaRPr>
            </a:p>
          </p:txBody>
        </p:sp>
        <p:sp>
          <p:nvSpPr>
            <p:cNvPr id="58" name="Rectangle 64695"/>
            <p:cNvSpPr/>
            <p:nvPr/>
          </p:nvSpPr>
          <p:spPr>
            <a:xfrm>
              <a:off x="3112135" y="3098927"/>
              <a:ext cx="136678" cy="274582"/>
            </a:xfrm>
            <a:prstGeom prst="rect">
              <a:avLst/>
            </a:prstGeom>
            <a:ln>
              <a:noFill/>
            </a:ln>
          </p:spPr>
          <p:txBody>
            <a:bodyPr vert="horz" lIns="0" tIns="0" rIns="0" bIns="0" rtlCol="0">
              <a:noAutofit/>
            </a:bodyPr>
            <a:lstStyle/>
            <a:p>
              <a:pPr>
                <a:lnSpc>
                  <a:spcPct val="107000"/>
                </a:lnSpc>
                <a:spcAft>
                  <a:spcPts val="800"/>
                </a:spcAft>
              </a:pPr>
              <a:r>
                <a:rPr lang="ru-RU" sz="1600" b="1">
                  <a:solidFill>
                    <a:srgbClr val="002060"/>
                  </a:solidFill>
                  <a:effectLst/>
                  <a:latin typeface="Times New Roman" pitchFamily="18" charset="0"/>
                  <a:ea typeface="Calibri" panose="020F0502020204030204" pitchFamily="34" charset="0"/>
                  <a:cs typeface="Times New Roman" pitchFamily="18" charset="0"/>
                </a:rPr>
                <a:t>3</a:t>
              </a:r>
              <a:endParaRPr lang="ru-RU" sz="1100" b="1">
                <a:solidFill>
                  <a:srgbClr val="000000"/>
                </a:solidFill>
                <a:effectLst/>
                <a:latin typeface="Times New Roman" pitchFamily="18" charset="0"/>
                <a:ea typeface="Calibri" panose="020F0502020204030204" pitchFamily="34" charset="0"/>
                <a:cs typeface="Times New Roman" pitchFamily="18" charset="0"/>
              </a:endParaRPr>
            </a:p>
          </p:txBody>
        </p:sp>
        <p:sp>
          <p:nvSpPr>
            <p:cNvPr id="59" name="Rectangle 64696"/>
            <p:cNvSpPr/>
            <p:nvPr/>
          </p:nvSpPr>
          <p:spPr>
            <a:xfrm>
              <a:off x="3214292" y="3098927"/>
              <a:ext cx="583102" cy="274582"/>
            </a:xfrm>
            <a:prstGeom prst="rect">
              <a:avLst/>
            </a:prstGeom>
            <a:ln>
              <a:noFill/>
            </a:ln>
          </p:spPr>
          <p:txBody>
            <a:bodyPr vert="horz" lIns="0" tIns="0" rIns="0" bIns="0" rtlCol="0">
              <a:noAutofit/>
            </a:bodyPr>
            <a:lstStyle/>
            <a:p>
              <a:pPr>
                <a:lnSpc>
                  <a:spcPct val="107000"/>
                </a:lnSpc>
                <a:spcAft>
                  <a:spcPts val="800"/>
                </a:spcAft>
              </a:pPr>
              <a:r>
                <a:rPr lang="ru-RU" sz="1600" b="1" dirty="0">
                  <a:solidFill>
                    <a:srgbClr val="002060"/>
                  </a:solidFill>
                  <a:effectLst/>
                  <a:latin typeface="Times New Roman" pitchFamily="18" charset="0"/>
                  <a:ea typeface="Calibri" panose="020F0502020204030204" pitchFamily="34" charset="0"/>
                  <a:cs typeface="Times New Roman" pitchFamily="18" charset="0"/>
                </a:rPr>
                <a:t> года</a:t>
              </a:r>
              <a:endParaRPr lang="ru-RU" sz="1100" b="1" dirty="0">
                <a:solidFill>
                  <a:srgbClr val="000000"/>
                </a:solidFill>
                <a:effectLst/>
                <a:latin typeface="Times New Roman" pitchFamily="18" charset="0"/>
                <a:ea typeface="Calibri" panose="020F0502020204030204" pitchFamily="34" charset="0"/>
                <a:cs typeface="Times New Roman" pitchFamily="18" charset="0"/>
              </a:endParaRPr>
            </a:p>
          </p:txBody>
        </p:sp>
        <p:sp>
          <p:nvSpPr>
            <p:cNvPr id="60" name="Rectangle 2463"/>
            <p:cNvSpPr/>
            <p:nvPr/>
          </p:nvSpPr>
          <p:spPr>
            <a:xfrm>
              <a:off x="3653155" y="3098927"/>
              <a:ext cx="67934" cy="274582"/>
            </a:xfrm>
            <a:prstGeom prst="rect">
              <a:avLst/>
            </a:prstGeom>
            <a:ln>
              <a:noFill/>
            </a:ln>
          </p:spPr>
          <p:txBody>
            <a:bodyPr vert="horz" lIns="0" tIns="0" rIns="0" bIns="0" rtlCol="0">
              <a:noAutofit/>
            </a:bodyPr>
            <a:lstStyle/>
            <a:p>
              <a:pPr>
                <a:lnSpc>
                  <a:spcPct val="107000"/>
                </a:lnSpc>
                <a:spcAft>
                  <a:spcPts val="800"/>
                </a:spcAft>
              </a:pPr>
              <a:r>
                <a:rPr lang="ru-RU" sz="1600" b="1" dirty="0">
                  <a:solidFill>
                    <a:srgbClr val="002060"/>
                  </a:solidFill>
                  <a:effectLst/>
                  <a:latin typeface="Times New Roman" pitchFamily="18" charset="0"/>
                  <a:ea typeface="Calibri" panose="020F0502020204030204" pitchFamily="34" charset="0"/>
                  <a:cs typeface="Times New Roman" pitchFamily="18" charset="0"/>
                </a:rPr>
                <a:t>.</a:t>
              </a:r>
              <a:endParaRPr lang="ru-RU" sz="1100" b="1" dirty="0">
                <a:solidFill>
                  <a:srgbClr val="000000"/>
                </a:solidFill>
                <a:effectLst/>
                <a:latin typeface="Times New Roman" pitchFamily="18" charset="0"/>
                <a:ea typeface="Calibri" panose="020F0502020204030204" pitchFamily="34" charset="0"/>
                <a:cs typeface="Times New Roman" pitchFamily="18" charset="0"/>
              </a:endParaRPr>
            </a:p>
          </p:txBody>
        </p:sp>
        <p:sp>
          <p:nvSpPr>
            <p:cNvPr id="61" name="Shape 2464"/>
            <p:cNvSpPr/>
            <p:nvPr/>
          </p:nvSpPr>
          <p:spPr>
            <a:xfrm>
              <a:off x="2735732" y="3912551"/>
              <a:ext cx="4783096" cy="1871472"/>
            </a:xfrm>
            <a:custGeom>
              <a:avLst/>
              <a:gdLst/>
              <a:ahLst/>
              <a:cxnLst/>
              <a:rect l="0" t="0" r="0" b="0"/>
              <a:pathLst>
                <a:path w="4536949" h="1871472">
                  <a:moveTo>
                    <a:pt x="311912" y="0"/>
                  </a:moveTo>
                  <a:lnTo>
                    <a:pt x="4225037" y="0"/>
                  </a:lnTo>
                  <a:cubicBezTo>
                    <a:pt x="4397249" y="0"/>
                    <a:pt x="4536949" y="139700"/>
                    <a:pt x="4536949" y="311912"/>
                  </a:cubicBezTo>
                  <a:lnTo>
                    <a:pt x="4536949" y="1559560"/>
                  </a:lnTo>
                  <a:cubicBezTo>
                    <a:pt x="4536949" y="1731823"/>
                    <a:pt x="4397249" y="1871472"/>
                    <a:pt x="4225037" y="1871472"/>
                  </a:cubicBezTo>
                  <a:lnTo>
                    <a:pt x="311912" y="1871472"/>
                  </a:lnTo>
                  <a:cubicBezTo>
                    <a:pt x="139700" y="1871472"/>
                    <a:pt x="0" y="1731823"/>
                    <a:pt x="0" y="1559560"/>
                  </a:cubicBezTo>
                  <a:lnTo>
                    <a:pt x="0" y="311912"/>
                  </a:lnTo>
                  <a:cubicBezTo>
                    <a:pt x="0" y="139700"/>
                    <a:pt x="139700" y="0"/>
                    <a:pt x="311912" y="0"/>
                  </a:cubicBezTo>
                  <a:close/>
                </a:path>
              </a:pathLst>
            </a:custGeom>
            <a:ln w="0" cap="flat">
              <a:round/>
            </a:ln>
          </p:spPr>
          <p:style>
            <a:lnRef idx="0">
              <a:srgbClr val="000000">
                <a:alpha val="0"/>
              </a:srgbClr>
            </a:lnRef>
            <a:fillRef idx="1">
              <a:srgbClr val="C6D9F1"/>
            </a:fillRef>
            <a:effectRef idx="0">
              <a:scrgbClr r="0" g="0" b="0"/>
            </a:effectRef>
            <a:fontRef idx="none"/>
          </p:style>
          <p:txBody>
            <a:bodyPr/>
            <a:lstStyle/>
            <a:p>
              <a:endParaRPr lang="ru-RU" b="1">
                <a:latin typeface="Times New Roman" pitchFamily="18" charset="0"/>
                <a:cs typeface="Times New Roman" pitchFamily="18" charset="0"/>
              </a:endParaRPr>
            </a:p>
          </p:txBody>
        </p:sp>
        <p:sp>
          <p:nvSpPr>
            <p:cNvPr id="63" name="Rectangle 2466"/>
            <p:cNvSpPr/>
            <p:nvPr/>
          </p:nvSpPr>
          <p:spPr>
            <a:xfrm>
              <a:off x="2846705" y="4546219"/>
              <a:ext cx="5039805" cy="274582"/>
            </a:xfrm>
            <a:prstGeom prst="rect">
              <a:avLst/>
            </a:prstGeom>
            <a:ln>
              <a:noFill/>
            </a:ln>
          </p:spPr>
          <p:txBody>
            <a:bodyPr vert="horz" lIns="0" tIns="0" rIns="0" bIns="0" rtlCol="0">
              <a:noAutofit/>
            </a:bodyPr>
            <a:lstStyle/>
            <a:p>
              <a:pPr>
                <a:lnSpc>
                  <a:spcPct val="107000"/>
                </a:lnSpc>
                <a:spcAft>
                  <a:spcPts val="800"/>
                </a:spcAft>
              </a:pPr>
              <a:r>
                <a:rPr lang="ru-RU" sz="1600" b="1" dirty="0">
                  <a:solidFill>
                    <a:srgbClr val="002060"/>
                  </a:solidFill>
                  <a:effectLst/>
                  <a:latin typeface="Times New Roman" pitchFamily="18" charset="0"/>
                  <a:ea typeface="Calibri" panose="020F0502020204030204" pitchFamily="34" charset="0"/>
                  <a:cs typeface="Times New Roman" pitchFamily="18" charset="0"/>
                </a:rPr>
                <a:t>Работник, не прошедший проверки знаний </a:t>
              </a:r>
              <a:endParaRPr lang="ru-RU" sz="1100" b="1" dirty="0">
                <a:solidFill>
                  <a:srgbClr val="000000"/>
                </a:solidFill>
                <a:effectLst/>
                <a:latin typeface="Times New Roman" pitchFamily="18" charset="0"/>
                <a:ea typeface="Calibri" panose="020F0502020204030204" pitchFamily="34" charset="0"/>
                <a:cs typeface="Times New Roman" pitchFamily="18" charset="0"/>
              </a:endParaRPr>
            </a:p>
          </p:txBody>
        </p:sp>
        <p:sp>
          <p:nvSpPr>
            <p:cNvPr id="64" name="Rectangle 2467"/>
            <p:cNvSpPr/>
            <p:nvPr/>
          </p:nvSpPr>
          <p:spPr>
            <a:xfrm>
              <a:off x="2846705" y="4741291"/>
              <a:ext cx="4748119" cy="274582"/>
            </a:xfrm>
            <a:prstGeom prst="rect">
              <a:avLst/>
            </a:prstGeom>
            <a:ln>
              <a:noFill/>
            </a:ln>
          </p:spPr>
          <p:txBody>
            <a:bodyPr vert="horz" lIns="0" tIns="0" rIns="0" bIns="0" rtlCol="0">
              <a:noAutofit/>
            </a:bodyPr>
            <a:lstStyle/>
            <a:p>
              <a:pPr>
                <a:lnSpc>
                  <a:spcPct val="107000"/>
                </a:lnSpc>
                <a:spcAft>
                  <a:spcPts val="800"/>
                </a:spcAft>
              </a:pPr>
              <a:r>
                <a:rPr lang="ru-RU" sz="1600" b="1" dirty="0">
                  <a:solidFill>
                    <a:srgbClr val="002060"/>
                  </a:solidFill>
                  <a:effectLst/>
                  <a:latin typeface="Times New Roman" pitchFamily="18" charset="0"/>
                  <a:ea typeface="Calibri" panose="020F0502020204030204" pitchFamily="34" charset="0"/>
                  <a:cs typeface="Times New Roman" pitchFamily="18" charset="0"/>
                </a:rPr>
                <a:t>требований охраны труда при обучении, </a:t>
              </a:r>
              <a:endParaRPr lang="ru-RU" sz="1100" b="1" dirty="0">
                <a:solidFill>
                  <a:srgbClr val="000000"/>
                </a:solidFill>
                <a:effectLst/>
                <a:latin typeface="Times New Roman" pitchFamily="18" charset="0"/>
                <a:ea typeface="Calibri" panose="020F0502020204030204" pitchFamily="34" charset="0"/>
                <a:cs typeface="Times New Roman" pitchFamily="18" charset="0"/>
              </a:endParaRPr>
            </a:p>
          </p:txBody>
        </p:sp>
        <p:sp>
          <p:nvSpPr>
            <p:cNvPr id="65" name="Rectangle 2468"/>
            <p:cNvSpPr/>
            <p:nvPr/>
          </p:nvSpPr>
          <p:spPr>
            <a:xfrm>
              <a:off x="2846705" y="4936135"/>
              <a:ext cx="5599504" cy="274995"/>
            </a:xfrm>
            <a:prstGeom prst="rect">
              <a:avLst/>
            </a:prstGeom>
            <a:ln>
              <a:noFill/>
            </a:ln>
          </p:spPr>
          <p:txBody>
            <a:bodyPr vert="horz" lIns="0" tIns="0" rIns="0" bIns="0" rtlCol="0">
              <a:noAutofit/>
            </a:bodyPr>
            <a:lstStyle/>
            <a:p>
              <a:pPr>
                <a:lnSpc>
                  <a:spcPct val="107000"/>
                </a:lnSpc>
                <a:spcAft>
                  <a:spcPts val="800"/>
                </a:spcAft>
              </a:pPr>
              <a:r>
                <a:rPr lang="ru-RU" sz="1600" b="1" dirty="0">
                  <a:solidFill>
                    <a:srgbClr val="002060"/>
                  </a:solidFill>
                  <a:effectLst/>
                  <a:latin typeface="Times New Roman" pitchFamily="18" charset="0"/>
                  <a:ea typeface="Calibri" panose="020F0502020204030204" pitchFamily="34" charset="0"/>
                  <a:cs typeface="Times New Roman" pitchFamily="18" charset="0"/>
                </a:rPr>
                <a:t>обязан после этого пройти повторную проверку </a:t>
              </a:r>
              <a:endParaRPr lang="ru-RU" sz="1100" b="1" dirty="0">
                <a:solidFill>
                  <a:srgbClr val="000000"/>
                </a:solidFill>
                <a:effectLst/>
                <a:latin typeface="Times New Roman" pitchFamily="18" charset="0"/>
                <a:ea typeface="Calibri" panose="020F0502020204030204" pitchFamily="34" charset="0"/>
                <a:cs typeface="Times New Roman" pitchFamily="18" charset="0"/>
              </a:endParaRPr>
            </a:p>
          </p:txBody>
        </p:sp>
        <p:sp>
          <p:nvSpPr>
            <p:cNvPr id="66" name="Rectangle 2469"/>
            <p:cNvSpPr/>
            <p:nvPr/>
          </p:nvSpPr>
          <p:spPr>
            <a:xfrm>
              <a:off x="2846705" y="5131689"/>
              <a:ext cx="4787748" cy="274582"/>
            </a:xfrm>
            <a:prstGeom prst="rect">
              <a:avLst/>
            </a:prstGeom>
            <a:ln>
              <a:noFill/>
            </a:ln>
          </p:spPr>
          <p:txBody>
            <a:bodyPr vert="horz" lIns="0" tIns="0" rIns="0" bIns="0" rtlCol="0">
              <a:noAutofit/>
            </a:bodyPr>
            <a:lstStyle/>
            <a:p>
              <a:pPr>
                <a:lnSpc>
                  <a:spcPct val="107000"/>
                </a:lnSpc>
                <a:spcAft>
                  <a:spcPts val="800"/>
                </a:spcAft>
              </a:pPr>
              <a:r>
                <a:rPr lang="ru-RU" sz="1600" b="1">
                  <a:solidFill>
                    <a:srgbClr val="002060"/>
                  </a:solidFill>
                  <a:effectLst/>
                  <a:latin typeface="Times New Roman" pitchFamily="18" charset="0"/>
                  <a:ea typeface="Calibri" panose="020F0502020204030204" pitchFamily="34" charset="0"/>
                  <a:cs typeface="Times New Roman" pitchFamily="18" charset="0"/>
                </a:rPr>
                <a:t>знаний в срок не позднее одного месяца.</a:t>
              </a:r>
              <a:endParaRPr lang="ru-RU" sz="1100" b="1">
                <a:solidFill>
                  <a:srgbClr val="000000"/>
                </a:solidFill>
                <a:effectLst/>
                <a:latin typeface="Times New Roman" pitchFamily="18" charset="0"/>
                <a:ea typeface="Calibri" panose="020F0502020204030204" pitchFamily="34" charset="0"/>
                <a:cs typeface="Times New Roman" pitchFamily="18" charset="0"/>
              </a:endParaRPr>
            </a:p>
          </p:txBody>
        </p:sp>
        <p:sp>
          <p:nvSpPr>
            <p:cNvPr id="67" name="Shape 2470"/>
            <p:cNvSpPr/>
            <p:nvPr/>
          </p:nvSpPr>
          <p:spPr>
            <a:xfrm>
              <a:off x="2016252" y="2061210"/>
              <a:ext cx="576072" cy="576072"/>
            </a:xfrm>
            <a:custGeom>
              <a:avLst/>
              <a:gdLst/>
              <a:ahLst/>
              <a:cxnLst/>
              <a:rect l="0" t="0" r="0" b="0"/>
              <a:pathLst>
                <a:path w="576072" h="576072">
                  <a:moveTo>
                    <a:pt x="288036" y="0"/>
                  </a:moveTo>
                  <a:lnTo>
                    <a:pt x="576072" y="288036"/>
                  </a:lnTo>
                  <a:lnTo>
                    <a:pt x="288036" y="576072"/>
                  </a:lnTo>
                  <a:lnTo>
                    <a:pt x="288036" y="432054"/>
                  </a:lnTo>
                  <a:lnTo>
                    <a:pt x="0" y="432054"/>
                  </a:lnTo>
                  <a:lnTo>
                    <a:pt x="0" y="144018"/>
                  </a:lnTo>
                  <a:lnTo>
                    <a:pt x="288036" y="144018"/>
                  </a:lnTo>
                  <a:lnTo>
                    <a:pt x="288036" y="0"/>
                  </a:ln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ru-RU" b="1">
                <a:latin typeface="Times New Roman" pitchFamily="18" charset="0"/>
                <a:cs typeface="Times New Roman" pitchFamily="18" charset="0"/>
              </a:endParaRPr>
            </a:p>
          </p:txBody>
        </p:sp>
        <p:sp>
          <p:nvSpPr>
            <p:cNvPr id="68" name="Shape 2471"/>
            <p:cNvSpPr/>
            <p:nvPr/>
          </p:nvSpPr>
          <p:spPr>
            <a:xfrm>
              <a:off x="2016252" y="2061210"/>
              <a:ext cx="576072" cy="576072"/>
            </a:xfrm>
            <a:custGeom>
              <a:avLst/>
              <a:gdLst/>
              <a:ahLst/>
              <a:cxnLst/>
              <a:rect l="0" t="0" r="0" b="0"/>
              <a:pathLst>
                <a:path w="576072" h="576072">
                  <a:moveTo>
                    <a:pt x="0" y="144018"/>
                  </a:moveTo>
                  <a:lnTo>
                    <a:pt x="288036" y="144018"/>
                  </a:lnTo>
                  <a:lnTo>
                    <a:pt x="288036" y="0"/>
                  </a:lnTo>
                  <a:lnTo>
                    <a:pt x="576072" y="288036"/>
                  </a:lnTo>
                  <a:lnTo>
                    <a:pt x="288036" y="576072"/>
                  </a:lnTo>
                  <a:lnTo>
                    <a:pt x="288036" y="432054"/>
                  </a:lnTo>
                  <a:lnTo>
                    <a:pt x="0" y="432054"/>
                  </a:lnTo>
                  <a:close/>
                </a:path>
              </a:pathLst>
            </a:custGeom>
            <a:ln w="25908" cap="flat">
              <a:miter lim="101600"/>
            </a:ln>
          </p:spPr>
          <p:style>
            <a:lnRef idx="1">
              <a:srgbClr val="385D8A"/>
            </a:lnRef>
            <a:fillRef idx="0">
              <a:srgbClr val="000000">
                <a:alpha val="0"/>
              </a:srgbClr>
            </a:fillRef>
            <a:effectRef idx="0">
              <a:scrgbClr r="0" g="0" b="0"/>
            </a:effectRef>
            <a:fontRef idx="none"/>
          </p:style>
          <p:txBody>
            <a:bodyPr/>
            <a:lstStyle/>
            <a:p>
              <a:endParaRPr lang="ru-RU" b="1">
                <a:latin typeface="Times New Roman" pitchFamily="18" charset="0"/>
                <a:cs typeface="Times New Roman" pitchFamily="18" charset="0"/>
              </a:endParaRPr>
            </a:p>
          </p:txBody>
        </p:sp>
        <p:sp>
          <p:nvSpPr>
            <p:cNvPr id="69" name="Shape 2472"/>
            <p:cNvSpPr/>
            <p:nvPr/>
          </p:nvSpPr>
          <p:spPr>
            <a:xfrm>
              <a:off x="2016252" y="4437126"/>
              <a:ext cx="576072" cy="576072"/>
            </a:xfrm>
            <a:custGeom>
              <a:avLst/>
              <a:gdLst/>
              <a:ahLst/>
              <a:cxnLst/>
              <a:rect l="0" t="0" r="0" b="0"/>
              <a:pathLst>
                <a:path w="576072" h="576072">
                  <a:moveTo>
                    <a:pt x="288036" y="0"/>
                  </a:moveTo>
                  <a:lnTo>
                    <a:pt x="576072" y="288036"/>
                  </a:lnTo>
                  <a:lnTo>
                    <a:pt x="288036" y="576072"/>
                  </a:lnTo>
                  <a:lnTo>
                    <a:pt x="288036" y="432054"/>
                  </a:lnTo>
                  <a:lnTo>
                    <a:pt x="0" y="432054"/>
                  </a:lnTo>
                  <a:lnTo>
                    <a:pt x="0" y="144018"/>
                  </a:lnTo>
                  <a:lnTo>
                    <a:pt x="288036" y="144018"/>
                  </a:lnTo>
                  <a:lnTo>
                    <a:pt x="288036" y="0"/>
                  </a:lnTo>
                  <a:close/>
                </a:path>
              </a:pathLst>
            </a:custGeom>
            <a:ln w="0" cap="flat">
              <a:miter lim="101600"/>
            </a:ln>
          </p:spPr>
          <p:style>
            <a:lnRef idx="0">
              <a:srgbClr val="000000">
                <a:alpha val="0"/>
              </a:srgbClr>
            </a:lnRef>
            <a:fillRef idx="1">
              <a:srgbClr val="4F81BD"/>
            </a:fillRef>
            <a:effectRef idx="0">
              <a:scrgbClr r="0" g="0" b="0"/>
            </a:effectRef>
            <a:fontRef idx="none"/>
          </p:style>
          <p:txBody>
            <a:bodyPr/>
            <a:lstStyle/>
            <a:p>
              <a:endParaRPr lang="ru-RU" b="1">
                <a:latin typeface="Times New Roman" pitchFamily="18" charset="0"/>
                <a:cs typeface="Times New Roman" pitchFamily="18" charset="0"/>
              </a:endParaRPr>
            </a:p>
          </p:txBody>
        </p:sp>
        <p:sp>
          <p:nvSpPr>
            <p:cNvPr id="70" name="Shape 2473"/>
            <p:cNvSpPr/>
            <p:nvPr/>
          </p:nvSpPr>
          <p:spPr>
            <a:xfrm>
              <a:off x="2016252" y="4437126"/>
              <a:ext cx="576072" cy="576072"/>
            </a:xfrm>
            <a:custGeom>
              <a:avLst/>
              <a:gdLst/>
              <a:ahLst/>
              <a:cxnLst/>
              <a:rect l="0" t="0" r="0" b="0"/>
              <a:pathLst>
                <a:path w="576072" h="576072">
                  <a:moveTo>
                    <a:pt x="0" y="144018"/>
                  </a:moveTo>
                  <a:lnTo>
                    <a:pt x="288036" y="144018"/>
                  </a:lnTo>
                  <a:lnTo>
                    <a:pt x="288036" y="0"/>
                  </a:lnTo>
                  <a:lnTo>
                    <a:pt x="576072" y="288036"/>
                  </a:lnTo>
                  <a:lnTo>
                    <a:pt x="288036" y="576072"/>
                  </a:lnTo>
                  <a:lnTo>
                    <a:pt x="288036" y="432054"/>
                  </a:lnTo>
                  <a:lnTo>
                    <a:pt x="0" y="432054"/>
                  </a:lnTo>
                  <a:close/>
                </a:path>
              </a:pathLst>
            </a:custGeom>
            <a:ln w="25908" cap="flat">
              <a:miter lim="101600"/>
            </a:ln>
          </p:spPr>
          <p:style>
            <a:lnRef idx="1">
              <a:srgbClr val="385D8A"/>
            </a:lnRef>
            <a:fillRef idx="0">
              <a:srgbClr val="000000">
                <a:alpha val="0"/>
              </a:srgbClr>
            </a:fillRef>
            <a:effectRef idx="0">
              <a:scrgbClr r="0" g="0" b="0"/>
            </a:effectRef>
            <a:fontRef idx="none"/>
          </p:style>
          <p:txBody>
            <a:bodyPr/>
            <a:lstStyle/>
            <a:p>
              <a:endParaRPr lang="ru-RU" b="1">
                <a:latin typeface="Times New Roman" pitchFamily="18" charset="0"/>
                <a:cs typeface="Times New Roman" pitchFamily="18" charset="0"/>
              </a:endParaRPr>
            </a:p>
          </p:txBody>
        </p:sp>
      </p:grpSp>
      <p:sp>
        <p:nvSpPr>
          <p:cNvPr id="71" name="Прямоугольник 70"/>
          <p:cNvSpPr/>
          <p:nvPr/>
        </p:nvSpPr>
        <p:spPr>
          <a:xfrm>
            <a:off x="387012" y="701725"/>
            <a:ext cx="6931254" cy="1106713"/>
          </a:xfrm>
          <a:prstGeom prst="rect">
            <a:avLst/>
          </a:prstGeom>
        </p:spPr>
        <p:txBody>
          <a:bodyPr wrap="square">
            <a:spAutoFit/>
          </a:bodyPr>
          <a:lstStyle/>
          <a:p>
            <a:pPr marR="1154430" algn="just">
              <a:lnSpc>
                <a:spcPct val="103000"/>
              </a:lnSpc>
              <a:spcAft>
                <a:spcPts val="1175"/>
              </a:spcAft>
            </a:pPr>
            <a:r>
              <a:rPr lang="ru-RU" sz="1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Постановление Минтруда РФ, Минобразования РФ </a:t>
            </a:r>
            <a:r>
              <a:rPr lang="ru-RU" sz="16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от 13.01.2003 </a:t>
            </a:r>
            <a:r>
              <a:rPr lang="ru-RU" sz="1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1/29 «Об утверждении Порядка </a:t>
            </a:r>
            <a:r>
              <a:rPr lang="ru-RU" sz="16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обучения                </a:t>
            </a:r>
            <a:r>
              <a:rPr lang="ru-RU" sz="1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по охране труда и проверки знаний требований охраны труда работников организаций»</a:t>
            </a:r>
            <a:endPar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2" name="Picture 2" descr="Северо-Западный региональный Центр Охраны Труда, АНО ДПО. Великий Новгород Сделкино"/>
          <p:cNvPicPr>
            <a:picLocks noChangeAspect="1" noChangeArrowheads="1"/>
          </p:cNvPicPr>
          <p:nvPr/>
        </p:nvPicPr>
        <p:blipFill>
          <a:blip r:embed="rId2" cstate="print"/>
          <a:srcRect/>
          <a:stretch>
            <a:fillRect/>
          </a:stretch>
        </p:blipFill>
        <p:spPr bwMode="auto">
          <a:xfrm>
            <a:off x="6228184" y="548680"/>
            <a:ext cx="2634985" cy="1433098"/>
          </a:xfrm>
          <a:prstGeom prst="rect">
            <a:avLst/>
          </a:prstGeom>
          <a:noFill/>
        </p:spPr>
      </p:pic>
      <p:sp>
        <p:nvSpPr>
          <p:cNvPr id="36" name="Прямоугольник 35"/>
          <p:cNvSpPr/>
          <p:nvPr/>
        </p:nvSpPr>
        <p:spPr>
          <a:xfrm rot="10800000" flipV="1">
            <a:off x="323528" y="3074339"/>
            <a:ext cx="2232248" cy="2462213"/>
          </a:xfrm>
          <a:prstGeom prst="rect">
            <a:avLst/>
          </a:prstGeom>
        </p:spPr>
        <p:txBody>
          <a:bodyPr wrap="square">
            <a:spAutoFit/>
          </a:bodyPr>
          <a:lstStyle/>
          <a:p>
            <a:pPr algn="ctr"/>
            <a:r>
              <a:rPr lang="ru-RU" sz="1400" b="1" dirty="0" smtClean="0">
                <a:solidFill>
                  <a:srgbClr val="002060"/>
                </a:solidFill>
                <a:latin typeface="Times New Roman" pitchFamily="18" charset="0"/>
                <a:ea typeface="Calibri" panose="020F0502020204030204" pitchFamily="34" charset="0"/>
                <a:cs typeface="Times New Roman" pitchFamily="18" charset="0"/>
              </a:rPr>
              <a:t>Работодатель  (уполномоченное им лицо) обязан организовать в </a:t>
            </a:r>
            <a:r>
              <a:rPr lang="ru-RU" sz="1400" b="1" dirty="0" smtClean="0">
                <a:solidFill>
                  <a:srgbClr val="C00000"/>
                </a:solidFill>
                <a:latin typeface="Times New Roman" pitchFamily="18" charset="0"/>
                <a:ea typeface="Calibri" panose="020F0502020204030204" pitchFamily="34" charset="0"/>
                <a:cs typeface="Times New Roman" pitchFamily="18" charset="0"/>
              </a:rPr>
              <a:t>течение  1 месяца </a:t>
            </a:r>
            <a:r>
              <a:rPr lang="ru-RU" sz="1400" b="1" dirty="0" smtClean="0">
                <a:solidFill>
                  <a:srgbClr val="002060"/>
                </a:solidFill>
                <a:latin typeface="Times New Roman" pitchFamily="18" charset="0"/>
                <a:ea typeface="Calibri" panose="020F0502020204030204" pitchFamily="34" charset="0"/>
                <a:cs typeface="Times New Roman" pitchFamily="18" charset="0"/>
              </a:rPr>
              <a:t>после приема на работу, обучение по охране труда всех поступающих на работу лиц,  а также лиц, переводимых на другую работу </a:t>
            </a:r>
            <a:endParaRPr lang="ru-RU"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830287230"/>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78098"/>
          </a:xfrm>
        </p:spPr>
        <p:txBody>
          <a:bodyPr/>
          <a:lstStyle/>
          <a:p>
            <a:r>
              <a:rPr lang="ru-RU" sz="2400" b="1" dirty="0" smtClean="0">
                <a:solidFill>
                  <a:schemeClr val="accent4">
                    <a:lumMod val="75000"/>
                  </a:schemeClr>
                </a:solidFill>
                <a:latin typeface="Times New Roman" pitchFamily="18" charset="0"/>
                <a:cs typeface="Times New Roman" pitchFamily="18" charset="0"/>
              </a:rPr>
              <a:t>ПОДГОТОВКА РАБОТНИКОВ ПО ВОПРОСАМ ОХРАНЫ ТРУДА У РАБОТОДАТЕЛЯ</a:t>
            </a:r>
            <a:endParaRPr lang="ru-RU" sz="2400" b="1" dirty="0">
              <a:solidFill>
                <a:schemeClr val="accent4">
                  <a:lumMod val="75000"/>
                </a:schemeClr>
              </a:solidFill>
              <a:latin typeface="Times New Roman" pitchFamily="18" charset="0"/>
              <a:cs typeface="Times New Roman" pitchFamily="18" charset="0"/>
            </a:endParaRPr>
          </a:p>
        </p:txBody>
      </p:sp>
      <p:pic>
        <p:nvPicPr>
          <p:cNvPr id="5" name="Picture 14"/>
          <p:cNvPicPr>
            <a:picLocks noChangeAspect="1" noChangeArrowheads="1"/>
          </p:cNvPicPr>
          <p:nvPr/>
        </p:nvPicPr>
        <p:blipFill>
          <a:blip r:embed="rId2" cstate="print"/>
          <a:srcRect/>
          <a:stretch>
            <a:fillRect/>
          </a:stretch>
        </p:blipFill>
        <p:spPr bwMode="auto">
          <a:xfrm>
            <a:off x="911225" y="0"/>
            <a:ext cx="1428750" cy="114300"/>
          </a:xfrm>
          <a:prstGeom prst="rect">
            <a:avLst/>
          </a:prstGeom>
          <a:noFill/>
          <a:ln w="9525">
            <a:noFill/>
            <a:miter lim="800000"/>
            <a:headEnd/>
            <a:tailEnd/>
          </a:ln>
        </p:spPr>
      </p:pic>
      <p:sp>
        <p:nvSpPr>
          <p:cNvPr id="7"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graphicFrame>
        <p:nvGraphicFramePr>
          <p:cNvPr id="11" name="Схема 10"/>
          <p:cNvGraphicFramePr/>
          <p:nvPr/>
        </p:nvGraphicFramePr>
        <p:xfrm>
          <a:off x="467544" y="1124744"/>
          <a:ext cx="835292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irst Aid - 3D and CG &amp; Abstract Background Wallpapers on Desktop Nexus (Image 77378)"/>
          <p:cNvPicPr>
            <a:picLocks noChangeAspect="1" noChangeArrowheads="1"/>
          </p:cNvPicPr>
          <p:nvPr/>
        </p:nvPicPr>
        <p:blipFill>
          <a:blip r:embed="rId2" cstate="print"/>
          <a:srcRect/>
          <a:stretch>
            <a:fillRect/>
          </a:stretch>
        </p:blipFill>
        <p:spPr bwMode="auto">
          <a:xfrm>
            <a:off x="4644008" y="3645024"/>
            <a:ext cx="4032448" cy="2304255"/>
          </a:xfrm>
          <a:prstGeom prst="rect">
            <a:avLst/>
          </a:prstGeom>
          <a:noFill/>
        </p:spPr>
      </p:pic>
      <p:sp>
        <p:nvSpPr>
          <p:cNvPr id="2" name="Заголовок 1"/>
          <p:cNvSpPr>
            <a:spLocks noGrp="1"/>
          </p:cNvSpPr>
          <p:nvPr>
            <p:ph type="title"/>
          </p:nvPr>
        </p:nvSpPr>
        <p:spPr>
          <a:xfrm>
            <a:off x="457200" y="274638"/>
            <a:ext cx="8229600" cy="922114"/>
          </a:xfrm>
        </p:spPr>
        <p:txBody>
          <a:bodyPr/>
          <a:lstStyle/>
          <a:p>
            <a:r>
              <a:rPr lang="ru-RU" sz="2400" b="1" dirty="0" smtClean="0">
                <a:solidFill>
                  <a:schemeClr val="accent5">
                    <a:lumMod val="75000"/>
                  </a:schemeClr>
                </a:solidFill>
                <a:latin typeface="Times New Roman" pitchFamily="18" charset="0"/>
                <a:cs typeface="Times New Roman" pitchFamily="18" charset="0"/>
              </a:rPr>
              <a:t>ПОДГОТОВКА ПО ВОПРОСАМ ОКАЗАНИЯ ПЕРВОЙ ПОМОЩИ ПОСТРАДАВШИМ</a:t>
            </a:r>
            <a:endParaRPr lang="ru-RU" sz="2400" b="1" dirty="0">
              <a:solidFill>
                <a:schemeClr val="accent5">
                  <a:lumMod val="75000"/>
                </a:schemeClr>
              </a:solidFill>
              <a:latin typeface="Times New Roman" pitchFamily="18" charset="0"/>
              <a:cs typeface="Times New Roman" pitchFamily="18" charset="0"/>
            </a:endParaRPr>
          </a:p>
        </p:txBody>
      </p:sp>
      <p:pic>
        <p:nvPicPr>
          <p:cNvPr id="5"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6"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graphicFrame>
        <p:nvGraphicFramePr>
          <p:cNvPr id="14" name="Схема 13"/>
          <p:cNvGraphicFramePr/>
          <p:nvPr>
            <p:extLst>
              <p:ext uri="{D42A27DB-BD31-4B8C-83A1-F6EECF244321}">
                <p14:modId xmlns:p14="http://schemas.microsoft.com/office/powerpoint/2010/main" val="2100557251"/>
              </p:ext>
            </p:extLst>
          </p:nvPr>
        </p:nvGraphicFramePr>
        <p:xfrm>
          <a:off x="323528" y="1196752"/>
          <a:ext cx="8496944"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irst Aid - 3D and CG &amp; Abstract Background Wallpapers on Desktop Nexus (Image 77378)"/>
          <p:cNvPicPr>
            <a:picLocks noChangeAspect="1" noChangeArrowheads="1"/>
          </p:cNvPicPr>
          <p:nvPr/>
        </p:nvPicPr>
        <p:blipFill>
          <a:blip r:embed="rId2" cstate="print"/>
          <a:srcRect/>
          <a:stretch>
            <a:fillRect/>
          </a:stretch>
        </p:blipFill>
        <p:spPr bwMode="auto">
          <a:xfrm>
            <a:off x="4644008" y="3645024"/>
            <a:ext cx="4032448" cy="2304255"/>
          </a:xfrm>
          <a:prstGeom prst="rect">
            <a:avLst/>
          </a:prstGeom>
          <a:noFill/>
        </p:spPr>
      </p:pic>
      <p:sp>
        <p:nvSpPr>
          <p:cNvPr id="2" name="Заголовок 1"/>
          <p:cNvSpPr>
            <a:spLocks noGrp="1"/>
          </p:cNvSpPr>
          <p:nvPr>
            <p:ph type="title"/>
          </p:nvPr>
        </p:nvSpPr>
        <p:spPr>
          <a:xfrm>
            <a:off x="457200" y="274638"/>
            <a:ext cx="8229600" cy="922114"/>
          </a:xfrm>
        </p:spPr>
        <p:txBody>
          <a:bodyPr/>
          <a:lstStyle/>
          <a:p>
            <a:r>
              <a:rPr lang="ru-RU" sz="2000" b="1" dirty="0" smtClean="0">
                <a:solidFill>
                  <a:schemeClr val="accent5">
                    <a:lumMod val="75000"/>
                  </a:schemeClr>
                </a:solidFill>
                <a:latin typeface="Times New Roman" pitchFamily="18" charset="0"/>
                <a:cs typeface="Times New Roman" pitchFamily="18" charset="0"/>
              </a:rPr>
              <a:t>ОБЩИЕ ПОЛОЖЕНИЯ ОКАЗАНИЯ ПЕРВОЙ ПОМОЩИ</a:t>
            </a:r>
            <a:endParaRPr lang="ru-RU" sz="2000" b="1" dirty="0">
              <a:solidFill>
                <a:schemeClr val="accent5">
                  <a:lumMod val="75000"/>
                </a:schemeClr>
              </a:solidFill>
              <a:latin typeface="Times New Roman" pitchFamily="18" charset="0"/>
              <a:cs typeface="Times New Roman" pitchFamily="18" charset="0"/>
            </a:endParaRPr>
          </a:p>
        </p:txBody>
      </p:sp>
      <p:pic>
        <p:nvPicPr>
          <p:cNvPr id="5"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6"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graphicFrame>
        <p:nvGraphicFramePr>
          <p:cNvPr id="14" name="Схема 13"/>
          <p:cNvGraphicFramePr/>
          <p:nvPr>
            <p:extLst>
              <p:ext uri="{D42A27DB-BD31-4B8C-83A1-F6EECF244321}">
                <p14:modId xmlns:p14="http://schemas.microsoft.com/office/powerpoint/2010/main" val="2474275018"/>
              </p:ext>
            </p:extLst>
          </p:nvPr>
        </p:nvGraphicFramePr>
        <p:xfrm>
          <a:off x="323528" y="1196752"/>
          <a:ext cx="8496944"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78552"/>
      </p:ext>
    </p:extLst>
  </p:cSld>
  <p:clrMapOvr>
    <a:masterClrMapping/>
  </p:clrMapOvr>
  <p:transition>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irst Aid - 3D and CG &amp; Abstract Background Wallpapers on Desktop Nexus (Image 77378)"/>
          <p:cNvPicPr>
            <a:picLocks noChangeAspect="1" noChangeArrowheads="1"/>
          </p:cNvPicPr>
          <p:nvPr/>
        </p:nvPicPr>
        <p:blipFill>
          <a:blip r:embed="rId2" cstate="print"/>
          <a:srcRect/>
          <a:stretch>
            <a:fillRect/>
          </a:stretch>
        </p:blipFill>
        <p:spPr bwMode="auto">
          <a:xfrm>
            <a:off x="4725855" y="2997574"/>
            <a:ext cx="4032448" cy="2304255"/>
          </a:xfrm>
          <a:prstGeom prst="rect">
            <a:avLst/>
          </a:prstGeom>
          <a:noFill/>
        </p:spPr>
      </p:pic>
      <p:sp>
        <p:nvSpPr>
          <p:cNvPr id="2" name="Заголовок 1"/>
          <p:cNvSpPr>
            <a:spLocks noGrp="1"/>
          </p:cNvSpPr>
          <p:nvPr>
            <p:ph type="title"/>
          </p:nvPr>
        </p:nvSpPr>
        <p:spPr>
          <a:xfrm>
            <a:off x="1547664" y="244637"/>
            <a:ext cx="6851104" cy="560487"/>
          </a:xfrm>
        </p:spPr>
        <p:txBody>
          <a:bodyPr/>
          <a:lstStyle/>
          <a:p>
            <a:r>
              <a:rPr lang="ru-RU" sz="2400" b="1" dirty="0" smtClean="0">
                <a:solidFill>
                  <a:schemeClr val="accent5">
                    <a:lumMod val="75000"/>
                  </a:schemeClr>
                </a:solidFill>
                <a:latin typeface="Times New Roman" pitchFamily="18" charset="0"/>
                <a:cs typeface="Times New Roman" pitchFamily="18" charset="0"/>
              </a:rPr>
              <a:t>КАК РАСПОЗНАТЬ ИНСУЛЬТ</a:t>
            </a:r>
            <a:endParaRPr lang="ru-RU" sz="2400" b="1" dirty="0">
              <a:solidFill>
                <a:schemeClr val="accent5">
                  <a:lumMod val="75000"/>
                </a:schemeClr>
              </a:solidFill>
              <a:latin typeface="Times New Roman" pitchFamily="18" charset="0"/>
              <a:cs typeface="Times New Roman" pitchFamily="18" charset="0"/>
            </a:endParaRPr>
          </a:p>
        </p:txBody>
      </p:sp>
      <p:pic>
        <p:nvPicPr>
          <p:cNvPr id="5"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6"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graphicFrame>
        <p:nvGraphicFramePr>
          <p:cNvPr id="14" name="Схема 13"/>
          <p:cNvGraphicFramePr/>
          <p:nvPr>
            <p:extLst>
              <p:ext uri="{D42A27DB-BD31-4B8C-83A1-F6EECF244321}">
                <p14:modId xmlns:p14="http://schemas.microsoft.com/office/powerpoint/2010/main" val="3611243656"/>
              </p:ext>
            </p:extLst>
          </p:nvPr>
        </p:nvGraphicFramePr>
        <p:xfrm>
          <a:off x="539553" y="935461"/>
          <a:ext cx="8201526" cy="4097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Заголовок 1"/>
          <p:cNvSpPr txBox="1">
            <a:spLocks/>
          </p:cNvSpPr>
          <p:nvPr/>
        </p:nvSpPr>
        <p:spPr bwMode="auto">
          <a:xfrm>
            <a:off x="395536" y="5163556"/>
            <a:ext cx="8326288" cy="14235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1800" b="1" dirty="0">
                <a:solidFill>
                  <a:schemeClr val="tx2"/>
                </a:solidFill>
                <a:latin typeface="Times New Roman" panose="02020603050405020304" pitchFamily="18" charset="0"/>
                <a:cs typeface="Times New Roman" panose="02020603050405020304" pitchFamily="18" charset="0"/>
              </a:rPr>
              <a:t>Внимание! Еще один способ распознать </a:t>
            </a:r>
            <a:r>
              <a:rPr lang="ru-RU" sz="1800" b="1" dirty="0" smtClean="0">
                <a:solidFill>
                  <a:schemeClr val="tx2"/>
                </a:solidFill>
                <a:latin typeface="Times New Roman" panose="02020603050405020304" pitchFamily="18" charset="0"/>
                <a:cs typeface="Times New Roman" panose="02020603050405020304" pitchFamily="18" charset="0"/>
              </a:rPr>
              <a:t>инсульт: </a:t>
            </a:r>
            <a:r>
              <a:rPr lang="ru-RU" sz="1800" b="1" dirty="0">
                <a:solidFill>
                  <a:schemeClr val="tx2"/>
                </a:solidFill>
                <a:latin typeface="Times New Roman" panose="02020603050405020304" pitchFamily="18" charset="0"/>
                <a:cs typeface="Times New Roman" panose="02020603050405020304" pitchFamily="18" charset="0"/>
              </a:rPr>
              <a:t>попросите пострадавшего высунуть язык. И если язык кривой или неправильной формы и западает на одну или другую сторону, то это тоже признак инсульта. Если Вы отметили у пострадавшего </a:t>
            </a:r>
            <a:r>
              <a:rPr lang="ru-RU" sz="1800" b="1" dirty="0" smtClean="0">
                <a:solidFill>
                  <a:schemeClr val="tx2"/>
                </a:solidFill>
                <a:latin typeface="Times New Roman" panose="02020603050405020304" pitchFamily="18" charset="0"/>
                <a:cs typeface="Times New Roman" panose="02020603050405020304" pitchFamily="18" charset="0"/>
              </a:rPr>
              <a:t>проблему с </a:t>
            </a:r>
            <a:r>
              <a:rPr lang="ru-RU" sz="1800" b="1" dirty="0">
                <a:solidFill>
                  <a:schemeClr val="tx2"/>
                </a:solidFill>
                <a:latin typeface="Times New Roman" panose="02020603050405020304" pitchFamily="18" charset="0"/>
                <a:cs typeface="Times New Roman" panose="02020603050405020304" pitchFamily="18" charset="0"/>
              </a:rPr>
              <a:t>каким-то из этих заданий, немедленно вызывайте скорую и опишите симптомы прибывшим на место медикам.  </a:t>
            </a:r>
            <a:r>
              <a:rPr lang="ru-RU" sz="1800" b="1" dirty="0">
                <a:solidFill>
                  <a:schemeClr val="tx2"/>
                </a:solidFill>
              </a:rPr>
              <a:t/>
            </a:r>
            <a:br>
              <a:rPr lang="ru-RU" sz="1800" b="1" dirty="0">
                <a:solidFill>
                  <a:schemeClr val="tx2"/>
                </a:solidFill>
              </a:rPr>
            </a:br>
            <a:endParaRPr lang="ru-RU" sz="18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823188500"/>
      </p:ext>
    </p:extLst>
  </p:cSld>
  <p:clrMapOvr>
    <a:masterClrMapping/>
  </p:clrMapOvr>
  <p:transition>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a:lnSpc>
                <a:spcPct val="100000"/>
              </a:lnSpc>
            </a:pPr>
            <a:r>
              <a:rPr lang="ru-RU" altLang="ru-RU" sz="2400" b="1" dirty="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Три заповеди:</a:t>
            </a:r>
            <a:br>
              <a:rPr lang="ru-RU" altLang="ru-RU" sz="2400" b="1" dirty="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ru-RU" altLang="ru-RU" sz="2400" b="1" dirty="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как не упустить шанс на спасение пострадавшего в состоянии клинической </a:t>
            </a:r>
            <a:r>
              <a:rPr lang="ru-RU" altLang="ru-RU" sz="2400" b="1" dirty="0" smtClean="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смерти</a:t>
            </a:r>
            <a:endParaRPr lang="ru-RU" altLang="ru-RU" b="1" dirty="0">
              <a:solidFill>
                <a:schemeClr val="tx2"/>
              </a:solidFill>
              <a:effectLst>
                <a:outerShdw blurRad="38100" dist="38100" dir="2700000" algn="tl">
                  <a:srgbClr val="C0C0C0"/>
                </a:outerShdw>
              </a:effectLst>
            </a:endParaRPr>
          </a:p>
        </p:txBody>
      </p:sp>
      <p:sp>
        <p:nvSpPr>
          <p:cNvPr id="3" name="Объект 2"/>
          <p:cNvSpPr>
            <a:spLocks noGrp="1"/>
          </p:cNvSpPr>
          <p:nvPr>
            <p:ph idx="1"/>
          </p:nvPr>
        </p:nvSpPr>
        <p:spPr/>
        <p:txBody>
          <a:bodyPr/>
          <a:lstStyle/>
          <a:p>
            <a:pPr marL="0" indent="0" eaLnBrk="1">
              <a:lnSpc>
                <a:spcPct val="100000"/>
              </a:lnSpc>
              <a:spcBef>
                <a:spcPts val="1125"/>
              </a:spcBef>
              <a:spcAft>
                <a:spcPts val="500"/>
              </a:spcAft>
              <a:buClr>
                <a:srgbClr val="333399"/>
              </a:buClr>
              <a:buSzPct val="91000"/>
              <a:buNone/>
            </a:pPr>
            <a:r>
              <a:rPr lang="ru-RU" altLang="ru-RU" sz="2000" b="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ЗАПОВЕДЬ ПЕРВАЯ:   </a:t>
            </a:r>
            <a:r>
              <a:rPr lang="ru-RU" altLang="ru-RU" sz="2000" b="1" dirty="0">
                <a:solidFill>
                  <a:srgbClr val="FF0000"/>
                </a:solidFill>
                <a:latin typeface="Times New Roman" panose="02020603050405020304" pitchFamily="18" charset="0"/>
                <a:cs typeface="Times New Roman" panose="02020603050405020304" pitchFamily="18" charset="0"/>
              </a:rPr>
              <a:t>Жизнь человека в состоянии клинической смерти находится в руках того, кто первым его увидит</a:t>
            </a:r>
            <a:r>
              <a:rPr lang="ru-RU" altLang="ru-RU" sz="2000" b="1" dirty="0" smtClean="0">
                <a:solidFill>
                  <a:srgbClr val="FF0000"/>
                </a:solidFill>
                <a:latin typeface="Times New Roman" panose="02020603050405020304" pitchFamily="18" charset="0"/>
                <a:cs typeface="Times New Roman" panose="02020603050405020304" pitchFamily="18" charset="0"/>
              </a:rPr>
              <a:t>.                   </a:t>
            </a:r>
            <a:r>
              <a:rPr lang="ru-RU" altLang="ru-RU" sz="2000" dirty="0" smtClean="0">
                <a:solidFill>
                  <a:srgbClr val="0000FF"/>
                </a:solidFill>
                <a:latin typeface="Times New Roman" panose="02020603050405020304" pitchFamily="18" charset="0"/>
                <a:cs typeface="Times New Roman" panose="02020603050405020304" pitchFamily="18" charset="0"/>
              </a:rPr>
              <a:t>(</a:t>
            </a:r>
            <a:r>
              <a:rPr lang="ru-RU" altLang="ru-RU" sz="2000" dirty="0">
                <a:solidFill>
                  <a:srgbClr val="0000FF"/>
                </a:solidFill>
                <a:latin typeface="Times New Roman" panose="02020603050405020304" pitchFamily="18" charset="0"/>
                <a:cs typeface="Times New Roman" panose="02020603050405020304" pitchFamily="18" charset="0"/>
              </a:rPr>
              <a:t>Действия врача или прохожего, профессионального спасателя или школьника будут одинаковыми. Главное – не испугаться начать реанимацию</a:t>
            </a:r>
            <a:r>
              <a:rPr lang="ru-RU" altLang="ru-RU" sz="2000" dirty="0" smtClean="0">
                <a:solidFill>
                  <a:srgbClr val="0000FF"/>
                </a:solidFill>
                <a:latin typeface="Times New Roman" panose="02020603050405020304" pitchFamily="18" charset="0"/>
                <a:cs typeface="Times New Roman" panose="02020603050405020304" pitchFamily="18" charset="0"/>
              </a:rPr>
              <a:t>.)</a:t>
            </a:r>
          </a:p>
          <a:p>
            <a:pPr marL="0" indent="0" eaLnBrk="1">
              <a:lnSpc>
                <a:spcPct val="100000"/>
              </a:lnSpc>
              <a:spcBef>
                <a:spcPts val="1125"/>
              </a:spcBef>
              <a:spcAft>
                <a:spcPts val="500"/>
              </a:spcAft>
              <a:buClr>
                <a:srgbClr val="333399"/>
              </a:buClr>
              <a:buSzPct val="91000"/>
              <a:buNone/>
            </a:pPr>
            <a:r>
              <a:rPr lang="ru-RU" altLang="ru-RU" sz="2000" b="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ЗАПОВЕДЬ  ВТОРАЯ: </a:t>
            </a:r>
            <a:r>
              <a:rPr lang="ru-RU" altLang="ru-RU" sz="2000" b="1" dirty="0">
                <a:solidFill>
                  <a:srgbClr val="FF0000"/>
                </a:solidFill>
                <a:latin typeface="Times New Roman" panose="02020603050405020304" pitchFamily="18" charset="0"/>
                <a:cs typeface="Times New Roman" panose="02020603050405020304" pitchFamily="18" charset="0"/>
              </a:rPr>
              <a:t>В порыве помочь не надо бояться косых взглядов</a:t>
            </a:r>
            <a:r>
              <a:rPr lang="ru-RU" altLang="ru-RU" sz="2000" b="1" dirty="0" smtClean="0">
                <a:solidFill>
                  <a:srgbClr val="FF0000"/>
                </a:solidFill>
                <a:latin typeface="Times New Roman" panose="02020603050405020304" pitchFamily="18" charset="0"/>
                <a:cs typeface="Times New Roman" panose="02020603050405020304" pitchFamily="18" charset="0"/>
              </a:rPr>
              <a:t>. </a:t>
            </a:r>
            <a:r>
              <a:rPr lang="ru-RU" altLang="ru-RU" sz="2000" dirty="0" smtClean="0">
                <a:solidFill>
                  <a:srgbClr val="0000FF"/>
                </a:solidFill>
                <a:latin typeface="Times New Roman" panose="02020603050405020304" pitchFamily="18" charset="0"/>
                <a:cs typeface="Times New Roman" panose="02020603050405020304" pitchFamily="18" charset="0"/>
              </a:rPr>
              <a:t>(</a:t>
            </a:r>
            <a:r>
              <a:rPr lang="ru-RU" altLang="ru-RU" sz="2000" dirty="0">
                <a:solidFill>
                  <a:srgbClr val="0000FF"/>
                </a:solidFill>
                <a:latin typeface="Times New Roman" panose="02020603050405020304" pitchFamily="18" charset="0"/>
                <a:cs typeface="Times New Roman" panose="02020603050405020304" pitchFamily="18" charset="0"/>
              </a:rPr>
              <a:t>Доброта твоего сердца – уже </a:t>
            </a:r>
            <a:r>
              <a:rPr lang="ru-RU" altLang="ru-RU" sz="2000" dirty="0" smtClean="0">
                <a:solidFill>
                  <a:srgbClr val="0000FF"/>
                </a:solidFill>
                <a:latin typeface="Times New Roman" panose="02020603050405020304" pitchFamily="18" charset="0"/>
                <a:cs typeface="Times New Roman" panose="02020603050405020304" pitchFamily="18" charset="0"/>
              </a:rPr>
              <a:t>мудра</a:t>
            </a:r>
            <a:r>
              <a:rPr lang="ru-RU" altLang="ru-RU" sz="2000" dirty="0">
                <a:solidFill>
                  <a:srgbClr val="0000FF"/>
                </a:solidFill>
                <a:latin typeface="Times New Roman" panose="02020603050405020304" pitchFamily="18" charset="0"/>
                <a:cs typeface="Times New Roman" panose="02020603050405020304" pitchFamily="18" charset="0"/>
              </a:rPr>
              <a:t>.</a:t>
            </a:r>
            <a:r>
              <a:rPr lang="ru-RU" altLang="ru-RU" sz="2000" dirty="0" smtClean="0">
                <a:solidFill>
                  <a:srgbClr val="0000FF"/>
                </a:solidFill>
                <a:latin typeface="Times New Roman" panose="02020603050405020304" pitchFamily="18" charset="0"/>
                <a:cs typeface="Times New Roman" panose="02020603050405020304" pitchFamily="18" charset="0"/>
              </a:rPr>
              <a:t>)</a:t>
            </a:r>
            <a:endParaRPr lang="ru-RU" altLang="ru-RU" sz="2000" dirty="0">
              <a:solidFill>
                <a:srgbClr val="0000FF"/>
              </a:solidFill>
              <a:latin typeface="Times New Roman" panose="02020603050405020304" pitchFamily="18" charset="0"/>
              <a:cs typeface="Times New Roman" panose="02020603050405020304" pitchFamily="18" charset="0"/>
            </a:endParaRPr>
          </a:p>
          <a:p>
            <a:pPr marL="0" indent="0" eaLnBrk="1">
              <a:lnSpc>
                <a:spcPct val="100000"/>
              </a:lnSpc>
              <a:spcBef>
                <a:spcPts val="1125"/>
              </a:spcBef>
              <a:spcAft>
                <a:spcPts val="500"/>
              </a:spcAft>
              <a:buClr>
                <a:srgbClr val="333399"/>
              </a:buClr>
              <a:buSzPct val="91000"/>
              <a:buNone/>
            </a:pPr>
            <a:r>
              <a:rPr lang="ru-RU" altLang="ru-RU" sz="2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ЗАПОВЕДЬ </a:t>
            </a:r>
            <a:r>
              <a:rPr lang="ru-RU" altLang="ru-RU" sz="2000" b="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ТРЕТЬЯ: </a:t>
            </a:r>
            <a:r>
              <a:rPr lang="ru-RU" altLang="ru-RU" sz="2000" b="1" dirty="0">
                <a:solidFill>
                  <a:srgbClr val="FF0000"/>
                </a:solidFill>
                <a:latin typeface="Times New Roman" panose="02020603050405020304" pitchFamily="18" charset="0"/>
                <a:cs typeface="Times New Roman" panose="02020603050405020304" pitchFamily="18" charset="0"/>
              </a:rPr>
              <a:t>Для спасения жизни наибольшее значение имеет своевременность оказания помощи. А не степень технического оснащения. </a:t>
            </a:r>
            <a:r>
              <a:rPr lang="ru-RU" altLang="ru-RU" sz="2000" dirty="0">
                <a:solidFill>
                  <a:srgbClr val="0000FF"/>
                </a:solidFill>
                <a:latin typeface="Times New Roman" panose="02020603050405020304" pitchFamily="18" charset="0"/>
                <a:cs typeface="Times New Roman" panose="02020603050405020304" pitchFamily="18" charset="0"/>
              </a:rPr>
              <a:t>(Необходимо лишь успеть применить свои знания.)</a:t>
            </a:r>
          </a:p>
        </p:txBody>
      </p:sp>
    </p:spTree>
    <p:extLst>
      <p:ext uri="{BB962C8B-B14F-4D97-AF65-F5344CB8AC3E}">
        <p14:creationId xmlns:p14="http://schemas.microsoft.com/office/powerpoint/2010/main" val="3827142470"/>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2" descr="30 дневный он-лайн тренинг Диагностика Предназначения :: vladimirivanov.justclick.ru"/>
          <p:cNvPicPr>
            <a:picLocks noChangeAspect="1" noChangeArrowheads="1"/>
          </p:cNvPicPr>
          <p:nvPr/>
        </p:nvPicPr>
        <p:blipFill>
          <a:blip r:embed="rId2" cstate="print"/>
          <a:srcRect/>
          <a:stretch>
            <a:fillRect/>
          </a:stretch>
        </p:blipFill>
        <p:spPr bwMode="auto">
          <a:xfrm>
            <a:off x="7600083" y="5340268"/>
            <a:ext cx="1292398" cy="1292398"/>
          </a:xfrm>
          <a:prstGeom prst="rect">
            <a:avLst/>
          </a:prstGeom>
          <a:noFill/>
        </p:spPr>
      </p:pic>
      <p:pic>
        <p:nvPicPr>
          <p:cNvPr id="35"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38"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graphicFrame>
        <p:nvGraphicFramePr>
          <p:cNvPr id="74" name="Схема 73"/>
          <p:cNvGraphicFramePr/>
          <p:nvPr/>
        </p:nvGraphicFramePr>
        <p:xfrm>
          <a:off x="1259632" y="1340768"/>
          <a:ext cx="6624736"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6" name="Заголовок 1"/>
          <p:cNvSpPr txBox="1">
            <a:spLocks/>
          </p:cNvSpPr>
          <p:nvPr/>
        </p:nvSpPr>
        <p:spPr bwMode="auto">
          <a:xfrm>
            <a:off x="775486" y="260648"/>
            <a:ext cx="7920880" cy="8689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1" i="0" u="none" strike="noStrike" kern="1200" cap="none" spc="0" normalizeH="0" baseline="0" noProof="0" smtClean="0">
                <a:ln>
                  <a:noFill/>
                </a:ln>
                <a:solidFill>
                  <a:schemeClr val="tx2"/>
                </a:solidFill>
                <a:effectLst/>
                <a:uLnTx/>
                <a:uFillTx/>
                <a:latin typeface="Times New Roman" panose="02020603050405020304" pitchFamily="18" charset="0"/>
                <a:ea typeface="+mj-ea"/>
                <a:cs typeface="Times New Roman" panose="02020603050405020304" pitchFamily="18" charset="0"/>
              </a:rPr>
              <a:t>НОРМАТИВНЫЕ ПРАВОВЫЕ АКТЫ ПО ОХРАНЕ ТРУДА</a:t>
            </a:r>
            <a:endParaRPr kumimoji="0" lang="ru-RU" sz="4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119229191"/>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2400" b="1" dirty="0">
                <a:solidFill>
                  <a:srgbClr val="993333"/>
                </a:solidFill>
                <a:latin typeface="Times New Roman" panose="02020603050405020304" pitchFamily="18" charset="0"/>
                <a:cs typeface="Times New Roman" panose="02020603050405020304" pitchFamily="18" charset="0"/>
              </a:rPr>
              <a:t>ПРИНЦИПЫ ОКАЗАНИЯ ПЕРВОЙ ПОМОЩИ</a:t>
            </a:r>
            <a:r>
              <a:rPr lang="ru-RU" altLang="ru-RU" sz="2400" b="1" dirty="0">
                <a:solidFill>
                  <a:srgbClr val="993333"/>
                </a:solidFill>
              </a:rPr>
              <a:t/>
            </a:r>
            <a:br>
              <a:rPr lang="ru-RU" altLang="ru-RU" sz="2400" b="1" dirty="0">
                <a:solidFill>
                  <a:srgbClr val="993333"/>
                </a:solidFill>
              </a:rPr>
            </a:br>
            <a:endParaRPr lang="ru-RU" sz="2400" dirty="0"/>
          </a:p>
        </p:txBody>
      </p:sp>
      <p:sp>
        <p:nvSpPr>
          <p:cNvPr id="6" name="Rectangle 4"/>
          <p:cNvSpPr>
            <a:spLocks noChangeArrowheads="1"/>
          </p:cNvSpPr>
          <p:nvPr/>
        </p:nvSpPr>
        <p:spPr bwMode="auto">
          <a:xfrm>
            <a:off x="318356" y="1196752"/>
            <a:ext cx="8507288" cy="193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2160" tIns="46080" rIns="92160" bIns="4608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9pPr>
          </a:lstStyle>
          <a:p>
            <a:pPr eaLnBrk="1" hangingPunct="1">
              <a:lnSpc>
                <a:spcPct val="100000"/>
              </a:lnSpc>
              <a:buClrTx/>
              <a:buFontTx/>
              <a:buNone/>
            </a:pPr>
            <a:r>
              <a:rPr lang="ru-RU" altLang="ru-RU" sz="2000" b="1" dirty="0">
                <a:solidFill>
                  <a:srgbClr val="2300DC"/>
                </a:solidFill>
                <a:latin typeface="+mn-lt"/>
              </a:rPr>
              <a:t>Вы обнаружили человека, лежащего неподвижно</a:t>
            </a:r>
          </a:p>
          <a:p>
            <a:pPr eaLnBrk="1" hangingPunct="1">
              <a:lnSpc>
                <a:spcPct val="50000"/>
              </a:lnSpc>
              <a:buClrTx/>
              <a:buFontTx/>
              <a:buNone/>
            </a:pPr>
            <a:endParaRPr lang="en-US" altLang="ru-RU" sz="2000" b="1" dirty="0">
              <a:solidFill>
                <a:srgbClr val="2300DC"/>
              </a:solidFill>
              <a:latin typeface="+mn-lt"/>
            </a:endParaRPr>
          </a:p>
          <a:p>
            <a:pPr eaLnBrk="1" hangingPunct="1">
              <a:lnSpc>
                <a:spcPct val="100000"/>
              </a:lnSpc>
              <a:buFont typeface="Arial" panose="020B0604020202020204" pitchFamily="34" charset="0"/>
              <a:buChar char="•"/>
            </a:pPr>
            <a:r>
              <a:rPr lang="ru-RU" altLang="ru-RU" sz="2000" dirty="0">
                <a:solidFill>
                  <a:srgbClr val="2300DC"/>
                </a:solidFill>
                <a:latin typeface="+mn-lt"/>
              </a:rPr>
              <a:t> Осмотрите место происшествия, чтобы убедиться в отсутствии опасности для себя и (по возможности) выяснить, что случилось </a:t>
            </a:r>
          </a:p>
          <a:p>
            <a:pPr eaLnBrk="1" hangingPunct="1">
              <a:lnSpc>
                <a:spcPct val="50000"/>
              </a:lnSpc>
              <a:buClrTx/>
              <a:buFontTx/>
              <a:buNone/>
            </a:pPr>
            <a:endParaRPr lang="ru-RU" altLang="ru-RU" sz="2000" b="1" dirty="0">
              <a:solidFill>
                <a:srgbClr val="2300DC"/>
              </a:solidFill>
              <a:latin typeface="+mn-lt"/>
            </a:endParaRPr>
          </a:p>
          <a:p>
            <a:pPr eaLnBrk="1" hangingPunct="1">
              <a:lnSpc>
                <a:spcPct val="100000"/>
              </a:lnSpc>
              <a:buFont typeface="Arial" panose="020B0604020202020204" pitchFamily="34" charset="0"/>
              <a:buChar char="•"/>
            </a:pPr>
            <a:r>
              <a:rPr lang="ru-RU" altLang="ru-RU" sz="2000" dirty="0">
                <a:solidFill>
                  <a:srgbClr val="2300DC"/>
                </a:solidFill>
                <a:latin typeface="+mn-lt"/>
              </a:rPr>
              <a:t> Если место происшествия не представляет опасности, проведите </a:t>
            </a:r>
            <a:r>
              <a:rPr lang="ru-RU" altLang="ru-RU" sz="2000" b="1" dirty="0">
                <a:solidFill>
                  <a:srgbClr val="2300DC"/>
                </a:solidFill>
                <a:latin typeface="+mn-lt"/>
              </a:rPr>
              <a:t>первичный осмотр</a:t>
            </a:r>
            <a:r>
              <a:rPr lang="ru-RU" altLang="ru-RU" sz="2000" dirty="0">
                <a:solidFill>
                  <a:srgbClr val="2300DC"/>
                </a:solidFill>
                <a:latin typeface="+mn-lt"/>
              </a:rPr>
              <a:t>: </a:t>
            </a: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t="22580" b="11835"/>
          <a:stretch>
            <a:fillRect/>
          </a:stretch>
        </p:blipFill>
        <p:spPr bwMode="auto">
          <a:xfrm>
            <a:off x="736600" y="3314008"/>
            <a:ext cx="7670800"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3"/>
          <p:cNvSpPr>
            <a:spLocks noChangeArrowheads="1"/>
          </p:cNvSpPr>
          <p:nvPr/>
        </p:nvSpPr>
        <p:spPr bwMode="auto">
          <a:xfrm>
            <a:off x="5148064" y="2824999"/>
            <a:ext cx="2376263" cy="1202510"/>
          </a:xfrm>
          <a:prstGeom prst="rect">
            <a:avLst/>
          </a:prstGeom>
          <a:solidFill>
            <a:srgbClr val="FFFFFF"/>
          </a:solidFill>
          <a:ln w="9360">
            <a:noFill/>
            <a:miter lim="800000"/>
            <a:headEnd/>
            <a:tailEnd/>
          </a:ln>
        </p:spPr>
        <p:txBody>
          <a:bodyPr wrap="square" lIns="90000" tIns="46800" rIns="90000" bIns="46800" anchor="ctr">
            <a:spAutoFit/>
          </a:bodyPr>
          <a:lstStyle>
            <a:lvl1pPr eaLnBrk="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9pPr>
          </a:lstStyle>
          <a:p>
            <a:pPr algn="ctr" eaLnBrk="1">
              <a:lnSpc>
                <a:spcPct val="100000"/>
              </a:lnSpc>
              <a:buClrTx/>
              <a:buFontTx/>
              <a:buNone/>
            </a:pPr>
            <a:r>
              <a:rPr lang="ru-RU" altLang="ru-RU" b="1" dirty="0">
                <a:solidFill>
                  <a:srgbClr val="FF3300"/>
                </a:solidFill>
                <a:latin typeface="Tahoma" panose="020B0604030504040204" pitchFamily="34" charset="0"/>
              </a:rPr>
              <a:t>РЕАКЦИЯ</a:t>
            </a:r>
          </a:p>
          <a:p>
            <a:pPr algn="ctr" eaLnBrk="1">
              <a:lnSpc>
                <a:spcPct val="100000"/>
              </a:lnSpc>
              <a:buClrTx/>
              <a:buFontTx/>
              <a:buNone/>
            </a:pPr>
            <a:r>
              <a:rPr lang="ru-RU" altLang="ru-RU" b="1" dirty="0">
                <a:solidFill>
                  <a:srgbClr val="FF3300"/>
                </a:solidFill>
                <a:latin typeface="Tahoma" panose="020B0604030504040204" pitchFamily="34" charset="0"/>
              </a:rPr>
              <a:t>ДЫХАНИЕ</a:t>
            </a:r>
          </a:p>
          <a:p>
            <a:pPr algn="ctr" eaLnBrk="1">
              <a:lnSpc>
                <a:spcPct val="100000"/>
              </a:lnSpc>
              <a:buClrTx/>
              <a:buFontTx/>
              <a:buNone/>
            </a:pPr>
            <a:r>
              <a:rPr lang="ru-RU" altLang="ru-RU" b="1" dirty="0">
                <a:solidFill>
                  <a:srgbClr val="FF3300"/>
                </a:solidFill>
                <a:latin typeface="Tahoma" panose="020B0604030504040204" pitchFamily="34" charset="0"/>
              </a:rPr>
              <a:t>ПУЛЬС</a:t>
            </a:r>
          </a:p>
        </p:txBody>
      </p:sp>
    </p:spTree>
    <p:extLst>
      <p:ext uri="{BB962C8B-B14F-4D97-AF65-F5344CB8AC3E}">
        <p14:creationId xmlns:p14="http://schemas.microsoft.com/office/powerpoint/2010/main" val="2207607389"/>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24AF680-78C2-42AA-B2E3-42F3603C7393}" type="slidenum">
              <a:rPr lang="ru-RU" smtClean="0"/>
              <a:pPr>
                <a:defRPr/>
              </a:pPr>
              <a:t>21</a:t>
            </a:fld>
            <a:endParaRPr lang="ru-RU" dirty="0"/>
          </a:p>
        </p:txBody>
      </p:sp>
      <p:grpSp>
        <p:nvGrpSpPr>
          <p:cNvPr id="10" name="Group 1"/>
          <p:cNvGrpSpPr>
            <a:grpSpLocks/>
          </p:cNvGrpSpPr>
          <p:nvPr/>
        </p:nvGrpSpPr>
        <p:grpSpPr bwMode="auto">
          <a:xfrm>
            <a:off x="217488" y="98425"/>
            <a:ext cx="8926512" cy="6623050"/>
            <a:chOff x="363" y="408"/>
            <a:chExt cx="5623" cy="4172"/>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 y="408"/>
              <a:ext cx="5623" cy="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 name="Text Box 3"/>
            <p:cNvSpPr txBox="1">
              <a:spLocks noChangeArrowheads="1"/>
            </p:cNvSpPr>
            <p:nvPr/>
          </p:nvSpPr>
          <p:spPr bwMode="auto">
            <a:xfrm>
              <a:off x="363" y="408"/>
              <a:ext cx="5623" cy="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ea typeface="Lucida Sans Unicode" panose="020B0602030504020204" pitchFamily="34" charset="0"/>
              </a:endParaRPr>
            </a:p>
          </p:txBody>
        </p:sp>
      </p:grpSp>
    </p:spTree>
    <p:extLst>
      <p:ext uri="{BB962C8B-B14F-4D97-AF65-F5344CB8AC3E}">
        <p14:creationId xmlns:p14="http://schemas.microsoft.com/office/powerpoint/2010/main" val="1748242482"/>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305281" y="76681"/>
            <a:ext cx="8609760" cy="60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9pPr>
          </a:lstStyle>
          <a:p>
            <a:pPr eaLnBrk="1" hangingPunct="1">
              <a:lnSpc>
                <a:spcPct val="100000"/>
              </a:lnSpc>
              <a:buClrTx/>
              <a:buFontTx/>
              <a:buNone/>
            </a:pPr>
            <a:r>
              <a:rPr lang="ru-RU" altLang="ru-RU" sz="2631" b="1">
                <a:solidFill>
                  <a:srgbClr val="993333"/>
                </a:solidFill>
              </a:rPr>
              <a:t>Определение пульса</a:t>
            </a:r>
          </a:p>
        </p:txBody>
      </p:sp>
      <p:pic>
        <p:nvPicPr>
          <p:cNvPr id="286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628" t="1190" r="-4099" b="2658"/>
          <a:stretch>
            <a:fillRect/>
          </a:stretch>
        </p:blipFill>
        <p:spPr bwMode="auto">
          <a:xfrm>
            <a:off x="5532481" y="3823561"/>
            <a:ext cx="3395520" cy="281232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6" name="Rectangle 3"/>
          <p:cNvSpPr>
            <a:spLocks noChangeArrowheads="1"/>
          </p:cNvSpPr>
          <p:nvPr/>
        </p:nvSpPr>
        <p:spPr bwMode="auto">
          <a:xfrm>
            <a:off x="390241" y="697321"/>
            <a:ext cx="4648320" cy="148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597" tIns="41799" rIns="83597" bIns="41799">
            <a:spAutoFit/>
          </a:bodyPr>
          <a:lstStyle>
            <a:lvl1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9pPr>
          </a:lstStyle>
          <a:p>
            <a:pPr eaLnBrk="1" hangingPunct="1">
              <a:lnSpc>
                <a:spcPct val="100000"/>
              </a:lnSpc>
              <a:buClrTx/>
              <a:buFontTx/>
              <a:buNone/>
            </a:pPr>
            <a:r>
              <a:rPr lang="ru-RU" altLang="ru-RU" sz="1814" b="1">
                <a:solidFill>
                  <a:srgbClr val="000000"/>
                </a:solidFill>
              </a:rPr>
              <a:t>• Найдите пульс на шее (на сонной артерии)</a:t>
            </a:r>
          </a:p>
          <a:p>
            <a:pPr eaLnBrk="1" hangingPunct="1">
              <a:lnSpc>
                <a:spcPct val="100000"/>
              </a:lnSpc>
              <a:buClrTx/>
              <a:buFontTx/>
              <a:buNone/>
            </a:pPr>
            <a:endParaRPr lang="ru-RU" altLang="ru-RU" sz="1814" b="1">
              <a:solidFill>
                <a:srgbClr val="000000"/>
              </a:solidFill>
            </a:endParaRPr>
          </a:p>
          <a:p>
            <a:pPr eaLnBrk="1" hangingPunct="1">
              <a:lnSpc>
                <a:spcPct val="100000"/>
              </a:lnSpc>
              <a:buClrTx/>
              <a:buFontTx/>
              <a:buNone/>
            </a:pPr>
            <a:r>
              <a:rPr lang="ru-RU" altLang="ru-RU" sz="1814" b="1">
                <a:solidFill>
                  <a:srgbClr val="000000"/>
                </a:solidFill>
              </a:rPr>
              <a:t>• Прощупывайте пульс в течение 10  секунд</a:t>
            </a:r>
          </a:p>
        </p:txBody>
      </p:sp>
      <p:sp>
        <p:nvSpPr>
          <p:cNvPr id="28677" name="Rectangle 4"/>
          <p:cNvSpPr>
            <a:spLocks noChangeArrowheads="1"/>
          </p:cNvSpPr>
          <p:nvPr/>
        </p:nvSpPr>
        <p:spPr bwMode="auto">
          <a:xfrm>
            <a:off x="476641" y="2472842"/>
            <a:ext cx="4648320" cy="3713741"/>
          </a:xfrm>
          <a:prstGeom prst="rect">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lIns="83597" tIns="41799" rIns="83597" bIns="41799">
            <a:spAutoFit/>
          </a:bodyPr>
          <a:lstStyle>
            <a:lvl1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9pPr>
          </a:lstStyle>
          <a:p>
            <a:pPr eaLnBrk="1" hangingPunct="1">
              <a:lnSpc>
                <a:spcPct val="100000"/>
              </a:lnSpc>
              <a:buClrTx/>
              <a:buFontTx/>
              <a:buNone/>
            </a:pPr>
            <a:r>
              <a:rPr lang="ru-RU" altLang="ru-RU" sz="1814" b="1">
                <a:solidFill>
                  <a:srgbClr val="000000"/>
                </a:solidFill>
              </a:rPr>
              <a:t>ЕСЛИ ПУЛЬСА НЕТ</a:t>
            </a:r>
          </a:p>
          <a:p>
            <a:pPr eaLnBrk="1" hangingPunct="1">
              <a:lnSpc>
                <a:spcPct val="100000"/>
              </a:lnSpc>
              <a:buClrTx/>
              <a:buFontTx/>
              <a:buNone/>
            </a:pPr>
            <a:r>
              <a:rPr lang="ru-RU" altLang="ru-RU" sz="1814" b="1">
                <a:solidFill>
                  <a:srgbClr val="000000"/>
                </a:solidFill>
              </a:rPr>
              <a:t> Зафиксировать время</a:t>
            </a:r>
          </a:p>
          <a:p>
            <a:pPr eaLnBrk="1" hangingPunct="1">
              <a:lnSpc>
                <a:spcPct val="100000"/>
              </a:lnSpc>
              <a:buClrTx/>
              <a:buFontTx/>
              <a:buNone/>
            </a:pPr>
            <a:endParaRPr lang="ru-RU" altLang="ru-RU" sz="1814" b="1">
              <a:solidFill>
                <a:srgbClr val="000000"/>
              </a:solidFill>
            </a:endParaRPr>
          </a:p>
          <a:p>
            <a:pPr eaLnBrk="1" hangingPunct="1">
              <a:lnSpc>
                <a:spcPct val="100000"/>
              </a:lnSpc>
              <a:buClrTx/>
              <a:buFontTx/>
              <a:buNone/>
            </a:pPr>
            <a:r>
              <a:rPr lang="ru-RU" altLang="ru-RU" sz="1814" b="1">
                <a:solidFill>
                  <a:srgbClr val="000000"/>
                </a:solidFill>
              </a:rPr>
              <a:t>• Попросите кого-нибудь вызвать «скорую помощь»</a:t>
            </a:r>
          </a:p>
          <a:p>
            <a:pPr eaLnBrk="1" hangingPunct="1">
              <a:lnSpc>
                <a:spcPct val="100000"/>
              </a:lnSpc>
              <a:buClrTx/>
              <a:buFontTx/>
              <a:buNone/>
            </a:pPr>
            <a:endParaRPr lang="ru-RU" altLang="ru-RU" sz="1814" b="1">
              <a:solidFill>
                <a:srgbClr val="000000"/>
              </a:solidFill>
            </a:endParaRPr>
          </a:p>
          <a:p>
            <a:pPr eaLnBrk="1" hangingPunct="1">
              <a:lnSpc>
                <a:spcPct val="100000"/>
              </a:lnSpc>
              <a:buClrTx/>
              <a:buFontTx/>
              <a:buNone/>
            </a:pPr>
            <a:r>
              <a:rPr lang="ru-RU" altLang="ru-RU" sz="1814">
                <a:solidFill>
                  <a:srgbClr val="000000"/>
                </a:solidFill>
              </a:rPr>
              <a:t>• </a:t>
            </a:r>
            <a:r>
              <a:rPr lang="ru-RU" altLang="ru-RU" sz="1814" b="1">
                <a:solidFill>
                  <a:srgbClr val="000000"/>
                </a:solidFill>
              </a:rPr>
              <a:t>Немедленно уложите пострадавшего на ровную твердую поверхность. Не подкладывайте ничего под голову, лучше поднимите ноги!</a:t>
            </a:r>
          </a:p>
          <a:p>
            <a:pPr eaLnBrk="1" hangingPunct="1">
              <a:lnSpc>
                <a:spcPct val="100000"/>
              </a:lnSpc>
              <a:buClrTx/>
              <a:buFontTx/>
              <a:buNone/>
            </a:pPr>
            <a:endParaRPr lang="ru-RU" altLang="ru-RU" sz="1814" b="1">
              <a:solidFill>
                <a:srgbClr val="000000"/>
              </a:solidFill>
            </a:endParaRPr>
          </a:p>
          <a:p>
            <a:pPr eaLnBrk="1" hangingPunct="1">
              <a:lnSpc>
                <a:spcPct val="100000"/>
              </a:lnSpc>
              <a:buClrTx/>
              <a:buFontTx/>
              <a:buNone/>
            </a:pPr>
            <a:r>
              <a:rPr lang="ru-RU" altLang="ru-RU" sz="1814">
                <a:solidFill>
                  <a:srgbClr val="000000"/>
                </a:solidFill>
              </a:rPr>
              <a:t>• </a:t>
            </a:r>
            <a:r>
              <a:rPr lang="ru-RU" altLang="ru-RU" sz="1814" b="1">
                <a:solidFill>
                  <a:srgbClr val="000000"/>
                </a:solidFill>
              </a:rPr>
              <a:t>Начинайте сердечно-легочную реанимацию</a:t>
            </a:r>
          </a:p>
        </p:txBody>
      </p:sp>
      <p:pic>
        <p:nvPicPr>
          <p:cNvPr id="286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800" y="885961"/>
            <a:ext cx="3715200" cy="265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697009921"/>
      </p:ext>
    </p:extLst>
  </p:cSld>
  <p:clrMapOvr>
    <a:masterClrMapping/>
  </p:clrMapOvr>
  <p:transition>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a:spLocks noChangeArrowheads="1"/>
          </p:cNvSpPr>
          <p:nvPr/>
        </p:nvSpPr>
        <p:spPr bwMode="auto">
          <a:xfrm>
            <a:off x="219075" y="882650"/>
            <a:ext cx="5000997" cy="164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2160" tIns="46080" rIns="92160" bIns="46080">
            <a:spAutoFit/>
          </a:bodyPr>
          <a:lstStyle>
            <a:lvl1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9pPr>
          </a:lstStyle>
          <a:p>
            <a:pPr eaLnBrk="1" hangingPunct="1">
              <a:lnSpc>
                <a:spcPct val="100000"/>
              </a:lnSpc>
              <a:spcBef>
                <a:spcPts val="1250"/>
              </a:spcBef>
              <a:buClrTx/>
              <a:buFontTx/>
              <a:buNone/>
            </a:pPr>
            <a:r>
              <a:rPr lang="ru-RU" altLang="ru-RU" sz="1800" b="1" dirty="0">
                <a:solidFill>
                  <a:srgbClr val="000000"/>
                </a:solidFill>
                <a:latin typeface="Times New Roman" panose="02020603050405020304" pitchFamily="18" charset="0"/>
                <a:cs typeface="Times New Roman" panose="02020603050405020304" pitchFamily="18" charset="0"/>
              </a:rPr>
              <a:t>• Нащупайте нижний край грудины и держите на нём два пальца. </a:t>
            </a:r>
          </a:p>
          <a:p>
            <a:pPr eaLnBrk="1" hangingPunct="1">
              <a:lnSpc>
                <a:spcPct val="100000"/>
              </a:lnSpc>
              <a:spcBef>
                <a:spcPts val="1250"/>
              </a:spcBef>
              <a:buClrTx/>
              <a:buFontTx/>
              <a:buNone/>
            </a:pPr>
            <a:r>
              <a:rPr lang="ru-RU" altLang="ru-RU" sz="1800" b="1" dirty="0">
                <a:solidFill>
                  <a:srgbClr val="000000"/>
                </a:solidFill>
                <a:latin typeface="Times New Roman" panose="02020603050405020304" pitchFamily="18" charset="0"/>
                <a:cs typeface="Times New Roman" panose="02020603050405020304" pitchFamily="18" charset="0"/>
              </a:rPr>
              <a:t>• Положите основание ладони другой руки на грудину выше того места, где расположены пальцы.</a:t>
            </a:r>
          </a:p>
        </p:txBody>
      </p:sp>
      <p:pic>
        <p:nvPicPr>
          <p:cNvPr id="4" name="Picture 2"/>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b="7381"/>
          <a:stretch>
            <a:fillRect/>
          </a:stretch>
        </p:blipFill>
        <p:spPr bwMode="auto">
          <a:xfrm>
            <a:off x="5812016" y="442252"/>
            <a:ext cx="3307169" cy="252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14"/>
          <p:cNvPicPr>
            <a:picLocks noChangeAspect="1" noChangeArrowheads="1"/>
          </p:cNvPicPr>
          <p:nvPr/>
        </p:nvPicPr>
        <p:blipFill>
          <a:blip r:embed="rId3">
            <a:lum bright="-24000" contrast="48000"/>
            <a:extLst>
              <a:ext uri="{28A0092B-C50C-407E-A947-70E740481C1C}">
                <a14:useLocalDpi xmlns:a14="http://schemas.microsoft.com/office/drawing/2010/main" val="0"/>
              </a:ext>
            </a:extLst>
          </a:blip>
          <a:srcRect l="28624" t="439" b="1196"/>
          <a:stretch>
            <a:fillRect/>
          </a:stretch>
        </p:blipFill>
        <p:spPr bwMode="auto">
          <a:xfrm>
            <a:off x="1316708" y="2799333"/>
            <a:ext cx="4514893" cy="405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Rectangle 16"/>
          <p:cNvSpPr>
            <a:spLocks noChangeArrowheads="1"/>
          </p:cNvSpPr>
          <p:nvPr/>
        </p:nvSpPr>
        <p:spPr bwMode="auto">
          <a:xfrm>
            <a:off x="2915816" y="3284984"/>
            <a:ext cx="1800201" cy="400837"/>
          </a:xfrm>
          <a:prstGeom prst="rect">
            <a:avLst/>
          </a:prstGeom>
          <a:solidFill>
            <a:schemeClr val="bg1"/>
          </a:solidFill>
          <a:ln>
            <a:noFill/>
          </a:ln>
        </p:spPr>
        <p:txBody>
          <a:bodyPr wrap="square" lIns="92160" tIns="46080" rIns="92160" bIns="46080">
            <a:spAutoFit/>
          </a:bodyPr>
          <a:lstStyle>
            <a:lvl1pPr eaLnBrk="0">
              <a:tabLst>
                <a:tab pos="723900" algn="l"/>
                <a:tab pos="14478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sz="2400">
                <a:solidFill>
                  <a:schemeClr val="bg1"/>
                </a:solidFill>
                <a:latin typeface="Arial" panose="020B0604020202020204" pitchFamily="34" charset="0"/>
                <a:ea typeface="msmincho" charset="0"/>
                <a:cs typeface="msmincho" charset="0"/>
              </a:defRPr>
            </a:lvl9pPr>
          </a:lstStyle>
          <a:p>
            <a:pPr eaLnBrk="1" hangingPunct="1">
              <a:lnSpc>
                <a:spcPct val="100000"/>
              </a:lnSpc>
              <a:buClrTx/>
              <a:buFontTx/>
              <a:buNone/>
            </a:pPr>
            <a:r>
              <a:rPr lang="ru-RU" altLang="ru-RU" sz="2000" b="1" dirty="0">
                <a:solidFill>
                  <a:srgbClr val="FF3300"/>
                </a:solidFill>
              </a:rPr>
              <a:t>Грудина</a:t>
            </a:r>
          </a:p>
        </p:txBody>
      </p:sp>
    </p:spTree>
    <p:extLst>
      <p:ext uri="{BB962C8B-B14F-4D97-AF65-F5344CB8AC3E}">
        <p14:creationId xmlns:p14="http://schemas.microsoft.com/office/powerpoint/2010/main" val="2110583203"/>
      </p:ext>
    </p:extLst>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841" y="3263400"/>
            <a:ext cx="3074400" cy="33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771" name="Text Box 2"/>
          <p:cNvSpPr txBox="1">
            <a:spLocks noChangeArrowheads="1"/>
          </p:cNvSpPr>
          <p:nvPr/>
        </p:nvSpPr>
        <p:spPr bwMode="auto">
          <a:xfrm>
            <a:off x="305281" y="76681"/>
            <a:ext cx="8609760" cy="60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9pPr>
          </a:lstStyle>
          <a:p>
            <a:pPr eaLnBrk="1">
              <a:lnSpc>
                <a:spcPct val="100000"/>
              </a:lnSpc>
              <a:buClrTx/>
              <a:buFontTx/>
              <a:buNone/>
            </a:pPr>
            <a:r>
              <a:rPr lang="ru-RU" altLang="ru-RU" sz="2631" b="1">
                <a:solidFill>
                  <a:srgbClr val="993333"/>
                </a:solidFill>
              </a:rPr>
              <a:t>Не поджимайте пальцы при массаже сердца!</a:t>
            </a:r>
          </a:p>
        </p:txBody>
      </p:sp>
      <p:sp>
        <p:nvSpPr>
          <p:cNvPr id="32772" name="Text Box 3"/>
          <p:cNvSpPr txBox="1">
            <a:spLocks noChangeArrowheads="1"/>
          </p:cNvSpPr>
          <p:nvPr/>
        </p:nvSpPr>
        <p:spPr bwMode="auto">
          <a:xfrm>
            <a:off x="305281" y="762121"/>
            <a:ext cx="8609760" cy="579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ea typeface="Lucida Sans Unicode" panose="020B0602030504020204" pitchFamily="34" charset="0"/>
            </a:endParaRPr>
          </a:p>
        </p:txBody>
      </p:sp>
      <p:pic>
        <p:nvPicPr>
          <p:cNvPr id="327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81" y="1217161"/>
            <a:ext cx="5238720" cy="523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774" name="Oval 5"/>
          <p:cNvSpPr>
            <a:spLocks noChangeArrowheads="1"/>
          </p:cNvSpPr>
          <p:nvPr/>
        </p:nvSpPr>
        <p:spPr bwMode="auto">
          <a:xfrm>
            <a:off x="1956961" y="4078440"/>
            <a:ext cx="1252800" cy="1480320"/>
          </a:xfrm>
          <a:prstGeom prst="ellipse">
            <a:avLst/>
          </a:prstGeom>
          <a:solidFill>
            <a:srgbClr val="FFFFFF">
              <a:alpha val="0"/>
            </a:srgbClr>
          </a:solidFill>
          <a:ln w="34920">
            <a:solidFill>
              <a:srgbClr val="000000"/>
            </a:solidFill>
            <a:miter lim="800000"/>
            <a:headEnd/>
            <a:tailEnd/>
          </a:ln>
        </p:spPr>
        <p:txBody>
          <a:bodyPr wrap="none" anchor="ctr"/>
          <a:lstStyle/>
          <a:p>
            <a:endParaRPr lang="ru-RU" altLang="ru-RU">
              <a:ea typeface="Lucida Sans Unicode" panose="020B0602030504020204" pitchFamily="34" charset="0"/>
            </a:endParaRPr>
          </a:p>
        </p:txBody>
      </p:sp>
      <p:sp>
        <p:nvSpPr>
          <p:cNvPr id="32775" name="Text Box 6"/>
          <p:cNvSpPr txBox="1">
            <a:spLocks noChangeArrowheads="1"/>
          </p:cNvSpPr>
          <p:nvPr/>
        </p:nvSpPr>
        <p:spPr bwMode="auto">
          <a:xfrm>
            <a:off x="3379681" y="3181321"/>
            <a:ext cx="2471592" cy="47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8" tIns="42452" rIns="81638" bIns="42452">
            <a:spAutoFit/>
          </a:bodyPr>
          <a:lstStyle>
            <a:lvl1pPr eaLnBrk="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9pPr>
          </a:lstStyle>
          <a:p>
            <a:pPr eaLnBrk="1">
              <a:lnSpc>
                <a:spcPct val="100000"/>
              </a:lnSpc>
              <a:buClrTx/>
              <a:buFontTx/>
              <a:buNone/>
            </a:pPr>
            <a:r>
              <a:rPr lang="ru-RU" altLang="ru-RU" sz="2540" b="1">
                <a:solidFill>
                  <a:srgbClr val="FF0000"/>
                </a:solidFill>
              </a:rPr>
              <a:t>Неправильно!</a:t>
            </a:r>
          </a:p>
        </p:txBody>
      </p:sp>
      <p:sp>
        <p:nvSpPr>
          <p:cNvPr id="32776" name="AutoShape 7"/>
          <p:cNvSpPr>
            <a:spLocks noChangeArrowheads="1"/>
          </p:cNvSpPr>
          <p:nvPr/>
        </p:nvSpPr>
        <p:spPr bwMode="auto">
          <a:xfrm rot="-3360000">
            <a:off x="2705041" y="3951001"/>
            <a:ext cx="1025280" cy="482400"/>
          </a:xfrm>
          <a:prstGeom prst="leftArrow">
            <a:avLst>
              <a:gd name="adj1" fmla="val 50000"/>
              <a:gd name="adj2" fmla="val 50104"/>
            </a:avLst>
          </a:prstGeom>
          <a:solidFill>
            <a:srgbClr val="FF0000"/>
          </a:solidFill>
          <a:ln w="9360">
            <a:solidFill>
              <a:srgbClr val="000000"/>
            </a:solidFill>
            <a:round/>
            <a:headEnd/>
            <a:tailEnd/>
          </a:ln>
        </p:spPr>
        <p:txBody>
          <a:bodyPr wrap="none" anchor="ctr"/>
          <a:lstStyle/>
          <a:p>
            <a:endParaRPr lang="ru-RU" altLang="ru-RU">
              <a:ea typeface="Lucida Sans Unicode" panose="020B0602030504020204" pitchFamily="34" charset="0"/>
            </a:endParaRPr>
          </a:p>
        </p:txBody>
      </p:sp>
      <p:sp>
        <p:nvSpPr>
          <p:cNvPr id="32777" name="Text Box 8"/>
          <p:cNvSpPr txBox="1">
            <a:spLocks noChangeArrowheads="1"/>
          </p:cNvSpPr>
          <p:nvPr/>
        </p:nvSpPr>
        <p:spPr bwMode="auto">
          <a:xfrm>
            <a:off x="5808961" y="1737000"/>
            <a:ext cx="2367397" cy="97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8" tIns="42452" rIns="81638" bIns="42452">
            <a:spAutoFit/>
          </a:bodyPr>
          <a:lstStyle>
            <a:lvl1pPr eaLnBrk="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sz="2400">
                <a:solidFill>
                  <a:schemeClr val="bg1"/>
                </a:solidFill>
                <a:latin typeface="Arial" panose="020B0604020202020204" pitchFamily="34" charset="0"/>
                <a:ea typeface="msmincho" charset="0"/>
                <a:cs typeface="msmincho" charset="0"/>
              </a:defRPr>
            </a:lvl9pPr>
          </a:lstStyle>
          <a:p>
            <a:pPr eaLnBrk="1">
              <a:lnSpc>
                <a:spcPct val="100000"/>
              </a:lnSpc>
              <a:buClrTx/>
              <a:buFontTx/>
              <a:buNone/>
            </a:pPr>
            <a:r>
              <a:rPr lang="ru-RU" altLang="ru-RU" sz="2903" b="1" dirty="0">
                <a:solidFill>
                  <a:srgbClr val="FFFFFF"/>
                </a:solidFill>
              </a:rPr>
              <a:t>Правильно!</a:t>
            </a:r>
          </a:p>
          <a:p>
            <a:pPr eaLnBrk="1">
              <a:lnSpc>
                <a:spcPct val="100000"/>
              </a:lnSpc>
              <a:buClrTx/>
              <a:buFontTx/>
              <a:buNone/>
            </a:pPr>
            <a:endParaRPr lang="ru-RU" altLang="ru-RU" sz="2903" b="1" dirty="0">
              <a:solidFill>
                <a:srgbClr val="FFFFFF"/>
              </a:solidFill>
            </a:endParaRPr>
          </a:p>
        </p:txBody>
      </p:sp>
      <p:sp>
        <p:nvSpPr>
          <p:cNvPr id="32778" name="AutoShape 9"/>
          <p:cNvSpPr>
            <a:spLocks noChangeArrowheads="1"/>
          </p:cNvSpPr>
          <p:nvPr/>
        </p:nvSpPr>
        <p:spPr bwMode="auto">
          <a:xfrm rot="-5400000">
            <a:off x="6009121" y="3165481"/>
            <a:ext cx="1072800" cy="416160"/>
          </a:xfrm>
          <a:prstGeom prst="leftArrow">
            <a:avLst>
              <a:gd name="adj1" fmla="val 50000"/>
              <a:gd name="adj2" fmla="val 49910"/>
            </a:avLst>
          </a:prstGeom>
          <a:solidFill>
            <a:srgbClr val="00B050"/>
          </a:solidFill>
          <a:ln w="9360">
            <a:solidFill>
              <a:srgbClr val="000000"/>
            </a:solidFill>
            <a:round/>
            <a:headEnd/>
            <a:tailEnd/>
          </a:ln>
        </p:spPr>
        <p:txBody>
          <a:bodyPr wrap="none" anchor="ctr"/>
          <a:lstStyle/>
          <a:p>
            <a:endParaRPr lang="ru-RU" altLang="ru-RU">
              <a:ea typeface="Lucida Sans Unicode" panose="020B0602030504020204" pitchFamily="34" charset="0"/>
            </a:endParaRPr>
          </a:p>
        </p:txBody>
      </p:sp>
      <p:pic>
        <p:nvPicPr>
          <p:cNvPr id="3277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161" y="1251721"/>
            <a:ext cx="1471680" cy="147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780" name="AutoShape 11"/>
          <p:cNvSpPr>
            <a:spLocks noChangeArrowheads="1"/>
          </p:cNvSpPr>
          <p:nvPr/>
        </p:nvSpPr>
        <p:spPr bwMode="auto">
          <a:xfrm>
            <a:off x="145441" y="629641"/>
            <a:ext cx="329760" cy="722880"/>
          </a:xfrm>
          <a:prstGeom prst="downArrow">
            <a:avLst>
              <a:gd name="adj1" fmla="val 50000"/>
              <a:gd name="adj2" fmla="val 49952"/>
            </a:avLst>
          </a:prstGeom>
          <a:solidFill>
            <a:srgbClr val="BBE0E3"/>
          </a:solidFill>
          <a:ln w="9360">
            <a:solidFill>
              <a:srgbClr val="000000"/>
            </a:solidFill>
            <a:round/>
            <a:headEnd/>
            <a:tailEnd/>
          </a:ln>
        </p:spPr>
        <p:txBody>
          <a:bodyPr wrap="none" anchor="ctr"/>
          <a:lstStyle/>
          <a:p>
            <a:endParaRPr lang="ru-RU" altLang="ru-RU">
              <a:ea typeface="Lucida Sans Unicode" panose="020B0602030504020204" pitchFamily="34" charset="0"/>
            </a:endParaRPr>
          </a:p>
        </p:txBody>
      </p:sp>
      <p:pic>
        <p:nvPicPr>
          <p:cNvPr id="13" name="Picture 2635"/>
          <p:cNvPicPr/>
          <p:nvPr/>
        </p:nvPicPr>
        <p:blipFill>
          <a:blip r:embed="rId6" cstate="print"/>
          <a:stretch>
            <a:fillRect/>
          </a:stretch>
        </p:blipFill>
        <p:spPr>
          <a:xfrm>
            <a:off x="7164289" y="1044274"/>
            <a:ext cx="1048850" cy="1350893"/>
          </a:xfrm>
          <a:prstGeom prst="rect">
            <a:avLst/>
          </a:prstGeom>
        </p:spPr>
      </p:pic>
    </p:spTree>
    <p:extLst>
      <p:ext uri="{BB962C8B-B14F-4D97-AF65-F5344CB8AC3E}">
        <p14:creationId xmlns:p14="http://schemas.microsoft.com/office/powerpoint/2010/main" val="98299408"/>
      </p:ext>
    </p:extLst>
  </p:cSld>
  <p:clrMapOvr>
    <a:masterClrMapping/>
  </p:clrMapOvr>
  <p:transition>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2915816" y="138408"/>
            <a:ext cx="5968985" cy="39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bg1"/>
                </a:solidFill>
                <a:latin typeface="Arial" panose="020B0604020202020204" pitchFamily="34" charset="0"/>
                <a:ea typeface="msmincho" charset="0"/>
                <a:cs typeface="msmincho" charset="0"/>
              </a:defRPr>
            </a:lvl9pPr>
          </a:lstStyle>
          <a:p>
            <a:pPr eaLnBrk="1" hangingPunct="1">
              <a:lnSpc>
                <a:spcPct val="100000"/>
              </a:lnSpc>
              <a:buClrTx/>
              <a:buFontTx/>
              <a:buNone/>
            </a:pPr>
            <a:r>
              <a:rPr lang="ru-RU" altLang="ru-RU" sz="2631" b="1" dirty="0" smtClean="0">
                <a:solidFill>
                  <a:srgbClr val="993333"/>
                </a:solidFill>
              </a:rPr>
              <a:t>Положение </a:t>
            </a:r>
            <a:r>
              <a:rPr lang="ru-RU" altLang="ru-RU" sz="2631" b="1" dirty="0">
                <a:solidFill>
                  <a:srgbClr val="993333"/>
                </a:solidFill>
              </a:rPr>
              <a:t>рук</a:t>
            </a:r>
          </a:p>
        </p:txBody>
      </p:sp>
      <p:pic>
        <p:nvPicPr>
          <p:cNvPr id="34819" name="Picture 2"/>
          <p:cNvPicPr>
            <a:picLocks noChangeAspect="1" noChangeArrowheads="1"/>
          </p:cNvPicPr>
          <p:nvPr/>
        </p:nvPicPr>
        <p:blipFill>
          <a:blip r:embed="rId3">
            <a:lum bright="-24000" contrast="48000"/>
            <a:extLst>
              <a:ext uri="{28A0092B-C50C-407E-A947-70E740481C1C}">
                <a14:useLocalDpi xmlns:a14="http://schemas.microsoft.com/office/drawing/2010/main" val="0"/>
              </a:ext>
            </a:extLst>
          </a:blip>
          <a:srcRect l="32379" t="60468" r="37186" b="3627"/>
          <a:stretch>
            <a:fillRect/>
          </a:stretch>
        </p:blipFill>
        <p:spPr bwMode="auto">
          <a:xfrm>
            <a:off x="5276160" y="3420361"/>
            <a:ext cx="2580480" cy="1988640"/>
          </a:xfrm>
          <a:prstGeom prst="rect">
            <a:avLst/>
          </a:prstGeom>
          <a:noFill/>
          <a:ln w="2844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20" name="Rectangle 3"/>
          <p:cNvSpPr>
            <a:spLocks noChangeArrowheads="1"/>
          </p:cNvSpPr>
          <p:nvPr/>
        </p:nvSpPr>
        <p:spPr bwMode="auto">
          <a:xfrm>
            <a:off x="4046400" y="642601"/>
            <a:ext cx="5097600" cy="181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597" tIns="41799" rIns="83597" bIns="41799">
            <a:spAutoFit/>
          </a:bodyPr>
          <a:lstStyle>
            <a:lvl1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9pPr>
          </a:lstStyle>
          <a:p>
            <a:pPr eaLnBrk="1">
              <a:spcBef>
                <a:spcPts val="1134"/>
              </a:spcBef>
            </a:pPr>
            <a:r>
              <a:rPr lang="ru-RU" altLang="ru-RU" sz="2449" b="1" dirty="0">
                <a:solidFill>
                  <a:srgbClr val="000000"/>
                </a:solidFill>
              </a:rPr>
              <a:t>•</a:t>
            </a:r>
            <a:r>
              <a:rPr lang="ru-RU" altLang="ru-RU" sz="2449" b="1" dirty="0">
                <a:solidFill>
                  <a:srgbClr val="FFFFFF"/>
                </a:solidFill>
              </a:rPr>
              <a:t> </a:t>
            </a:r>
            <a:r>
              <a:rPr lang="ru-RU" altLang="ru-RU" sz="1814" b="1" dirty="0">
                <a:solidFill>
                  <a:srgbClr val="000000"/>
                </a:solidFill>
              </a:rPr>
              <a:t>Положите ладонь одной руки на точку надавливания на грудине и накройте другой ладонью. </a:t>
            </a:r>
          </a:p>
          <a:p>
            <a:pPr eaLnBrk="1">
              <a:spcBef>
                <a:spcPts val="1134"/>
              </a:spcBef>
            </a:pPr>
            <a:r>
              <a:rPr lang="ru-RU" altLang="ru-RU" sz="2449" b="1" dirty="0">
                <a:solidFill>
                  <a:srgbClr val="000000"/>
                </a:solidFill>
              </a:rPr>
              <a:t>•</a:t>
            </a:r>
            <a:r>
              <a:rPr lang="ru-RU" altLang="ru-RU" sz="2449" b="1" dirty="0">
                <a:solidFill>
                  <a:srgbClr val="FFFFFF"/>
                </a:solidFill>
              </a:rPr>
              <a:t> </a:t>
            </a:r>
            <a:r>
              <a:rPr lang="ru-RU" altLang="ru-RU" sz="1814" b="1" dirty="0">
                <a:solidFill>
                  <a:srgbClr val="000000"/>
                </a:solidFill>
              </a:rPr>
              <a:t>Ваши плечи должны находиться</a:t>
            </a:r>
            <a:br>
              <a:rPr lang="ru-RU" altLang="ru-RU" sz="1814" b="1" dirty="0">
                <a:solidFill>
                  <a:srgbClr val="000000"/>
                </a:solidFill>
              </a:rPr>
            </a:br>
            <a:r>
              <a:rPr lang="ru-RU" altLang="ru-RU" sz="1814" b="1" dirty="0">
                <a:solidFill>
                  <a:srgbClr val="000000"/>
                </a:solidFill>
              </a:rPr>
              <a:t>над вашими ладонями.</a:t>
            </a:r>
          </a:p>
        </p:txBody>
      </p:sp>
      <p:sp>
        <p:nvSpPr>
          <p:cNvPr id="34821" name="Rectangle 4"/>
          <p:cNvSpPr>
            <a:spLocks noChangeArrowheads="1"/>
          </p:cNvSpPr>
          <p:nvPr/>
        </p:nvSpPr>
        <p:spPr bwMode="auto">
          <a:xfrm>
            <a:off x="5162401" y="5581801"/>
            <a:ext cx="3398400" cy="92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3597" tIns="41799" rIns="83597" bIns="41799">
            <a:spAutoFit/>
          </a:bodyPr>
          <a:lstStyle>
            <a:lvl1pPr eaLnBrk="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chemeClr val="bg1"/>
                </a:solidFill>
                <a:latin typeface="Arial" panose="020B0604020202020204" pitchFamily="34" charset="0"/>
                <a:ea typeface="msmincho" charset="0"/>
                <a:cs typeface="msmincho" charset="0"/>
              </a:defRPr>
            </a:lvl9pPr>
          </a:lstStyle>
          <a:p>
            <a:pPr eaLnBrk="1">
              <a:spcBef>
                <a:spcPts val="1134"/>
              </a:spcBef>
            </a:pPr>
            <a:r>
              <a:rPr lang="ru-RU" altLang="ru-RU" sz="1814">
                <a:solidFill>
                  <a:srgbClr val="000000"/>
                </a:solidFill>
              </a:rPr>
              <a:t>Точка надавливания на границе средней и нижней третей грудины</a:t>
            </a:r>
          </a:p>
        </p:txBody>
      </p:sp>
      <p:pic>
        <p:nvPicPr>
          <p:cNvPr id="3482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71401"/>
            <a:ext cx="5237280" cy="348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482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041" y="638281"/>
            <a:ext cx="2394720" cy="25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822212802"/>
      </p:ext>
    </p:extLst>
  </p:cSld>
  <p:clrMapOvr>
    <a:masterClrMapping/>
  </p:clrMapOvr>
  <p:transition>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Grp="1" noChangeAspect="1" noChangeArrowheads="1"/>
          </p:cNvPicPr>
          <p:nvPr>
            <p:ph idx="1"/>
          </p:nvPr>
        </p:nvPicPr>
        <p:blipFill>
          <a:blip r:embed="rId2" cstate="print">
            <a:lum bright="-12000" contrast="42000"/>
            <a:extLst>
              <a:ext uri="{28A0092B-C50C-407E-A947-70E740481C1C}">
                <a14:useLocalDpi xmlns:a14="http://schemas.microsoft.com/office/drawing/2010/main" val="0"/>
              </a:ext>
            </a:extLst>
          </a:blip>
          <a:srcRect/>
          <a:stretch>
            <a:fillRect/>
          </a:stretch>
        </p:blipFill>
        <p:spPr bwMode="auto">
          <a:xfrm>
            <a:off x="122361" y="3512507"/>
            <a:ext cx="3212976" cy="32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80691"/>
            <a:ext cx="2468563"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Rectangle 2"/>
          <p:cNvSpPr>
            <a:spLocks noChangeArrowheads="1"/>
          </p:cNvSpPr>
          <p:nvPr/>
        </p:nvSpPr>
        <p:spPr bwMode="auto">
          <a:xfrm>
            <a:off x="4139952" y="51586"/>
            <a:ext cx="4633019" cy="391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2160" tIns="46080" rIns="92160" bIns="46080">
            <a:spAutoFit/>
          </a:bodyPr>
          <a:lstStyle>
            <a:lvl1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9pPr>
          </a:lstStyle>
          <a:p>
            <a:pPr eaLnBrk="1" hangingPunct="1">
              <a:lnSpc>
                <a:spcPct val="100000"/>
              </a:lnSpc>
              <a:spcBef>
                <a:spcPts val="1250"/>
              </a:spcBef>
              <a:buClrTx/>
              <a:buFontTx/>
              <a:buNone/>
            </a:pPr>
            <a:r>
              <a:rPr lang="ru-RU" altLang="ru-RU" sz="1800" b="1" dirty="0">
                <a:solidFill>
                  <a:srgbClr val="000000"/>
                </a:solidFill>
                <a:latin typeface="Times New Roman" panose="02020603050405020304" pitchFamily="18" charset="0"/>
                <a:cs typeface="Times New Roman" panose="02020603050405020304" pitchFamily="18" charset="0"/>
              </a:rPr>
              <a:t>• Надавливания на проводятся на глубину от 4 до 5 см.</a:t>
            </a:r>
          </a:p>
          <a:p>
            <a:pPr eaLnBrk="1" hangingPunct="1">
              <a:lnSpc>
                <a:spcPct val="100000"/>
              </a:lnSpc>
              <a:spcBef>
                <a:spcPts val="1250"/>
              </a:spcBef>
              <a:buClrTx/>
              <a:buFontTx/>
              <a:buNone/>
            </a:pPr>
            <a:r>
              <a:rPr lang="ru-RU" altLang="ru-RU" sz="1800" b="1" dirty="0">
                <a:solidFill>
                  <a:srgbClr val="000000"/>
                </a:solidFill>
                <a:latin typeface="Times New Roman" panose="02020603050405020304" pitchFamily="18" charset="0"/>
                <a:cs typeface="Times New Roman" panose="02020603050405020304" pitchFamily="18" charset="0"/>
              </a:rPr>
              <a:t>• Производите надавливания плавно по вертикальной прямой, постоянно</a:t>
            </a:r>
            <a:br>
              <a:rPr lang="ru-RU" altLang="ru-RU" sz="1800" b="1" dirty="0">
                <a:solidFill>
                  <a:srgbClr val="000000"/>
                </a:solidFill>
                <a:latin typeface="Times New Roman" panose="02020603050405020304" pitchFamily="18" charset="0"/>
                <a:cs typeface="Times New Roman" panose="02020603050405020304" pitchFamily="18" charset="0"/>
              </a:rPr>
            </a:br>
            <a:r>
              <a:rPr lang="ru-RU" altLang="ru-RU" sz="1800" b="1" dirty="0">
                <a:solidFill>
                  <a:srgbClr val="000000"/>
                </a:solidFill>
                <a:latin typeface="Times New Roman" panose="02020603050405020304" pitchFamily="18" charset="0"/>
                <a:cs typeface="Times New Roman" panose="02020603050405020304" pitchFamily="18" charset="0"/>
              </a:rPr>
              <a:t>удерживая руки на грудине.</a:t>
            </a:r>
          </a:p>
          <a:p>
            <a:pPr eaLnBrk="1" hangingPunct="1">
              <a:lnSpc>
                <a:spcPct val="100000"/>
              </a:lnSpc>
              <a:spcBef>
                <a:spcPts val="1250"/>
              </a:spcBef>
              <a:buClrTx/>
              <a:buFontTx/>
              <a:buNone/>
            </a:pPr>
            <a:r>
              <a:rPr lang="ru-RU" altLang="ru-RU" sz="1800" b="1" dirty="0">
                <a:solidFill>
                  <a:srgbClr val="000000"/>
                </a:solidFill>
                <a:latin typeface="Times New Roman" panose="02020603050405020304" pitchFamily="18" charset="0"/>
                <a:cs typeface="Times New Roman" panose="02020603050405020304" pitchFamily="18" charset="0"/>
              </a:rPr>
              <a:t>• Не делайте раскачивающих движений во время проведения процедуры. Это снижает эффективность надавливаний и напрасно расходует ваши силы.</a:t>
            </a:r>
          </a:p>
          <a:p>
            <a:pPr eaLnBrk="1" hangingPunct="1">
              <a:lnSpc>
                <a:spcPct val="100000"/>
              </a:lnSpc>
              <a:spcBef>
                <a:spcPts val="1250"/>
              </a:spcBef>
              <a:buClrTx/>
              <a:buFontTx/>
              <a:buNone/>
            </a:pPr>
            <a:r>
              <a:rPr lang="ru-RU" altLang="ru-RU" sz="1800" b="1" dirty="0">
                <a:solidFill>
                  <a:srgbClr val="000000"/>
                </a:solidFill>
                <a:latin typeface="Times New Roman" panose="02020603050405020304" pitchFamily="18" charset="0"/>
                <a:cs typeface="Times New Roman" panose="02020603050405020304" pitchFamily="18" charset="0"/>
              </a:rPr>
              <a:t>• Прежде чем начинать следующее</a:t>
            </a:r>
            <a:br>
              <a:rPr lang="ru-RU" altLang="ru-RU" sz="1800" b="1" dirty="0">
                <a:solidFill>
                  <a:srgbClr val="000000"/>
                </a:solidFill>
                <a:latin typeface="Times New Roman" panose="02020603050405020304" pitchFamily="18" charset="0"/>
                <a:cs typeface="Times New Roman" panose="02020603050405020304" pitchFamily="18" charset="0"/>
              </a:rPr>
            </a:br>
            <a:r>
              <a:rPr lang="ru-RU" altLang="ru-RU" sz="1800" b="1" dirty="0">
                <a:solidFill>
                  <a:srgbClr val="000000"/>
                </a:solidFill>
                <a:latin typeface="Times New Roman" panose="02020603050405020304" pitchFamily="18" charset="0"/>
                <a:cs typeface="Times New Roman" panose="02020603050405020304" pitchFamily="18" charset="0"/>
              </a:rPr>
              <a:t>надавливание, дайте грудной клетке </a:t>
            </a:r>
            <a:br>
              <a:rPr lang="ru-RU" altLang="ru-RU" sz="1800" b="1" dirty="0">
                <a:solidFill>
                  <a:srgbClr val="000000"/>
                </a:solidFill>
                <a:latin typeface="Times New Roman" panose="02020603050405020304" pitchFamily="18" charset="0"/>
                <a:cs typeface="Times New Roman" panose="02020603050405020304" pitchFamily="18" charset="0"/>
              </a:rPr>
            </a:br>
            <a:r>
              <a:rPr lang="ru-RU" altLang="ru-RU" sz="1800" b="1" dirty="0">
                <a:solidFill>
                  <a:srgbClr val="000000"/>
                </a:solidFill>
                <a:latin typeface="Times New Roman" panose="02020603050405020304" pitchFamily="18" charset="0"/>
                <a:cs typeface="Times New Roman" panose="02020603050405020304" pitchFamily="18" charset="0"/>
              </a:rPr>
              <a:t>подняться в исходное положение.</a:t>
            </a:r>
          </a:p>
        </p:txBody>
      </p:sp>
      <p:sp>
        <p:nvSpPr>
          <p:cNvPr id="8" name="Rectangle 5"/>
          <p:cNvSpPr>
            <a:spLocks noChangeArrowheads="1"/>
          </p:cNvSpPr>
          <p:nvPr/>
        </p:nvSpPr>
        <p:spPr bwMode="auto">
          <a:xfrm>
            <a:off x="1084275" y="2803894"/>
            <a:ext cx="3151751" cy="7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2160" tIns="46080" rIns="92160" bIns="46080">
            <a:spAutoFit/>
          </a:bodyPr>
          <a:lstStyle>
            <a:lvl1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1pPr>
            <a:lvl2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2pPr>
            <a:lvl3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3pPr>
            <a:lvl4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4pPr>
            <a:lvl5pPr eaLnBrk="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5pPr>
            <a:lvl6pPr marL="25146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6pPr>
            <a:lvl7pPr marL="29718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7pPr>
            <a:lvl8pPr marL="34290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8pPr>
            <a:lvl9pPr marL="3886200" indent="-228600" defTabSz="719138"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chemeClr val="bg1"/>
                </a:solidFill>
                <a:latin typeface="Arial" panose="020B0604020202020204" pitchFamily="34" charset="0"/>
                <a:ea typeface="msmincho" charset="0"/>
                <a:cs typeface="msmincho" charset="0"/>
              </a:defRPr>
            </a:lvl9pPr>
          </a:lstStyle>
          <a:p>
            <a:pPr eaLnBrk="1" hangingPunct="1">
              <a:lnSpc>
                <a:spcPct val="100000"/>
              </a:lnSpc>
              <a:buClrTx/>
              <a:buFontTx/>
              <a:buNone/>
            </a:pPr>
            <a:r>
              <a:rPr lang="ru-RU" altLang="ru-RU" sz="2000" b="1" dirty="0">
                <a:solidFill>
                  <a:srgbClr val="FF0000"/>
                </a:solidFill>
                <a:latin typeface="Times New Roman" panose="02020603050405020304" pitchFamily="18" charset="0"/>
                <a:cs typeface="Times New Roman" panose="02020603050405020304" pitchFamily="18" charset="0"/>
              </a:rPr>
              <a:t>ЧАСТОТА: </a:t>
            </a:r>
            <a:r>
              <a:rPr lang="ru-RU" altLang="ru-RU" sz="2000" b="1" dirty="0" smtClean="0">
                <a:solidFill>
                  <a:srgbClr val="FF0000"/>
                </a:solidFill>
                <a:latin typeface="Times New Roman" panose="02020603050405020304" pitchFamily="18" charset="0"/>
                <a:cs typeface="Times New Roman" panose="02020603050405020304" pitchFamily="18" charset="0"/>
              </a:rPr>
              <a:t>120 в </a:t>
            </a:r>
            <a:r>
              <a:rPr lang="ru-RU" altLang="ru-RU" sz="2000" b="1" dirty="0">
                <a:solidFill>
                  <a:srgbClr val="FF0000"/>
                </a:solidFill>
                <a:latin typeface="Times New Roman" panose="02020603050405020304" pitchFamily="18" charset="0"/>
                <a:cs typeface="Times New Roman" panose="02020603050405020304" pitchFamily="18" charset="0"/>
              </a:rPr>
              <a:t>минуту</a:t>
            </a:r>
          </a:p>
          <a:p>
            <a:pPr eaLnBrk="1" hangingPunct="1">
              <a:lnSpc>
                <a:spcPct val="100000"/>
              </a:lnSpc>
              <a:buClrTx/>
              <a:buFontTx/>
              <a:buNone/>
            </a:pPr>
            <a:r>
              <a:rPr lang="ru-RU" altLang="ru-RU" sz="2000" b="1" dirty="0" smtClean="0">
                <a:solidFill>
                  <a:srgbClr val="FF0000"/>
                </a:solidFill>
                <a:latin typeface="Times New Roman" panose="02020603050405020304" pitchFamily="18" charset="0"/>
                <a:cs typeface="Times New Roman" panose="02020603050405020304" pitchFamily="18" charset="0"/>
              </a:rPr>
              <a:t>(2 раза </a:t>
            </a:r>
            <a:r>
              <a:rPr lang="ru-RU" altLang="ru-RU" sz="2000" b="1" dirty="0">
                <a:solidFill>
                  <a:srgbClr val="FF0000"/>
                </a:solidFill>
                <a:latin typeface="Times New Roman" panose="02020603050405020304" pitchFamily="18" charset="0"/>
                <a:cs typeface="Times New Roman" panose="02020603050405020304" pitchFamily="18" charset="0"/>
              </a:rPr>
              <a:t>за </a:t>
            </a:r>
            <a:r>
              <a:rPr lang="ru-RU" altLang="ru-RU" sz="2000" b="1" dirty="0" smtClean="0">
                <a:solidFill>
                  <a:srgbClr val="FF0000"/>
                </a:solidFill>
                <a:latin typeface="Times New Roman" panose="02020603050405020304" pitchFamily="18" charset="0"/>
                <a:cs typeface="Times New Roman" panose="02020603050405020304" pitchFamily="18" charset="0"/>
              </a:rPr>
              <a:t>1 секунду)</a:t>
            </a:r>
            <a:endParaRPr lang="ru-RU" altLang="ru-RU" sz="20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115439" y="4473129"/>
            <a:ext cx="4571361" cy="1291731"/>
          </a:xfrm>
          <a:prstGeom prst="rect">
            <a:avLst/>
          </a:prstGeom>
        </p:spPr>
        <p:txBody>
          <a:bodyPr wrap="square">
            <a:spAutoFit/>
          </a:bodyPr>
          <a:lstStyle/>
          <a:p>
            <a:pPr algn="ctr" eaLnBrk="1" hangingPunct="1">
              <a:lnSpc>
                <a:spcPct val="100000"/>
              </a:lnSpc>
              <a:spcBef>
                <a:spcPts val="500"/>
              </a:spcBef>
              <a:buClrTx/>
              <a:buFontTx/>
              <a:buNone/>
            </a:pPr>
            <a:r>
              <a:rPr lang="ru-RU" altLang="ru-RU" b="1" dirty="0">
                <a:solidFill>
                  <a:srgbClr val="FF0000"/>
                </a:solidFill>
                <a:ea typeface="Lucida Sans Unicode" panose="020B0602030504020204" pitchFamily="34" charset="0"/>
                <a:cs typeface="Lucida Sans Unicode" panose="020B0602030504020204" pitchFamily="34" charset="0"/>
              </a:rPr>
              <a:t>ПЕРЕРЫВЫ   ПРИ  КОМПРЕССИИ  ГРУДНОЙ  КЛЕТКИ </a:t>
            </a:r>
          </a:p>
          <a:p>
            <a:pPr algn="ctr" eaLnBrk="1" hangingPunct="1">
              <a:lnSpc>
                <a:spcPct val="100000"/>
              </a:lnSpc>
              <a:spcBef>
                <a:spcPts val="500"/>
              </a:spcBef>
              <a:buClrTx/>
              <a:buFontTx/>
              <a:buNone/>
            </a:pPr>
            <a:r>
              <a:rPr lang="ru-RU" altLang="ru-RU" b="1" dirty="0">
                <a:solidFill>
                  <a:srgbClr val="FF0000"/>
                </a:solidFill>
                <a:ea typeface="Lucida Sans Unicode" panose="020B0602030504020204" pitchFamily="34" charset="0"/>
                <a:cs typeface="Lucida Sans Unicode" panose="020B0602030504020204" pitchFamily="34" charset="0"/>
              </a:rPr>
              <a:t>ДОЛЖНЫ  БЫТЬ  СВЕДЕНЫ  К  МИНИМУМУ !</a:t>
            </a:r>
            <a:endParaRPr lang="ru-RU" altLang="ru-RU" b="1" dirty="0">
              <a:solidFill>
                <a:srgbClr val="FF0000"/>
              </a:solidFill>
              <a:ea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38995770"/>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7175"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11" name="Заголовок 1"/>
          <p:cNvSpPr>
            <a:spLocks/>
          </p:cNvSpPr>
          <p:nvPr/>
        </p:nvSpPr>
        <p:spPr bwMode="auto">
          <a:xfrm>
            <a:off x="287338" y="188640"/>
            <a:ext cx="8749158" cy="576932"/>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25" name="Скругленный прямоугольник 4"/>
          <p:cNvSpPr/>
          <p:nvPr/>
        </p:nvSpPr>
        <p:spPr>
          <a:xfrm>
            <a:off x="484071" y="82459"/>
            <a:ext cx="8552425" cy="4993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spcBef>
                <a:spcPct val="0"/>
              </a:spcBef>
              <a:spcAft>
                <a:spcPts val="0"/>
              </a:spcAft>
            </a:pPr>
            <a:r>
              <a:rPr lang="ru-RU" sz="2400" b="1" dirty="0" smtClean="0">
                <a:solidFill>
                  <a:schemeClr val="accent2">
                    <a:lumMod val="75000"/>
                  </a:schemeClr>
                </a:solidFill>
                <a:latin typeface="Times New Roman" pitchFamily="18" charset="0"/>
                <a:ea typeface="+mj-ea"/>
                <a:cs typeface="Times New Roman" pitchFamily="18" charset="0"/>
              </a:rPr>
              <a:t>МЕДИЦИНСКИЕ ОСМОТРЫ</a:t>
            </a:r>
          </a:p>
        </p:txBody>
      </p:sp>
      <p:sp>
        <p:nvSpPr>
          <p:cNvPr id="47105" name="Rectangle 1"/>
          <p:cNvSpPr>
            <a:spLocks noChangeArrowheads="1"/>
          </p:cNvSpPr>
          <p:nvPr/>
        </p:nvSpPr>
        <p:spPr bwMode="auto">
          <a:xfrm>
            <a:off x="6084168" y="5298886"/>
            <a:ext cx="284380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7030A0"/>
                </a:solidFill>
                <a:effectLst/>
                <a:latin typeface="+mn-lt"/>
                <a:ea typeface="Times New Roman" pitchFamily="18" charset="0"/>
                <a:cs typeface="Arial" pitchFamily="34" charset="0"/>
              </a:rPr>
              <a:t> </a:t>
            </a:r>
            <a:endParaRPr kumimoji="0" lang="ru-RU" sz="1600" b="1" i="1" u="none" strike="noStrike" cap="none" normalizeH="0" baseline="0" dirty="0" smtClean="0">
              <a:ln>
                <a:noFill/>
              </a:ln>
              <a:solidFill>
                <a:srgbClr val="7030A0"/>
              </a:solidFill>
              <a:effectLst/>
              <a:latin typeface="+mn-lt"/>
              <a:cs typeface="Arial" pitchFamily="34" charset="0"/>
            </a:endParaRPr>
          </a:p>
        </p:txBody>
      </p:sp>
      <p:graphicFrame>
        <p:nvGraphicFramePr>
          <p:cNvPr id="6" name="Схема 5"/>
          <p:cNvGraphicFramePr/>
          <p:nvPr>
            <p:extLst>
              <p:ext uri="{D42A27DB-BD31-4B8C-83A1-F6EECF244321}">
                <p14:modId xmlns:p14="http://schemas.microsoft.com/office/powerpoint/2010/main" val="2499711770"/>
              </p:ext>
            </p:extLst>
          </p:nvPr>
        </p:nvGraphicFramePr>
        <p:xfrm>
          <a:off x="2153723" y="4930631"/>
          <a:ext cx="6594741" cy="1246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Схема 4"/>
          <p:cNvGraphicFramePr/>
          <p:nvPr>
            <p:extLst>
              <p:ext uri="{D42A27DB-BD31-4B8C-83A1-F6EECF244321}">
                <p14:modId xmlns:p14="http://schemas.microsoft.com/office/powerpoint/2010/main" val="2081131161"/>
              </p:ext>
            </p:extLst>
          </p:nvPr>
        </p:nvGraphicFramePr>
        <p:xfrm>
          <a:off x="227435" y="1785198"/>
          <a:ext cx="8764105" cy="286232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4" name="Picture 11882"/>
          <p:cNvPicPr>
            <a:picLocks/>
          </p:cNvPicPr>
          <p:nvPr/>
        </p:nvPicPr>
        <p:blipFill>
          <a:blip r:embed="rId14" cstate="print"/>
          <a:stretch>
            <a:fillRect/>
          </a:stretch>
        </p:blipFill>
        <p:spPr bwMode="auto">
          <a:xfrm>
            <a:off x="209250" y="4840790"/>
            <a:ext cx="1915898" cy="1926455"/>
          </a:xfrm>
          <a:prstGeom prst="rect">
            <a:avLst/>
          </a:prstGeom>
          <a:noFill/>
          <a:ln w="9525">
            <a:noFill/>
            <a:miter lim="800000"/>
            <a:headEnd/>
            <a:tailEnd/>
          </a:ln>
        </p:spPr>
      </p:pic>
      <p:grpSp>
        <p:nvGrpSpPr>
          <p:cNvPr id="13" name="Group 73206"/>
          <p:cNvGrpSpPr/>
          <p:nvPr/>
        </p:nvGrpSpPr>
        <p:grpSpPr>
          <a:xfrm>
            <a:off x="411364" y="702630"/>
            <a:ext cx="8365379" cy="1358218"/>
            <a:chOff x="-3047" y="-5079"/>
            <a:chExt cx="8860537" cy="1374648"/>
          </a:xfrm>
        </p:grpSpPr>
        <p:sp>
          <p:nvSpPr>
            <p:cNvPr id="15" name="Shape 11486"/>
            <p:cNvSpPr/>
            <p:nvPr/>
          </p:nvSpPr>
          <p:spPr>
            <a:xfrm>
              <a:off x="0" y="0"/>
              <a:ext cx="8855964" cy="1368552"/>
            </a:xfrm>
            <a:custGeom>
              <a:avLst/>
              <a:gdLst/>
              <a:ahLst/>
              <a:cxnLst/>
              <a:rect l="0" t="0" r="0" b="0"/>
              <a:pathLst>
                <a:path w="8855964" h="1368552">
                  <a:moveTo>
                    <a:pt x="0" y="228092"/>
                  </a:moveTo>
                  <a:cubicBezTo>
                    <a:pt x="0" y="102109"/>
                    <a:pt x="102121" y="0"/>
                    <a:pt x="228092" y="0"/>
                  </a:cubicBezTo>
                  <a:lnTo>
                    <a:pt x="8627873" y="0"/>
                  </a:lnTo>
                  <a:cubicBezTo>
                    <a:pt x="8753856" y="0"/>
                    <a:pt x="8855964" y="102109"/>
                    <a:pt x="8855964" y="228092"/>
                  </a:cubicBezTo>
                  <a:lnTo>
                    <a:pt x="8855964" y="1140460"/>
                  </a:lnTo>
                  <a:cubicBezTo>
                    <a:pt x="8855964" y="1266432"/>
                    <a:pt x="8753856" y="1368552"/>
                    <a:pt x="8627873" y="1368552"/>
                  </a:cubicBezTo>
                  <a:lnTo>
                    <a:pt x="228092" y="1368552"/>
                  </a:lnTo>
                  <a:cubicBezTo>
                    <a:pt x="102121" y="1368552"/>
                    <a:pt x="0" y="1266432"/>
                    <a:pt x="0" y="1140460"/>
                  </a:cubicBezTo>
                  <a:close/>
                </a:path>
              </a:pathLst>
            </a:custGeom>
            <a:ln w="9144" cap="flat">
              <a:round/>
            </a:ln>
          </p:spPr>
          <p:style>
            <a:lnRef idx="1">
              <a:srgbClr val="98B954"/>
            </a:lnRef>
            <a:fillRef idx="0">
              <a:srgbClr val="000000">
                <a:alpha val="0"/>
              </a:srgbClr>
            </a:fillRef>
            <a:effectRef idx="0">
              <a:scrgbClr r="0" g="0" b="0"/>
            </a:effectRef>
            <a:fontRef idx="none"/>
          </p:style>
          <p:txBody>
            <a:bodyPr/>
            <a:lstStyle/>
            <a:p>
              <a:endParaRPr lang="ru-RU"/>
            </a:p>
          </p:txBody>
        </p:sp>
        <p:pic>
          <p:nvPicPr>
            <p:cNvPr id="16" name="Picture 79043"/>
            <p:cNvPicPr/>
            <p:nvPr/>
          </p:nvPicPr>
          <p:blipFill>
            <a:blip r:embed="rId15" cstate="print"/>
            <a:stretch>
              <a:fillRect/>
            </a:stretch>
          </p:blipFill>
          <p:spPr>
            <a:xfrm>
              <a:off x="-3047" y="-5079"/>
              <a:ext cx="8860537" cy="1374648"/>
            </a:xfrm>
            <a:prstGeom prst="rect">
              <a:avLst/>
            </a:prstGeom>
          </p:spPr>
        </p:pic>
        <p:sp>
          <p:nvSpPr>
            <p:cNvPr id="17" name="Shape 11668"/>
            <p:cNvSpPr/>
            <p:nvPr/>
          </p:nvSpPr>
          <p:spPr>
            <a:xfrm>
              <a:off x="0" y="0"/>
              <a:ext cx="8855964" cy="1368552"/>
            </a:xfrm>
            <a:custGeom>
              <a:avLst/>
              <a:gdLst/>
              <a:ahLst/>
              <a:cxnLst/>
              <a:rect l="0" t="0" r="0" b="0"/>
              <a:pathLst>
                <a:path w="8855964" h="1368552">
                  <a:moveTo>
                    <a:pt x="0" y="228092"/>
                  </a:moveTo>
                  <a:cubicBezTo>
                    <a:pt x="0" y="102109"/>
                    <a:pt x="102121" y="0"/>
                    <a:pt x="228092" y="0"/>
                  </a:cubicBezTo>
                  <a:lnTo>
                    <a:pt x="8627873" y="0"/>
                  </a:lnTo>
                  <a:cubicBezTo>
                    <a:pt x="8753856" y="0"/>
                    <a:pt x="8855964" y="102109"/>
                    <a:pt x="8855964" y="228092"/>
                  </a:cubicBezTo>
                  <a:lnTo>
                    <a:pt x="8855964" y="1140460"/>
                  </a:lnTo>
                  <a:cubicBezTo>
                    <a:pt x="8855964" y="1266432"/>
                    <a:pt x="8753856" y="1368552"/>
                    <a:pt x="8627873" y="1368552"/>
                  </a:cubicBezTo>
                  <a:lnTo>
                    <a:pt x="228092" y="1368552"/>
                  </a:lnTo>
                  <a:cubicBezTo>
                    <a:pt x="102121" y="1368552"/>
                    <a:pt x="0" y="1266432"/>
                    <a:pt x="0" y="1140460"/>
                  </a:cubicBezTo>
                  <a:close/>
                </a:path>
              </a:pathLst>
            </a:custGeom>
            <a:ln w="9144" cap="flat">
              <a:round/>
            </a:ln>
          </p:spPr>
          <p:style>
            <a:lnRef idx="1">
              <a:srgbClr val="98B954"/>
            </a:lnRef>
            <a:fillRef idx="0">
              <a:srgbClr val="000000">
                <a:alpha val="0"/>
              </a:srgbClr>
            </a:fillRef>
            <a:effectRef idx="0">
              <a:scrgbClr r="0" g="0" b="0"/>
            </a:effectRef>
            <a:fontRef idx="none"/>
          </p:style>
          <p:txBody>
            <a:bodyPr/>
            <a:lstStyle/>
            <a:p>
              <a:endParaRPr lang="ru-RU"/>
            </a:p>
          </p:txBody>
        </p:sp>
      </p:grpSp>
      <p:sp>
        <p:nvSpPr>
          <p:cNvPr id="2" name="Прямоугольник 1"/>
          <p:cNvSpPr/>
          <p:nvPr/>
        </p:nvSpPr>
        <p:spPr>
          <a:xfrm>
            <a:off x="451413" y="786477"/>
            <a:ext cx="8297051" cy="1169551"/>
          </a:xfrm>
          <a:prstGeom prst="rect">
            <a:avLst/>
          </a:prstGeom>
        </p:spPr>
        <p:txBody>
          <a:bodyPr wrap="square">
            <a:spAutoFit/>
          </a:bodyPr>
          <a:lstStyle/>
          <a:p>
            <a:pPr algn="just"/>
            <a:r>
              <a:rPr lang="ru-RU"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Приказ </a:t>
            </a:r>
            <a:r>
              <a:rPr lang="ru-RU" sz="1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Минздравсоцразвития</a:t>
            </a:r>
            <a:r>
              <a:rPr lang="ru-RU"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России от 12.04.2011г. № 302н «Об утверждении перечней вредных и (или) опасных производственных факторов и работ, при выполнении которых проводятся предварительные </a:t>
            </a:r>
            <a:r>
              <a:rPr lang="ru-RU" sz="1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и </a:t>
            </a:r>
            <a:r>
              <a:rPr lang="ru-RU"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периодические </a:t>
            </a:r>
            <a:r>
              <a:rPr lang="ru-RU" sz="1400" dirty="0">
                <a:solidFill>
                  <a:srgbClr val="CC3300"/>
                </a:solidFill>
                <a:latin typeface="Times New Roman" panose="02020603050405020304" pitchFamily="18" charset="0"/>
                <a:ea typeface="Calibri" panose="020F0502020204030204" pitchFamily="34" charset="0"/>
                <a:cs typeface="Times New Roman" panose="02020603050405020304" pitchFamily="18" charset="0"/>
              </a:rPr>
              <a:t>медицинские осмотры </a:t>
            </a:r>
            <a:r>
              <a:rPr lang="ru-RU"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(обследования), и порядка проведения обязательных предварительных и периодических медицинских осмотров (обследований) работников, занятых </a:t>
            </a:r>
            <a:r>
              <a:rPr lang="ru-RU" sz="1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на </a:t>
            </a:r>
            <a:r>
              <a:rPr lang="ru-RU"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тяжелых работах и на работах с вредными и (или) опасными условиями труда»</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534781"/>
      </p:ext>
    </p:extLst>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7175"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11" name="Заголовок 1"/>
          <p:cNvSpPr>
            <a:spLocks/>
          </p:cNvSpPr>
          <p:nvPr/>
        </p:nvSpPr>
        <p:spPr bwMode="auto">
          <a:xfrm>
            <a:off x="287338" y="188640"/>
            <a:ext cx="8749158" cy="576932"/>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25" name="Скругленный прямоугольник 4"/>
          <p:cNvSpPr/>
          <p:nvPr/>
        </p:nvSpPr>
        <p:spPr>
          <a:xfrm>
            <a:off x="484071" y="82459"/>
            <a:ext cx="8552425" cy="4993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spcBef>
                <a:spcPct val="0"/>
              </a:spcBef>
              <a:spcAft>
                <a:spcPts val="0"/>
              </a:spcAft>
            </a:pPr>
            <a:r>
              <a:rPr lang="ru-RU" sz="2400" b="1" dirty="0" smtClean="0">
                <a:solidFill>
                  <a:schemeClr val="accent2">
                    <a:lumMod val="75000"/>
                  </a:schemeClr>
                </a:solidFill>
                <a:latin typeface="Times New Roman" pitchFamily="18" charset="0"/>
                <a:ea typeface="+mj-ea"/>
                <a:cs typeface="Times New Roman" pitchFamily="18" charset="0"/>
              </a:rPr>
              <a:t>ДИСПАНСЕРИЗАЦИЯ</a:t>
            </a:r>
          </a:p>
        </p:txBody>
      </p:sp>
      <p:sp>
        <p:nvSpPr>
          <p:cNvPr id="47105" name="Rectangle 1"/>
          <p:cNvSpPr>
            <a:spLocks noChangeArrowheads="1"/>
          </p:cNvSpPr>
          <p:nvPr/>
        </p:nvSpPr>
        <p:spPr bwMode="auto">
          <a:xfrm>
            <a:off x="6084168" y="5298886"/>
            <a:ext cx="284380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7030A0"/>
                </a:solidFill>
                <a:effectLst/>
                <a:latin typeface="+mn-lt"/>
                <a:ea typeface="Times New Roman" pitchFamily="18" charset="0"/>
                <a:cs typeface="Arial" pitchFamily="34" charset="0"/>
              </a:rPr>
              <a:t> </a:t>
            </a:r>
            <a:endParaRPr kumimoji="0" lang="ru-RU" sz="1600" b="1" i="1" u="none" strike="noStrike" cap="none" normalizeH="0" baseline="0" dirty="0" smtClean="0">
              <a:ln>
                <a:noFill/>
              </a:ln>
              <a:solidFill>
                <a:srgbClr val="7030A0"/>
              </a:solidFill>
              <a:effectLst/>
              <a:latin typeface="+mn-lt"/>
              <a:cs typeface="Arial" pitchFamily="34" charset="0"/>
            </a:endParaRPr>
          </a:p>
        </p:txBody>
      </p:sp>
      <p:pic>
        <p:nvPicPr>
          <p:cNvPr id="14" name="Picture 11882"/>
          <p:cNvPicPr>
            <a:picLocks/>
          </p:cNvPicPr>
          <p:nvPr/>
        </p:nvPicPr>
        <p:blipFill>
          <a:blip r:embed="rId4" cstate="print"/>
          <a:stretch>
            <a:fillRect/>
          </a:stretch>
        </p:blipFill>
        <p:spPr bwMode="auto">
          <a:xfrm>
            <a:off x="209250" y="4840790"/>
            <a:ext cx="1915898" cy="1926455"/>
          </a:xfrm>
          <a:prstGeom prst="rect">
            <a:avLst/>
          </a:prstGeom>
          <a:noFill/>
          <a:ln w="9525">
            <a:noFill/>
            <a:miter lim="800000"/>
            <a:headEnd/>
            <a:tailEnd/>
          </a:ln>
        </p:spPr>
      </p:pic>
      <p:grpSp>
        <p:nvGrpSpPr>
          <p:cNvPr id="3" name="Group 73206"/>
          <p:cNvGrpSpPr/>
          <p:nvPr/>
        </p:nvGrpSpPr>
        <p:grpSpPr>
          <a:xfrm>
            <a:off x="251520" y="702630"/>
            <a:ext cx="8525223" cy="2870386"/>
            <a:chOff x="-78525" y="-5079"/>
            <a:chExt cx="8936015" cy="1667464"/>
          </a:xfrm>
        </p:grpSpPr>
        <p:sp>
          <p:nvSpPr>
            <p:cNvPr id="15" name="Shape 11486"/>
            <p:cNvSpPr/>
            <p:nvPr/>
          </p:nvSpPr>
          <p:spPr>
            <a:xfrm>
              <a:off x="0" y="0"/>
              <a:ext cx="8855964" cy="1368552"/>
            </a:xfrm>
            <a:custGeom>
              <a:avLst/>
              <a:gdLst/>
              <a:ahLst/>
              <a:cxnLst/>
              <a:rect l="0" t="0" r="0" b="0"/>
              <a:pathLst>
                <a:path w="8855964" h="1368552">
                  <a:moveTo>
                    <a:pt x="0" y="228092"/>
                  </a:moveTo>
                  <a:cubicBezTo>
                    <a:pt x="0" y="102109"/>
                    <a:pt x="102121" y="0"/>
                    <a:pt x="228092" y="0"/>
                  </a:cubicBezTo>
                  <a:lnTo>
                    <a:pt x="8627873" y="0"/>
                  </a:lnTo>
                  <a:cubicBezTo>
                    <a:pt x="8753856" y="0"/>
                    <a:pt x="8855964" y="102109"/>
                    <a:pt x="8855964" y="228092"/>
                  </a:cubicBezTo>
                  <a:lnTo>
                    <a:pt x="8855964" y="1140460"/>
                  </a:lnTo>
                  <a:cubicBezTo>
                    <a:pt x="8855964" y="1266432"/>
                    <a:pt x="8753856" y="1368552"/>
                    <a:pt x="8627873" y="1368552"/>
                  </a:cubicBezTo>
                  <a:lnTo>
                    <a:pt x="228092" y="1368552"/>
                  </a:lnTo>
                  <a:cubicBezTo>
                    <a:pt x="102121" y="1368552"/>
                    <a:pt x="0" y="1266432"/>
                    <a:pt x="0" y="1140460"/>
                  </a:cubicBezTo>
                  <a:close/>
                </a:path>
              </a:pathLst>
            </a:custGeom>
            <a:ln w="9144" cap="flat">
              <a:round/>
            </a:ln>
          </p:spPr>
          <p:style>
            <a:lnRef idx="1">
              <a:srgbClr val="98B954"/>
            </a:lnRef>
            <a:fillRef idx="0">
              <a:srgbClr val="000000">
                <a:alpha val="0"/>
              </a:srgbClr>
            </a:fillRef>
            <a:effectRef idx="0">
              <a:scrgbClr r="0" g="0" b="0"/>
            </a:effectRef>
            <a:fontRef idx="none"/>
          </p:style>
          <p:txBody>
            <a:bodyPr/>
            <a:lstStyle/>
            <a:p>
              <a:endParaRPr lang="ru-RU"/>
            </a:p>
          </p:txBody>
        </p:sp>
        <p:pic>
          <p:nvPicPr>
            <p:cNvPr id="16" name="Picture 79043"/>
            <p:cNvPicPr/>
            <p:nvPr/>
          </p:nvPicPr>
          <p:blipFill>
            <a:blip r:embed="rId5" cstate="print"/>
            <a:stretch>
              <a:fillRect/>
            </a:stretch>
          </p:blipFill>
          <p:spPr>
            <a:xfrm>
              <a:off x="-78525" y="-5079"/>
              <a:ext cx="8936015" cy="1667464"/>
            </a:xfrm>
            <a:prstGeom prst="rect">
              <a:avLst/>
            </a:prstGeom>
          </p:spPr>
        </p:pic>
        <p:sp>
          <p:nvSpPr>
            <p:cNvPr id="17" name="Shape 11668"/>
            <p:cNvSpPr/>
            <p:nvPr/>
          </p:nvSpPr>
          <p:spPr>
            <a:xfrm>
              <a:off x="72429" y="-1"/>
              <a:ext cx="8783533" cy="1662385"/>
            </a:xfrm>
            <a:custGeom>
              <a:avLst/>
              <a:gdLst/>
              <a:ahLst/>
              <a:cxnLst/>
              <a:rect l="0" t="0" r="0" b="0"/>
              <a:pathLst>
                <a:path w="8855964" h="1368552">
                  <a:moveTo>
                    <a:pt x="0" y="228092"/>
                  </a:moveTo>
                  <a:cubicBezTo>
                    <a:pt x="0" y="102109"/>
                    <a:pt x="102121" y="0"/>
                    <a:pt x="228092" y="0"/>
                  </a:cubicBezTo>
                  <a:lnTo>
                    <a:pt x="8627873" y="0"/>
                  </a:lnTo>
                  <a:cubicBezTo>
                    <a:pt x="8753856" y="0"/>
                    <a:pt x="8855964" y="102109"/>
                    <a:pt x="8855964" y="228092"/>
                  </a:cubicBezTo>
                  <a:lnTo>
                    <a:pt x="8855964" y="1140460"/>
                  </a:lnTo>
                  <a:cubicBezTo>
                    <a:pt x="8855964" y="1266432"/>
                    <a:pt x="8753856" y="1368552"/>
                    <a:pt x="8627873" y="1368552"/>
                  </a:cubicBezTo>
                  <a:lnTo>
                    <a:pt x="228092" y="1368552"/>
                  </a:lnTo>
                  <a:cubicBezTo>
                    <a:pt x="102121" y="1368552"/>
                    <a:pt x="0" y="1266432"/>
                    <a:pt x="0" y="1140460"/>
                  </a:cubicBezTo>
                  <a:close/>
                </a:path>
              </a:pathLst>
            </a:custGeom>
            <a:ln w="9144" cap="flat">
              <a:round/>
            </a:ln>
          </p:spPr>
          <p:style>
            <a:lnRef idx="1">
              <a:srgbClr val="98B954"/>
            </a:lnRef>
            <a:fillRef idx="0">
              <a:srgbClr val="000000">
                <a:alpha val="0"/>
              </a:srgbClr>
            </a:fillRef>
            <a:effectRef idx="0">
              <a:scrgbClr r="0" g="0" b="0"/>
            </a:effectRef>
            <a:fontRef idx="none"/>
          </p:style>
          <p:txBody>
            <a:bodyPr/>
            <a:lstStyle/>
            <a:p>
              <a:endParaRPr lang="ru-RU"/>
            </a:p>
          </p:txBody>
        </p:sp>
      </p:grpSp>
      <p:sp>
        <p:nvSpPr>
          <p:cNvPr id="2" name="Прямоугольник 1"/>
          <p:cNvSpPr/>
          <p:nvPr/>
        </p:nvSpPr>
        <p:spPr>
          <a:xfrm>
            <a:off x="683568" y="786477"/>
            <a:ext cx="8064897" cy="3293209"/>
          </a:xfrm>
          <a:prstGeom prst="rect">
            <a:avLst/>
          </a:prstGeom>
        </p:spPr>
        <p:txBody>
          <a:bodyPr wrap="square">
            <a:spAutoFit/>
          </a:bodyPr>
          <a:lstStyle/>
          <a:p>
            <a:pPr algn="just"/>
            <a:endParaRPr lang="ru-RU" sz="1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Приказ Министерства здравоохранения и социального развития Российской Федерации от 14.12.2009 г. № 984н «Об утверждении порядка прохождения диспансеризации государственными гражданскими служащими Российской Федерации и муниципальными служащими, перечня заболеваний, препятствующих поступлению на государственную гражданскую службу Российской Федерации и муниципальную службу или ее прохождению, а также формы заключения медицинского учреждения»</a:t>
            </a:r>
          </a:p>
          <a:p>
            <a:pPr algn="just"/>
            <a:endParaRPr lang="ru-RU" sz="2000" dirty="0" smtClean="0">
              <a:solidFill>
                <a:srgbClr val="002060"/>
              </a:solidFill>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p:txBody>
      </p:sp>
      <p:grpSp>
        <p:nvGrpSpPr>
          <p:cNvPr id="18" name="Group 73206"/>
          <p:cNvGrpSpPr/>
          <p:nvPr/>
        </p:nvGrpSpPr>
        <p:grpSpPr>
          <a:xfrm>
            <a:off x="2339752" y="4221088"/>
            <a:ext cx="6372200" cy="1574242"/>
            <a:chOff x="-78525" y="-5079"/>
            <a:chExt cx="8936015" cy="1667464"/>
          </a:xfrm>
        </p:grpSpPr>
        <p:sp>
          <p:nvSpPr>
            <p:cNvPr id="19" name="Shape 11486"/>
            <p:cNvSpPr/>
            <p:nvPr/>
          </p:nvSpPr>
          <p:spPr>
            <a:xfrm>
              <a:off x="0" y="0"/>
              <a:ext cx="8855964" cy="1368552"/>
            </a:xfrm>
            <a:custGeom>
              <a:avLst/>
              <a:gdLst/>
              <a:ahLst/>
              <a:cxnLst/>
              <a:rect l="0" t="0" r="0" b="0"/>
              <a:pathLst>
                <a:path w="8855964" h="1368552">
                  <a:moveTo>
                    <a:pt x="0" y="228092"/>
                  </a:moveTo>
                  <a:cubicBezTo>
                    <a:pt x="0" y="102109"/>
                    <a:pt x="102121" y="0"/>
                    <a:pt x="228092" y="0"/>
                  </a:cubicBezTo>
                  <a:lnTo>
                    <a:pt x="8627873" y="0"/>
                  </a:lnTo>
                  <a:cubicBezTo>
                    <a:pt x="8753856" y="0"/>
                    <a:pt x="8855964" y="102109"/>
                    <a:pt x="8855964" y="228092"/>
                  </a:cubicBezTo>
                  <a:lnTo>
                    <a:pt x="8855964" y="1140460"/>
                  </a:lnTo>
                  <a:cubicBezTo>
                    <a:pt x="8855964" y="1266432"/>
                    <a:pt x="8753856" y="1368552"/>
                    <a:pt x="8627873" y="1368552"/>
                  </a:cubicBezTo>
                  <a:lnTo>
                    <a:pt x="228092" y="1368552"/>
                  </a:lnTo>
                  <a:cubicBezTo>
                    <a:pt x="102121" y="1368552"/>
                    <a:pt x="0" y="1266432"/>
                    <a:pt x="0" y="1140460"/>
                  </a:cubicBezTo>
                  <a:close/>
                </a:path>
              </a:pathLst>
            </a:custGeom>
            <a:ln w="9144" cap="flat">
              <a:round/>
            </a:ln>
          </p:spPr>
          <p:style>
            <a:lnRef idx="1">
              <a:srgbClr val="98B954"/>
            </a:lnRef>
            <a:fillRef idx="0">
              <a:srgbClr val="000000">
                <a:alpha val="0"/>
              </a:srgbClr>
            </a:fillRef>
            <a:effectRef idx="0">
              <a:scrgbClr r="0" g="0" b="0"/>
            </a:effectRef>
            <a:fontRef idx="none"/>
          </p:style>
          <p:txBody>
            <a:bodyPr/>
            <a:lstStyle/>
            <a:p>
              <a:endParaRPr lang="ru-RU"/>
            </a:p>
          </p:txBody>
        </p:sp>
        <p:pic>
          <p:nvPicPr>
            <p:cNvPr id="20" name="Picture 79043"/>
            <p:cNvPicPr/>
            <p:nvPr/>
          </p:nvPicPr>
          <p:blipFill>
            <a:blip r:embed="rId5" cstate="print"/>
            <a:stretch>
              <a:fillRect/>
            </a:stretch>
          </p:blipFill>
          <p:spPr>
            <a:xfrm>
              <a:off x="-78525" y="-5079"/>
              <a:ext cx="8936015" cy="1667464"/>
            </a:xfrm>
            <a:prstGeom prst="rect">
              <a:avLst/>
            </a:prstGeom>
          </p:spPr>
        </p:pic>
        <p:sp>
          <p:nvSpPr>
            <p:cNvPr id="21" name="Shape 11668"/>
            <p:cNvSpPr/>
            <p:nvPr/>
          </p:nvSpPr>
          <p:spPr>
            <a:xfrm>
              <a:off x="72429" y="-1"/>
              <a:ext cx="8783533" cy="1662385"/>
            </a:xfrm>
            <a:custGeom>
              <a:avLst/>
              <a:gdLst/>
              <a:ahLst/>
              <a:cxnLst/>
              <a:rect l="0" t="0" r="0" b="0"/>
              <a:pathLst>
                <a:path w="8855964" h="1368552">
                  <a:moveTo>
                    <a:pt x="0" y="228092"/>
                  </a:moveTo>
                  <a:cubicBezTo>
                    <a:pt x="0" y="102109"/>
                    <a:pt x="102121" y="0"/>
                    <a:pt x="228092" y="0"/>
                  </a:cubicBezTo>
                  <a:lnTo>
                    <a:pt x="8627873" y="0"/>
                  </a:lnTo>
                  <a:cubicBezTo>
                    <a:pt x="8753856" y="0"/>
                    <a:pt x="8855964" y="102109"/>
                    <a:pt x="8855964" y="228092"/>
                  </a:cubicBezTo>
                  <a:lnTo>
                    <a:pt x="8855964" y="1140460"/>
                  </a:lnTo>
                  <a:cubicBezTo>
                    <a:pt x="8855964" y="1266432"/>
                    <a:pt x="8753856" y="1368552"/>
                    <a:pt x="8627873" y="1368552"/>
                  </a:cubicBezTo>
                  <a:lnTo>
                    <a:pt x="228092" y="1368552"/>
                  </a:lnTo>
                  <a:cubicBezTo>
                    <a:pt x="102121" y="1368552"/>
                    <a:pt x="0" y="1266432"/>
                    <a:pt x="0" y="1140460"/>
                  </a:cubicBezTo>
                  <a:close/>
                </a:path>
              </a:pathLst>
            </a:custGeom>
            <a:ln w="9144" cap="flat">
              <a:round/>
            </a:ln>
          </p:spPr>
          <p:style>
            <a:lnRef idx="1">
              <a:srgbClr val="98B954"/>
            </a:lnRef>
            <a:fillRef idx="0">
              <a:srgbClr val="000000">
                <a:alpha val="0"/>
              </a:srgbClr>
            </a:fillRef>
            <a:effectRef idx="0">
              <a:scrgbClr r="0" g="0" b="0"/>
            </a:effectRef>
            <a:fontRef idx="none"/>
          </p:style>
          <p:txBody>
            <a:bodyPr/>
            <a:lstStyle/>
            <a:p>
              <a:endParaRPr lang="ru-RU"/>
            </a:p>
          </p:txBody>
        </p:sp>
      </p:grpSp>
      <p:sp>
        <p:nvSpPr>
          <p:cNvPr id="22" name="Прямоугольник 21"/>
          <p:cNvSpPr/>
          <p:nvPr/>
        </p:nvSpPr>
        <p:spPr>
          <a:xfrm>
            <a:off x="3131840" y="4437112"/>
            <a:ext cx="4572000" cy="707886"/>
          </a:xfrm>
          <a:prstGeom prst="rect">
            <a:avLst/>
          </a:prstGeom>
        </p:spPr>
        <p:txBody>
          <a:bodyPr>
            <a:spAutoFit/>
          </a:bodyPr>
          <a:lstStyle/>
          <a:p>
            <a:pPr algn="ctr"/>
            <a:r>
              <a:rPr lang="ru-RU" sz="2000" b="1" dirty="0" smtClean="0">
                <a:latin typeface="Times New Roman" pitchFamily="18" charset="0"/>
                <a:cs typeface="Times New Roman" pitchFamily="18" charset="0"/>
              </a:rPr>
              <a:t>Диспансеризация муниципальных служащих проводится ежегодн</a:t>
            </a:r>
            <a:r>
              <a:rPr lang="ru-RU" sz="2000" dirty="0" smtClean="0">
                <a:latin typeface="Times New Roman" pitchFamily="18" charset="0"/>
                <a:cs typeface="Times New Roman" pitchFamily="18" charset="0"/>
              </a:rPr>
              <a:t>о</a:t>
            </a:r>
          </a:p>
        </p:txBody>
      </p:sp>
    </p:spTree>
    <p:extLst>
      <p:ext uri="{BB962C8B-B14F-4D97-AF65-F5344CB8AC3E}">
        <p14:creationId xmlns:p14="http://schemas.microsoft.com/office/powerpoint/2010/main" val="1964534781"/>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60648"/>
            <a:ext cx="6203032" cy="868958"/>
          </a:xfrm>
        </p:spPr>
        <p:txBody>
          <a:bodyPr/>
          <a:lstStyle/>
          <a:p>
            <a:r>
              <a:rPr lang="ru-RU" sz="2000" b="1" dirty="0" smtClean="0">
                <a:solidFill>
                  <a:srgbClr val="C00000"/>
                </a:solidFill>
                <a:latin typeface="Times New Roman" pitchFamily="18" charset="0"/>
                <a:cs typeface="Times New Roman" pitchFamily="18" charset="0"/>
              </a:rPr>
              <a:t>ЭЛЕКТРОБЕЗОПАСНОСТЬ</a:t>
            </a:r>
            <a:endParaRPr lang="ru-RU" sz="2000" b="1" dirty="0">
              <a:solidFill>
                <a:srgbClr val="C00000"/>
              </a:solidFill>
              <a:latin typeface="Times New Roman" pitchFamily="18" charset="0"/>
              <a:cs typeface="Times New Roman" pitchFamily="18" charset="0"/>
            </a:endParaRPr>
          </a:p>
        </p:txBody>
      </p:sp>
      <p:pic>
        <p:nvPicPr>
          <p:cNvPr id="3074" name="Picture 2" descr="http://ihlamurtasarim.com/files/2015/04/web-tasariminda-fisi-takmak.jpg"/>
          <p:cNvPicPr>
            <a:picLocks noChangeAspect="1" noChangeArrowheads="1"/>
          </p:cNvPicPr>
          <p:nvPr/>
        </p:nvPicPr>
        <p:blipFill>
          <a:blip r:embed="rId2" cstate="print"/>
          <a:srcRect/>
          <a:stretch>
            <a:fillRect/>
          </a:stretch>
        </p:blipFill>
        <p:spPr bwMode="auto">
          <a:xfrm>
            <a:off x="6876257" y="154983"/>
            <a:ext cx="1819516" cy="1368152"/>
          </a:xfrm>
          <a:prstGeom prst="rect">
            <a:avLst/>
          </a:prstGeom>
          <a:noFill/>
        </p:spPr>
      </p:pic>
      <p:pic>
        <p:nvPicPr>
          <p:cNvPr id="7"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8"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grpSp>
        <p:nvGrpSpPr>
          <p:cNvPr id="6" name="Группа 5"/>
          <p:cNvGrpSpPr/>
          <p:nvPr/>
        </p:nvGrpSpPr>
        <p:grpSpPr>
          <a:xfrm>
            <a:off x="559583" y="2675700"/>
            <a:ext cx="7540809" cy="693872"/>
            <a:chOff x="56035" y="505607"/>
            <a:chExt cx="8421877" cy="693872"/>
          </a:xfrm>
        </p:grpSpPr>
        <p:sp>
          <p:nvSpPr>
            <p:cNvPr id="9" name="Скругленный прямоугольник 8"/>
            <p:cNvSpPr/>
            <p:nvPr/>
          </p:nvSpPr>
          <p:spPr>
            <a:xfrm>
              <a:off x="56035" y="505607"/>
              <a:ext cx="8136903" cy="68284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Скругленный прямоугольник 4"/>
            <p:cNvSpPr/>
            <p:nvPr/>
          </p:nvSpPr>
          <p:spPr>
            <a:xfrm>
              <a:off x="407677" y="583300"/>
              <a:ext cx="8070235" cy="6161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endParaRPr lang="ru-RU" sz="1400" b="1" kern="1200" dirty="0" smtClean="0">
                <a:latin typeface="Times New Roman" pitchFamily="18" charset="0"/>
                <a:cs typeface="Times New Roman" pitchFamily="18" charset="0"/>
              </a:endParaRPr>
            </a:p>
            <a:p>
              <a:pPr lvl="0" algn="l"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После окончания работы всё оборудование должно быть обесточено</a:t>
              </a:r>
            </a:p>
            <a:p>
              <a:pPr lvl="0" algn="l" defTabSz="622300" rtl="0">
                <a:lnSpc>
                  <a:spcPct val="90000"/>
                </a:lnSpc>
                <a:spcBef>
                  <a:spcPct val="0"/>
                </a:spcBef>
                <a:spcAft>
                  <a:spcPct val="35000"/>
                </a:spcAft>
              </a:pPr>
              <a:endParaRPr lang="ru-RU" sz="1400" kern="1200" dirty="0">
                <a:latin typeface="Times New Roman" pitchFamily="18" charset="0"/>
                <a:cs typeface="Times New Roman" pitchFamily="18" charset="0"/>
              </a:endParaRPr>
            </a:p>
          </p:txBody>
        </p:sp>
      </p:grpSp>
      <p:grpSp>
        <p:nvGrpSpPr>
          <p:cNvPr id="12" name="Группа 11"/>
          <p:cNvGrpSpPr/>
          <p:nvPr/>
        </p:nvGrpSpPr>
        <p:grpSpPr>
          <a:xfrm>
            <a:off x="594542" y="3659736"/>
            <a:ext cx="7250690" cy="688187"/>
            <a:chOff x="-116396" y="-117629"/>
            <a:chExt cx="8142243" cy="688187"/>
          </a:xfrm>
        </p:grpSpPr>
        <p:sp>
          <p:nvSpPr>
            <p:cNvPr id="13" name="Скругленный прямоугольник 12"/>
            <p:cNvSpPr/>
            <p:nvPr/>
          </p:nvSpPr>
          <p:spPr>
            <a:xfrm>
              <a:off x="-116396" y="-117629"/>
              <a:ext cx="8136903" cy="68284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Скругленный прямоугольник 4"/>
            <p:cNvSpPr/>
            <p:nvPr/>
          </p:nvSpPr>
          <p:spPr>
            <a:xfrm>
              <a:off x="-44388" y="-45621"/>
              <a:ext cx="8070235" cy="6161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endParaRPr lang="ru-RU" sz="1400" b="1" kern="1200" dirty="0" smtClean="0">
                <a:latin typeface="Times New Roman" pitchFamily="18" charset="0"/>
                <a:cs typeface="Times New Roman" pitchFamily="18" charset="0"/>
              </a:endParaRPr>
            </a:p>
            <a:p>
              <a:pPr lvl="0" algn="l"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При обнаружении каких-либо нарушений требований электробезопасности следует немедленно сообщить об этом непосредственному руководителю</a:t>
              </a:r>
            </a:p>
            <a:p>
              <a:pPr lvl="0" algn="l" defTabSz="622300" rtl="0">
                <a:lnSpc>
                  <a:spcPct val="90000"/>
                </a:lnSpc>
                <a:spcBef>
                  <a:spcPct val="0"/>
                </a:spcBef>
                <a:spcAft>
                  <a:spcPct val="35000"/>
                </a:spcAft>
              </a:pPr>
              <a:endParaRPr lang="ru-RU" sz="1400" kern="1200" dirty="0">
                <a:latin typeface="Times New Roman" pitchFamily="18" charset="0"/>
                <a:cs typeface="Times New Roman" pitchFamily="18" charset="0"/>
              </a:endParaRPr>
            </a:p>
          </p:txBody>
        </p:sp>
      </p:grpSp>
      <p:grpSp>
        <p:nvGrpSpPr>
          <p:cNvPr id="15" name="Группа 14"/>
          <p:cNvGrpSpPr/>
          <p:nvPr/>
        </p:nvGrpSpPr>
        <p:grpSpPr>
          <a:xfrm>
            <a:off x="539552" y="1471427"/>
            <a:ext cx="7364115" cy="1327121"/>
            <a:chOff x="-117122" y="-545041"/>
            <a:chExt cx="8142969" cy="1327121"/>
          </a:xfrm>
        </p:grpSpPr>
        <p:sp>
          <p:nvSpPr>
            <p:cNvPr id="16" name="Скругленный прямоугольник 15"/>
            <p:cNvSpPr/>
            <p:nvPr/>
          </p:nvSpPr>
          <p:spPr>
            <a:xfrm>
              <a:off x="-117122" y="-459676"/>
              <a:ext cx="8094435" cy="88404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Скругленный прямоугольник 4"/>
            <p:cNvSpPr/>
            <p:nvPr/>
          </p:nvSpPr>
          <p:spPr>
            <a:xfrm>
              <a:off x="-34978" y="-545041"/>
              <a:ext cx="8060825" cy="13271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endParaRPr lang="ru-RU" sz="1400" b="1" kern="1200" dirty="0" smtClean="0">
                <a:latin typeface="Times New Roman" pitchFamily="18" charset="0"/>
                <a:cs typeface="Times New Roman" pitchFamily="18" charset="0"/>
              </a:endParaRPr>
            </a:p>
            <a:p>
              <a:pPr lvl="0" algn="l"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Перед началом работы необходимо внимательно осмотреть используемое оборудование, убедиться в надежности подключения его к электросети, отсутствии поврежденных розеток, вилок, изоляции проводов электропитания</a:t>
              </a:r>
            </a:p>
            <a:p>
              <a:pPr lvl="0" algn="l" defTabSz="622300" rtl="0">
                <a:lnSpc>
                  <a:spcPct val="90000"/>
                </a:lnSpc>
                <a:spcBef>
                  <a:spcPct val="0"/>
                </a:spcBef>
                <a:spcAft>
                  <a:spcPct val="35000"/>
                </a:spcAft>
              </a:pPr>
              <a:endParaRPr lang="ru-RU" sz="1400" kern="1200" dirty="0">
                <a:latin typeface="Times New Roman" pitchFamily="18" charset="0"/>
                <a:cs typeface="Times New Roman" pitchFamily="18" charset="0"/>
              </a:endParaRPr>
            </a:p>
          </p:txBody>
        </p:sp>
      </p:grpSp>
      <p:grpSp>
        <p:nvGrpSpPr>
          <p:cNvPr id="18" name="Группа 17"/>
          <p:cNvGrpSpPr/>
          <p:nvPr/>
        </p:nvGrpSpPr>
        <p:grpSpPr>
          <a:xfrm>
            <a:off x="611560" y="4581128"/>
            <a:ext cx="7215515" cy="1656184"/>
            <a:chOff x="-400344" y="-117629"/>
            <a:chExt cx="8426191" cy="1623182"/>
          </a:xfrm>
        </p:grpSpPr>
        <p:sp>
          <p:nvSpPr>
            <p:cNvPr id="19" name="Скругленный прямоугольник 18"/>
            <p:cNvSpPr/>
            <p:nvPr/>
          </p:nvSpPr>
          <p:spPr>
            <a:xfrm>
              <a:off x="-400344" y="-117629"/>
              <a:ext cx="8420852" cy="16231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Скругленный прямоугольник 4"/>
            <p:cNvSpPr/>
            <p:nvPr/>
          </p:nvSpPr>
          <p:spPr>
            <a:xfrm>
              <a:off x="-400344" y="-45621"/>
              <a:ext cx="8426191" cy="1407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endParaRPr lang="ru-RU" sz="1400" b="1" kern="1200" dirty="0" smtClean="0">
                <a:latin typeface="Times New Roman" pitchFamily="18" charset="0"/>
                <a:cs typeface="Times New Roman" pitchFamily="18" charset="0"/>
              </a:endParaRPr>
            </a:p>
            <a:p>
              <a:pPr lvl="0" algn="l"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При обнаружении каких-либо нарушений требований электробезопасности следует немедленно сообщить об этом непосредственному руководителю</a:t>
              </a:r>
            </a:p>
            <a:p>
              <a:pPr lvl="0" algn="l" defTabSz="622300" rtl="0">
                <a:lnSpc>
                  <a:spcPct val="90000"/>
                </a:lnSpc>
                <a:spcBef>
                  <a:spcPct val="0"/>
                </a:spcBef>
                <a:spcAft>
                  <a:spcPct val="35000"/>
                </a:spcAft>
              </a:pPr>
              <a:r>
                <a:rPr lang="ru-RU" sz="1400" b="1" u="sng" dirty="0" smtClean="0">
                  <a:latin typeface="Times New Roman" pitchFamily="18" charset="0"/>
                  <a:cs typeface="Times New Roman" pitchFamily="18" charset="0"/>
                </a:rPr>
                <a:t>Инструкция по охране труда при присвоении 1 группы </a:t>
              </a:r>
              <a:r>
                <a:rPr lang="ru-RU" sz="1400" b="1" u="sng" dirty="0" err="1" smtClean="0">
                  <a:latin typeface="Times New Roman" pitchFamily="18" charset="0"/>
                  <a:cs typeface="Times New Roman" pitchFamily="18" charset="0"/>
                </a:rPr>
                <a:t>электробезопасности</a:t>
              </a:r>
              <a:r>
                <a:rPr lang="ru-RU" sz="1400" b="1" u="sng" dirty="0" smtClean="0">
                  <a:latin typeface="Times New Roman" pitchFamily="18" charset="0"/>
                  <a:cs typeface="Times New Roman" pitchFamily="18" charset="0"/>
                </a:rPr>
                <a:t> для </a:t>
              </a:r>
              <a:r>
                <a:rPr lang="ru-RU" sz="1400" b="1" u="sng" dirty="0" err="1" smtClean="0">
                  <a:latin typeface="Times New Roman" pitchFamily="18" charset="0"/>
                  <a:cs typeface="Times New Roman" pitchFamily="18" charset="0"/>
                </a:rPr>
                <a:t>неэлектротехнического</a:t>
              </a:r>
              <a:r>
                <a:rPr lang="ru-RU" sz="1400" b="1" u="sng" dirty="0" smtClean="0">
                  <a:latin typeface="Times New Roman" pitchFamily="18" charset="0"/>
                  <a:cs typeface="Times New Roman" pitchFamily="18" charset="0"/>
                </a:rPr>
                <a:t> персонала ИОТ-01-2012, утв. мэром г.о. Тольятти 03.12.2012</a:t>
              </a:r>
              <a:endParaRPr lang="ru-RU" sz="1400" b="1" u="sng" kern="1200" dirty="0" smtClean="0">
                <a:latin typeface="Times New Roman" pitchFamily="18" charset="0"/>
                <a:cs typeface="Times New Roman" pitchFamily="18" charset="0"/>
              </a:endParaRPr>
            </a:p>
            <a:p>
              <a:pPr lvl="0" algn="l" defTabSz="622300" rtl="0">
                <a:lnSpc>
                  <a:spcPct val="90000"/>
                </a:lnSpc>
                <a:spcBef>
                  <a:spcPct val="0"/>
                </a:spcBef>
                <a:spcAft>
                  <a:spcPct val="35000"/>
                </a:spcAft>
              </a:pPr>
              <a:endParaRPr lang="ru-RU" sz="1400" kern="1200" dirty="0">
                <a:latin typeface="Times New Roman" pitchFamily="18" charset="0"/>
                <a:cs typeface="Times New Roman" pitchFamily="18" charset="0"/>
              </a:endParaRPr>
            </a:p>
          </p:txBody>
        </p:sp>
      </p:gr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chemeClr val="tx2"/>
                </a:solidFill>
                <a:latin typeface="Times New Roman" panose="02020603050405020304" pitchFamily="18" charset="0"/>
                <a:cs typeface="Times New Roman" panose="02020603050405020304" pitchFamily="18" charset="0"/>
              </a:rPr>
              <a:t>Обязанности по обеспечению безопасных условий и охраны труда возлагаются на работодателя </a:t>
            </a:r>
            <a:r>
              <a:rPr lang="ru-RU" sz="2000" b="1" dirty="0" smtClean="0">
                <a:solidFill>
                  <a:schemeClr val="tx2"/>
                </a:solidFill>
                <a:latin typeface="Times New Roman" panose="02020603050405020304" pitchFamily="18" charset="0"/>
                <a:cs typeface="Times New Roman" panose="02020603050405020304" pitchFamily="18" charset="0"/>
              </a:rPr>
              <a:t/>
            </a:r>
            <a:br>
              <a:rPr lang="ru-RU" sz="2000" b="1" dirty="0" smtClean="0">
                <a:solidFill>
                  <a:schemeClr val="tx2"/>
                </a:solidFill>
                <a:latin typeface="Times New Roman" panose="02020603050405020304" pitchFamily="18" charset="0"/>
                <a:cs typeface="Times New Roman" panose="02020603050405020304" pitchFamily="18" charset="0"/>
              </a:rPr>
            </a:br>
            <a:r>
              <a:rPr lang="ru-RU" sz="2000" b="1" dirty="0" smtClean="0">
                <a:solidFill>
                  <a:schemeClr val="tx2"/>
                </a:solidFill>
                <a:latin typeface="Times New Roman" panose="02020603050405020304" pitchFamily="18" charset="0"/>
                <a:cs typeface="Times New Roman" panose="02020603050405020304" pitchFamily="18" charset="0"/>
              </a:rPr>
              <a:t>(</a:t>
            </a:r>
            <a:r>
              <a:rPr lang="ru-RU" sz="2000" b="1" dirty="0">
                <a:solidFill>
                  <a:schemeClr val="tx2"/>
                </a:solidFill>
                <a:latin typeface="Times New Roman" panose="02020603050405020304" pitchFamily="18" charset="0"/>
                <a:cs typeface="Times New Roman" panose="02020603050405020304" pitchFamily="18" charset="0"/>
              </a:rPr>
              <a:t>статья 212 Трудового кодекса Российской Федерации)</a:t>
            </a:r>
            <a:r>
              <a:rPr lang="ru-RU" sz="2000" dirty="0">
                <a:solidFill>
                  <a:schemeClr val="tx2"/>
                </a:solidFill>
                <a:latin typeface="Times New Roman" panose="02020603050405020304" pitchFamily="18" charset="0"/>
                <a:cs typeface="Times New Roman" panose="02020603050405020304" pitchFamily="18" charset="0"/>
              </a:rPr>
              <a:t/>
            </a:r>
            <a:br>
              <a:rPr lang="ru-RU" sz="2000" dirty="0">
                <a:solidFill>
                  <a:schemeClr val="tx2"/>
                </a:solidFill>
                <a:latin typeface="Times New Roman" panose="02020603050405020304" pitchFamily="18" charset="0"/>
                <a:cs typeface="Times New Roman" panose="02020603050405020304" pitchFamily="18" charset="0"/>
              </a:rPr>
            </a:br>
            <a:endParaRPr lang="ru-RU" sz="2000" b="1" dirty="0">
              <a:solidFill>
                <a:schemeClr val="tx2"/>
              </a:solidFill>
              <a:latin typeface="Times New Roman" panose="02020603050405020304" pitchFamily="18" charset="0"/>
              <a:cs typeface="Times New Roman" panose="02020603050405020304" pitchFamily="18" charset="0"/>
            </a:endParaRPr>
          </a:p>
        </p:txBody>
      </p:sp>
      <p:pic>
        <p:nvPicPr>
          <p:cNvPr id="5" name="Picture 2" descr="Юридические услуги - от профессионалов в разделе Услуги Юридические"/>
          <p:cNvPicPr>
            <a:picLocks noChangeAspect="1" noChangeArrowheads="1"/>
          </p:cNvPicPr>
          <p:nvPr/>
        </p:nvPicPr>
        <p:blipFill>
          <a:blip r:embed="rId2" cstate="print"/>
          <a:srcRect/>
          <a:stretch>
            <a:fillRect/>
          </a:stretch>
        </p:blipFill>
        <p:spPr bwMode="auto">
          <a:xfrm>
            <a:off x="185723" y="5346851"/>
            <a:ext cx="1730936" cy="1266468"/>
          </a:xfrm>
          <a:prstGeom prst="rect">
            <a:avLst/>
          </a:prstGeom>
          <a:noFill/>
        </p:spPr>
      </p:pic>
      <p:grpSp>
        <p:nvGrpSpPr>
          <p:cNvPr id="7" name="Group 59469"/>
          <p:cNvGrpSpPr/>
          <p:nvPr/>
        </p:nvGrpSpPr>
        <p:grpSpPr>
          <a:xfrm>
            <a:off x="323528" y="1417638"/>
            <a:ext cx="8155818" cy="4171602"/>
            <a:chOff x="0" y="789432"/>
            <a:chExt cx="8627002" cy="3386971"/>
          </a:xfrm>
        </p:grpSpPr>
        <p:pic>
          <p:nvPicPr>
            <p:cNvPr id="11" name="Picture 78928"/>
            <p:cNvPicPr/>
            <p:nvPr/>
          </p:nvPicPr>
          <p:blipFill>
            <a:blip r:embed="rId3" cstate="print"/>
            <a:stretch>
              <a:fillRect/>
            </a:stretch>
          </p:blipFill>
          <p:spPr>
            <a:xfrm>
              <a:off x="2423465" y="789432"/>
              <a:ext cx="3749040" cy="768096"/>
            </a:xfrm>
            <a:prstGeom prst="rect">
              <a:avLst/>
            </a:prstGeom>
          </p:spPr>
        </p:pic>
        <p:pic>
          <p:nvPicPr>
            <p:cNvPr id="12" name="Picture 78929"/>
            <p:cNvPicPr/>
            <p:nvPr/>
          </p:nvPicPr>
          <p:blipFill>
            <a:blip r:embed="rId3" cstate="print"/>
            <a:stretch>
              <a:fillRect/>
            </a:stretch>
          </p:blipFill>
          <p:spPr>
            <a:xfrm>
              <a:off x="2423465" y="789432"/>
              <a:ext cx="3749040" cy="768096"/>
            </a:xfrm>
            <a:prstGeom prst="rect">
              <a:avLst/>
            </a:prstGeom>
          </p:spPr>
        </p:pic>
        <p:sp>
          <p:nvSpPr>
            <p:cNvPr id="13" name="Rectangle 152"/>
            <p:cNvSpPr/>
            <p:nvPr/>
          </p:nvSpPr>
          <p:spPr>
            <a:xfrm>
              <a:off x="2974899" y="968756"/>
              <a:ext cx="3592159" cy="274582"/>
            </a:xfrm>
            <a:prstGeom prst="rect">
              <a:avLst/>
            </a:prstGeom>
            <a:ln>
              <a:noFill/>
            </a:ln>
          </p:spPr>
          <p:txBody>
            <a:bodyPr vert="horz" lIns="0" tIns="0" rIns="0" bIns="0" rtlCol="0">
              <a:noAutofit/>
            </a:bodyPr>
            <a:lstStyle/>
            <a:p>
              <a:pPr>
                <a:lnSpc>
                  <a:spcPct val="107000"/>
                </a:lnSpc>
                <a:spcAft>
                  <a:spcPts val="800"/>
                </a:spcAft>
              </a:pPr>
              <a:r>
                <a:rPr lang="ru-RU"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Локальные нормативные акты </a:t>
              </a:r>
              <a:endParaRPr lang="ru-RU"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53"/>
            <p:cNvSpPr/>
            <p:nvPr/>
          </p:nvSpPr>
          <p:spPr>
            <a:xfrm>
              <a:off x="3737153" y="1191260"/>
              <a:ext cx="1495362" cy="274582"/>
            </a:xfrm>
            <a:prstGeom prst="rect">
              <a:avLst/>
            </a:prstGeom>
            <a:ln>
              <a:noFill/>
            </a:ln>
          </p:spPr>
          <p:txBody>
            <a:bodyPr vert="horz" lIns="0" tIns="0" rIns="0" bIns="0" rtlCol="0">
              <a:noAutofit/>
            </a:bodyPr>
            <a:lstStyle/>
            <a:p>
              <a:pPr>
                <a:lnSpc>
                  <a:spcPct val="107000"/>
                </a:lnSpc>
                <a:spcAft>
                  <a:spcPts val="800"/>
                </a:spcAft>
              </a:pPr>
              <a:r>
                <a:rPr lang="ru-RU" sz="1600" b="1" dirty="0" smtClean="0">
                  <a:solidFill>
                    <a:srgbClr val="FFFFFF"/>
                  </a:solidFill>
                  <a:effectLst/>
                  <a:latin typeface="Calibri" panose="020F0502020204030204" pitchFamily="34" charset="0"/>
                  <a:ea typeface="Calibri" panose="020F0502020204030204" pitchFamily="34" charset="0"/>
                  <a:cs typeface="Calibri" panose="020F0502020204030204" pitchFamily="34" charset="0"/>
                </a:rPr>
                <a:t>организации</a:t>
              </a:r>
              <a:endParaRPr lang="ru-RU"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Shape 156"/>
            <p:cNvSpPr/>
            <p:nvPr/>
          </p:nvSpPr>
          <p:spPr>
            <a:xfrm>
              <a:off x="5908980" y="1609090"/>
              <a:ext cx="437769" cy="434467"/>
            </a:xfrm>
            <a:custGeom>
              <a:avLst/>
              <a:gdLst/>
              <a:ahLst/>
              <a:cxnLst/>
              <a:rect l="0" t="0" r="0" b="0"/>
              <a:pathLst>
                <a:path w="437769" h="434467">
                  <a:moveTo>
                    <a:pt x="178308" y="434467"/>
                  </a:moveTo>
                  <a:lnTo>
                    <a:pt x="242570" y="369062"/>
                  </a:lnTo>
                  <a:lnTo>
                    <a:pt x="0" y="130810"/>
                  </a:lnTo>
                  <a:lnTo>
                    <a:pt x="128524" y="0"/>
                  </a:lnTo>
                  <a:lnTo>
                    <a:pt x="371094" y="238125"/>
                  </a:lnTo>
                  <a:lnTo>
                    <a:pt x="435356" y="172720"/>
                  </a:lnTo>
                  <a:lnTo>
                    <a:pt x="437769" y="432054"/>
                  </a:lnTo>
                  <a:close/>
                </a:path>
              </a:pathLst>
            </a:custGeom>
            <a:ln w="9525" cap="flat">
              <a:miter lim="127000"/>
            </a:ln>
          </p:spPr>
          <p:style>
            <a:lnRef idx="1">
              <a:srgbClr val="98B954"/>
            </a:lnRef>
            <a:fillRef idx="0">
              <a:srgbClr val="000000">
                <a:alpha val="0"/>
              </a:srgbClr>
            </a:fillRef>
            <a:effectRef idx="0">
              <a:scrgbClr r="0" g="0" b="0"/>
            </a:effectRef>
            <a:fontRef idx="none"/>
          </p:style>
          <p:txBody>
            <a:bodyPr/>
            <a:lstStyle/>
            <a:p>
              <a:endParaRPr lang="ru-RU" sz="1600" b="1"/>
            </a:p>
          </p:txBody>
        </p:sp>
        <p:pic>
          <p:nvPicPr>
            <p:cNvPr id="16" name="Picture 78930"/>
            <p:cNvPicPr/>
            <p:nvPr/>
          </p:nvPicPr>
          <p:blipFill>
            <a:blip r:embed="rId4" cstate="print"/>
            <a:stretch>
              <a:fillRect/>
            </a:stretch>
          </p:blipFill>
          <p:spPr>
            <a:xfrm>
              <a:off x="5903265" y="1606296"/>
              <a:ext cx="445008" cy="438912"/>
            </a:xfrm>
            <a:prstGeom prst="rect">
              <a:avLst/>
            </a:prstGeom>
          </p:spPr>
        </p:pic>
        <p:sp>
          <p:nvSpPr>
            <p:cNvPr id="17" name="Shape 159"/>
            <p:cNvSpPr/>
            <p:nvPr/>
          </p:nvSpPr>
          <p:spPr>
            <a:xfrm>
              <a:off x="5908980" y="1609090"/>
              <a:ext cx="437769" cy="434467"/>
            </a:xfrm>
            <a:custGeom>
              <a:avLst/>
              <a:gdLst/>
              <a:ahLst/>
              <a:cxnLst/>
              <a:rect l="0" t="0" r="0" b="0"/>
              <a:pathLst>
                <a:path w="437769" h="434467">
                  <a:moveTo>
                    <a:pt x="178308" y="434467"/>
                  </a:moveTo>
                  <a:lnTo>
                    <a:pt x="242570" y="369062"/>
                  </a:lnTo>
                  <a:lnTo>
                    <a:pt x="0" y="130810"/>
                  </a:lnTo>
                  <a:lnTo>
                    <a:pt x="128524" y="0"/>
                  </a:lnTo>
                  <a:lnTo>
                    <a:pt x="371094" y="238125"/>
                  </a:lnTo>
                  <a:lnTo>
                    <a:pt x="435356" y="172720"/>
                  </a:lnTo>
                  <a:lnTo>
                    <a:pt x="437769" y="432054"/>
                  </a:lnTo>
                  <a:close/>
                </a:path>
              </a:pathLst>
            </a:custGeom>
            <a:ln w="9525" cap="flat">
              <a:miter lim="127000"/>
            </a:ln>
          </p:spPr>
          <p:style>
            <a:lnRef idx="1">
              <a:srgbClr val="98B954"/>
            </a:lnRef>
            <a:fillRef idx="0">
              <a:srgbClr val="000000">
                <a:alpha val="0"/>
              </a:srgbClr>
            </a:fillRef>
            <a:effectRef idx="0">
              <a:scrgbClr r="0" g="0" b="0"/>
            </a:effectRef>
            <a:fontRef idx="none"/>
          </p:style>
          <p:txBody>
            <a:bodyPr/>
            <a:lstStyle/>
            <a:p>
              <a:endParaRPr lang="ru-RU" sz="1600" b="1"/>
            </a:p>
          </p:txBody>
        </p:sp>
        <p:pic>
          <p:nvPicPr>
            <p:cNvPr id="18" name="Picture 78931"/>
            <p:cNvPicPr/>
            <p:nvPr/>
          </p:nvPicPr>
          <p:blipFill>
            <a:blip r:embed="rId5" cstate="print"/>
            <a:stretch>
              <a:fillRect/>
            </a:stretch>
          </p:blipFill>
          <p:spPr>
            <a:xfrm>
              <a:off x="4874057" y="2228088"/>
              <a:ext cx="3319272" cy="1386840"/>
            </a:xfrm>
            <a:prstGeom prst="rect">
              <a:avLst/>
            </a:prstGeom>
          </p:spPr>
        </p:pic>
        <p:pic>
          <p:nvPicPr>
            <p:cNvPr id="19" name="Picture 78932"/>
            <p:cNvPicPr/>
            <p:nvPr/>
          </p:nvPicPr>
          <p:blipFill>
            <a:blip r:embed="rId5" cstate="print"/>
            <a:stretch>
              <a:fillRect/>
            </a:stretch>
          </p:blipFill>
          <p:spPr>
            <a:xfrm>
              <a:off x="4874057" y="2228088"/>
              <a:ext cx="3319272" cy="1386840"/>
            </a:xfrm>
            <a:prstGeom prst="rect">
              <a:avLst/>
            </a:prstGeom>
          </p:spPr>
        </p:pic>
        <p:sp>
          <p:nvSpPr>
            <p:cNvPr id="20" name="Rectangle 164"/>
            <p:cNvSpPr/>
            <p:nvPr/>
          </p:nvSpPr>
          <p:spPr>
            <a:xfrm>
              <a:off x="5461051" y="2718562"/>
              <a:ext cx="2913894" cy="274582"/>
            </a:xfrm>
            <a:prstGeom prst="rect">
              <a:avLst/>
            </a:prstGeom>
            <a:ln>
              <a:noFill/>
            </a:ln>
          </p:spPr>
          <p:txBody>
            <a:bodyPr vert="horz" lIns="0" tIns="0" rIns="0" bIns="0" rtlCol="0">
              <a:noAutofit/>
            </a:bodyPr>
            <a:lstStyle/>
            <a:p>
              <a:pPr>
                <a:lnSpc>
                  <a:spcPct val="107000"/>
                </a:lnSpc>
                <a:spcAft>
                  <a:spcPts val="800"/>
                </a:spcAft>
              </a:pPr>
              <a:r>
                <a:rPr lang="ru-RU" sz="1600" b="1">
                  <a:solidFill>
                    <a:srgbClr val="FFFFFF"/>
                  </a:solidFill>
                  <a:effectLst/>
                  <a:latin typeface="Calibri" panose="020F0502020204030204" pitchFamily="34" charset="0"/>
                  <a:ea typeface="Calibri" panose="020F0502020204030204" pitchFamily="34" charset="0"/>
                  <a:cs typeface="Calibri" panose="020F0502020204030204" pitchFamily="34" charset="0"/>
                </a:rPr>
                <a:t>Приказ о делегировании </a:t>
              </a:r>
              <a:endParaRPr lang="ru-RU" sz="16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Rectangle 165"/>
            <p:cNvSpPr/>
            <p:nvPr/>
          </p:nvSpPr>
          <p:spPr>
            <a:xfrm>
              <a:off x="5272075" y="2941066"/>
              <a:ext cx="3354927" cy="274582"/>
            </a:xfrm>
            <a:prstGeom prst="rect">
              <a:avLst/>
            </a:prstGeom>
            <a:ln>
              <a:noFill/>
            </a:ln>
          </p:spPr>
          <p:txBody>
            <a:bodyPr vert="horz" lIns="0" tIns="0" rIns="0" bIns="0" rtlCol="0">
              <a:noAutofit/>
            </a:bodyPr>
            <a:lstStyle/>
            <a:p>
              <a:pPr>
                <a:lnSpc>
                  <a:spcPct val="107000"/>
                </a:lnSpc>
                <a:spcAft>
                  <a:spcPts val="800"/>
                </a:spcAft>
              </a:pPr>
              <a:r>
                <a:rPr lang="ru-RU" sz="1600" b="1">
                  <a:solidFill>
                    <a:srgbClr val="FFFFFF"/>
                  </a:solidFill>
                  <a:effectLst/>
                  <a:latin typeface="Calibri" panose="020F0502020204030204" pitchFamily="34" charset="0"/>
                  <a:ea typeface="Calibri" panose="020F0502020204030204" pitchFamily="34" charset="0"/>
                  <a:cs typeface="Calibri" panose="020F0502020204030204" pitchFamily="34" charset="0"/>
                </a:rPr>
                <a:t>полномочий по охране труда</a:t>
              </a:r>
              <a:endParaRPr lang="ru-RU" sz="16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Shape 168"/>
            <p:cNvSpPr/>
            <p:nvPr/>
          </p:nvSpPr>
          <p:spPr>
            <a:xfrm>
              <a:off x="3932352" y="2776093"/>
              <a:ext cx="872998" cy="270891"/>
            </a:xfrm>
            <a:custGeom>
              <a:avLst/>
              <a:gdLst/>
              <a:ahLst/>
              <a:cxnLst/>
              <a:rect l="0" t="0" r="0" b="0"/>
              <a:pathLst>
                <a:path w="872998" h="270891">
                  <a:moveTo>
                    <a:pt x="872998" y="137922"/>
                  </a:moveTo>
                  <a:lnTo>
                    <a:pt x="738378" y="270891"/>
                  </a:lnTo>
                  <a:lnTo>
                    <a:pt x="738759" y="217424"/>
                  </a:lnTo>
                  <a:lnTo>
                    <a:pt x="133223" y="213995"/>
                  </a:lnTo>
                  <a:lnTo>
                    <a:pt x="132969" y="267462"/>
                  </a:lnTo>
                  <a:lnTo>
                    <a:pt x="0" y="132969"/>
                  </a:lnTo>
                  <a:lnTo>
                    <a:pt x="134493" y="0"/>
                  </a:lnTo>
                  <a:lnTo>
                    <a:pt x="134112" y="53467"/>
                  </a:lnTo>
                  <a:lnTo>
                    <a:pt x="739648" y="56896"/>
                  </a:lnTo>
                  <a:lnTo>
                    <a:pt x="739902" y="3429"/>
                  </a:lnTo>
                  <a:close/>
                </a:path>
              </a:pathLst>
            </a:custGeom>
            <a:ln w="9525" cap="flat">
              <a:round/>
            </a:ln>
          </p:spPr>
          <p:style>
            <a:lnRef idx="1">
              <a:srgbClr val="98B954"/>
            </a:lnRef>
            <a:fillRef idx="0">
              <a:srgbClr val="000000">
                <a:alpha val="0"/>
              </a:srgbClr>
            </a:fillRef>
            <a:effectRef idx="0">
              <a:scrgbClr r="0" g="0" b="0"/>
            </a:effectRef>
            <a:fontRef idx="none"/>
          </p:style>
          <p:txBody>
            <a:bodyPr/>
            <a:lstStyle/>
            <a:p>
              <a:endParaRPr lang="ru-RU" sz="1600" b="1"/>
            </a:p>
          </p:txBody>
        </p:sp>
        <p:pic>
          <p:nvPicPr>
            <p:cNvPr id="23" name="Picture 78933"/>
            <p:cNvPicPr/>
            <p:nvPr/>
          </p:nvPicPr>
          <p:blipFill>
            <a:blip r:embed="rId6" cstate="print"/>
            <a:stretch>
              <a:fillRect/>
            </a:stretch>
          </p:blipFill>
          <p:spPr>
            <a:xfrm>
              <a:off x="3928161" y="2771648"/>
              <a:ext cx="877824" cy="277368"/>
            </a:xfrm>
            <a:prstGeom prst="rect">
              <a:avLst/>
            </a:prstGeom>
          </p:spPr>
        </p:pic>
        <p:sp>
          <p:nvSpPr>
            <p:cNvPr id="24" name="Shape 171"/>
            <p:cNvSpPr/>
            <p:nvPr/>
          </p:nvSpPr>
          <p:spPr>
            <a:xfrm>
              <a:off x="3932352" y="2776093"/>
              <a:ext cx="872998" cy="270891"/>
            </a:xfrm>
            <a:custGeom>
              <a:avLst/>
              <a:gdLst/>
              <a:ahLst/>
              <a:cxnLst/>
              <a:rect l="0" t="0" r="0" b="0"/>
              <a:pathLst>
                <a:path w="872998" h="270891">
                  <a:moveTo>
                    <a:pt x="872998" y="137922"/>
                  </a:moveTo>
                  <a:lnTo>
                    <a:pt x="738378" y="270891"/>
                  </a:lnTo>
                  <a:lnTo>
                    <a:pt x="738759" y="217424"/>
                  </a:lnTo>
                  <a:lnTo>
                    <a:pt x="133223" y="213995"/>
                  </a:lnTo>
                  <a:lnTo>
                    <a:pt x="132969" y="267462"/>
                  </a:lnTo>
                  <a:lnTo>
                    <a:pt x="0" y="132969"/>
                  </a:lnTo>
                  <a:lnTo>
                    <a:pt x="134493" y="0"/>
                  </a:lnTo>
                  <a:lnTo>
                    <a:pt x="134112" y="53467"/>
                  </a:lnTo>
                  <a:lnTo>
                    <a:pt x="739648" y="56896"/>
                  </a:lnTo>
                  <a:lnTo>
                    <a:pt x="739902" y="3429"/>
                  </a:lnTo>
                  <a:close/>
                </a:path>
              </a:pathLst>
            </a:custGeom>
            <a:ln w="9525" cap="flat">
              <a:round/>
            </a:ln>
          </p:spPr>
          <p:style>
            <a:lnRef idx="1">
              <a:srgbClr val="98B954"/>
            </a:lnRef>
            <a:fillRef idx="0">
              <a:srgbClr val="000000">
                <a:alpha val="0"/>
              </a:srgbClr>
            </a:fillRef>
            <a:effectRef idx="0">
              <a:scrgbClr r="0" g="0" b="0"/>
            </a:effectRef>
            <a:fontRef idx="none"/>
          </p:style>
          <p:txBody>
            <a:bodyPr/>
            <a:lstStyle/>
            <a:p>
              <a:endParaRPr lang="ru-RU" sz="1600" b="1"/>
            </a:p>
          </p:txBody>
        </p:sp>
        <p:pic>
          <p:nvPicPr>
            <p:cNvPr id="25" name="Picture 78934"/>
            <p:cNvPicPr/>
            <p:nvPr/>
          </p:nvPicPr>
          <p:blipFill>
            <a:blip r:embed="rId7" cstate="print"/>
            <a:stretch>
              <a:fillRect/>
            </a:stretch>
          </p:blipFill>
          <p:spPr>
            <a:xfrm>
              <a:off x="334569" y="2157984"/>
              <a:ext cx="3526536" cy="1481328"/>
            </a:xfrm>
            <a:prstGeom prst="rect">
              <a:avLst/>
            </a:prstGeom>
          </p:spPr>
        </p:pic>
        <p:pic>
          <p:nvPicPr>
            <p:cNvPr id="26" name="Picture 78935"/>
            <p:cNvPicPr/>
            <p:nvPr/>
          </p:nvPicPr>
          <p:blipFill>
            <a:blip r:embed="rId7" cstate="print"/>
            <a:stretch>
              <a:fillRect/>
            </a:stretch>
          </p:blipFill>
          <p:spPr>
            <a:xfrm>
              <a:off x="334569" y="2157984"/>
              <a:ext cx="3526536" cy="1481328"/>
            </a:xfrm>
            <a:prstGeom prst="rect">
              <a:avLst/>
            </a:prstGeom>
          </p:spPr>
        </p:pic>
        <p:sp>
          <p:nvSpPr>
            <p:cNvPr id="27" name="Rectangle 178"/>
            <p:cNvSpPr/>
            <p:nvPr/>
          </p:nvSpPr>
          <p:spPr>
            <a:xfrm>
              <a:off x="908304" y="2470150"/>
              <a:ext cx="3233077" cy="274582"/>
            </a:xfrm>
            <a:prstGeom prst="rect">
              <a:avLst/>
            </a:prstGeom>
            <a:ln>
              <a:noFill/>
            </a:ln>
          </p:spPr>
          <p:txBody>
            <a:bodyPr vert="horz" lIns="0" tIns="0" rIns="0" bIns="0" rtlCol="0">
              <a:noAutofit/>
            </a:bodyPr>
            <a:lstStyle/>
            <a:p>
              <a:pPr>
                <a:lnSpc>
                  <a:spcPct val="107000"/>
                </a:lnSpc>
                <a:spcAft>
                  <a:spcPts val="800"/>
                </a:spcAft>
              </a:pPr>
              <a:r>
                <a:rPr lang="ru-RU" sz="1600" b="1">
                  <a:solidFill>
                    <a:srgbClr val="FFFFFF"/>
                  </a:solidFill>
                  <a:effectLst/>
                  <a:latin typeface="Calibri" panose="020F0502020204030204" pitchFamily="34" charset="0"/>
                  <a:ea typeface="Calibri" panose="020F0502020204030204" pitchFamily="34" charset="0"/>
                  <a:cs typeface="Calibri" panose="020F0502020204030204" pitchFamily="34" charset="0"/>
                </a:rPr>
                <a:t>Документ о распределении </a:t>
              </a:r>
              <a:endParaRPr lang="ru-RU" sz="16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8" name="Rectangle 179"/>
            <p:cNvSpPr/>
            <p:nvPr/>
          </p:nvSpPr>
          <p:spPr>
            <a:xfrm>
              <a:off x="672084" y="2692654"/>
              <a:ext cx="3857156" cy="274582"/>
            </a:xfrm>
            <a:prstGeom prst="rect">
              <a:avLst/>
            </a:prstGeom>
            <a:ln>
              <a:noFill/>
            </a:ln>
          </p:spPr>
          <p:txBody>
            <a:bodyPr vert="horz" lIns="0" tIns="0" rIns="0" bIns="0" rtlCol="0">
              <a:noAutofit/>
            </a:bodyPr>
            <a:lstStyle/>
            <a:p>
              <a:pPr>
                <a:lnSpc>
                  <a:spcPct val="107000"/>
                </a:lnSpc>
                <a:spcAft>
                  <a:spcPts val="800"/>
                </a:spcAft>
              </a:pPr>
              <a:r>
                <a:rPr lang="ru-RU" sz="1600" b="1">
                  <a:solidFill>
                    <a:srgbClr val="FFFFFF"/>
                  </a:solidFill>
                  <a:effectLst/>
                  <a:latin typeface="Calibri" panose="020F0502020204030204" pitchFamily="34" charset="0"/>
                  <a:ea typeface="Calibri" panose="020F0502020204030204" pitchFamily="34" charset="0"/>
                  <a:cs typeface="Calibri" panose="020F0502020204030204" pitchFamily="34" charset="0"/>
                </a:rPr>
                <a:t>ответственности по охране труда </a:t>
              </a:r>
              <a:endParaRPr lang="ru-RU" sz="16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9" name="Rectangle 59443"/>
            <p:cNvSpPr/>
            <p:nvPr/>
          </p:nvSpPr>
          <p:spPr>
            <a:xfrm>
              <a:off x="786384" y="2916454"/>
              <a:ext cx="81806" cy="274995"/>
            </a:xfrm>
            <a:prstGeom prst="rect">
              <a:avLst/>
            </a:prstGeom>
            <a:ln>
              <a:noFill/>
            </a:ln>
          </p:spPr>
          <p:txBody>
            <a:bodyPr vert="horz" lIns="0" tIns="0" rIns="0" bIns="0" rtlCol="0">
              <a:noAutofit/>
            </a:bodyPr>
            <a:lstStyle/>
            <a:p>
              <a:pPr>
                <a:lnSpc>
                  <a:spcPct val="107000"/>
                </a:lnSpc>
                <a:spcAft>
                  <a:spcPts val="800"/>
                </a:spcAft>
              </a:pPr>
              <a:r>
                <a:rPr lang="ru-RU" sz="1600" b="1">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endParaRPr lang="ru-RU" sz="16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0" name="Rectangle 59444"/>
            <p:cNvSpPr/>
            <p:nvPr/>
          </p:nvSpPr>
          <p:spPr>
            <a:xfrm>
              <a:off x="847892" y="2916454"/>
              <a:ext cx="3473367" cy="274995"/>
            </a:xfrm>
            <a:prstGeom prst="rect">
              <a:avLst/>
            </a:prstGeom>
            <a:ln>
              <a:noFill/>
            </a:ln>
          </p:spPr>
          <p:txBody>
            <a:bodyPr vert="horz" lIns="0" tIns="0" rIns="0" bIns="0" rtlCol="0">
              <a:noAutofit/>
            </a:bodyPr>
            <a:lstStyle/>
            <a:p>
              <a:pPr>
                <a:lnSpc>
                  <a:spcPct val="107000"/>
                </a:lnSpc>
                <a:spcAft>
                  <a:spcPts val="800"/>
                </a:spcAft>
              </a:pPr>
              <a:r>
                <a:rPr lang="ru-RU" sz="1600" b="1">
                  <a:solidFill>
                    <a:srgbClr val="FFFFFF"/>
                  </a:solidFill>
                  <a:effectLst/>
                  <a:latin typeface="Calibri" panose="020F0502020204030204" pitchFamily="34" charset="0"/>
                  <a:ea typeface="Calibri" panose="020F0502020204030204" pitchFamily="34" charset="0"/>
                  <a:cs typeface="Calibri" panose="020F0502020204030204" pitchFamily="34" charset="0"/>
                </a:rPr>
                <a:t>Приказ, отдельный документ, </a:t>
              </a:r>
              <a:endParaRPr lang="ru-RU" sz="16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1" name="Rectangle 181"/>
            <p:cNvSpPr/>
            <p:nvPr/>
          </p:nvSpPr>
          <p:spPr>
            <a:xfrm>
              <a:off x="954024" y="3139567"/>
              <a:ext cx="3050032" cy="274582"/>
            </a:xfrm>
            <a:prstGeom prst="rect">
              <a:avLst/>
            </a:prstGeom>
            <a:ln>
              <a:noFill/>
            </a:ln>
          </p:spPr>
          <p:txBody>
            <a:bodyPr vert="horz" lIns="0" tIns="0" rIns="0" bIns="0" rtlCol="0">
              <a:noAutofit/>
            </a:bodyPr>
            <a:lstStyle/>
            <a:p>
              <a:pPr>
                <a:lnSpc>
                  <a:spcPct val="107000"/>
                </a:lnSpc>
                <a:spcAft>
                  <a:spcPts val="800"/>
                </a:spcAft>
              </a:pPr>
              <a:r>
                <a:rPr lang="ru-RU" sz="1600" b="1">
                  <a:solidFill>
                    <a:srgbClr val="FFFFFF"/>
                  </a:solidFill>
                  <a:effectLst/>
                  <a:latin typeface="Calibri" panose="020F0502020204030204" pitchFamily="34" charset="0"/>
                  <a:ea typeface="Calibri" panose="020F0502020204030204" pitchFamily="34" charset="0"/>
                  <a:cs typeface="Calibri" panose="020F0502020204030204" pitchFamily="34" charset="0"/>
                </a:rPr>
                <a:t>должностные инструкции)</a:t>
              </a:r>
              <a:endParaRPr lang="ru-RU" sz="16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2" name="Shape 184"/>
            <p:cNvSpPr/>
            <p:nvPr/>
          </p:nvSpPr>
          <p:spPr>
            <a:xfrm>
              <a:off x="2342947" y="1593088"/>
              <a:ext cx="411226" cy="453644"/>
            </a:xfrm>
            <a:custGeom>
              <a:avLst/>
              <a:gdLst/>
              <a:ahLst/>
              <a:cxnLst/>
              <a:rect l="0" t="0" r="0" b="0"/>
              <a:pathLst>
                <a:path w="411226" h="453644">
                  <a:moveTo>
                    <a:pt x="0" y="225933"/>
                  </a:moveTo>
                  <a:lnTo>
                    <a:pt x="63119" y="276606"/>
                  </a:lnTo>
                  <a:lnTo>
                    <a:pt x="284861" y="0"/>
                  </a:lnTo>
                  <a:lnTo>
                    <a:pt x="411226" y="101346"/>
                  </a:lnTo>
                  <a:lnTo>
                    <a:pt x="189484" y="377952"/>
                  </a:lnTo>
                  <a:lnTo>
                    <a:pt x="252730" y="428625"/>
                  </a:lnTo>
                  <a:lnTo>
                    <a:pt x="25019" y="453644"/>
                  </a:lnTo>
                  <a:close/>
                </a:path>
              </a:pathLst>
            </a:custGeom>
            <a:ln w="9525" cap="flat">
              <a:miter lim="127000"/>
            </a:ln>
          </p:spPr>
          <p:style>
            <a:lnRef idx="1">
              <a:srgbClr val="98B954"/>
            </a:lnRef>
            <a:fillRef idx="0">
              <a:srgbClr val="000000">
                <a:alpha val="0"/>
              </a:srgbClr>
            </a:fillRef>
            <a:effectRef idx="0">
              <a:scrgbClr r="0" g="0" b="0"/>
            </a:effectRef>
            <a:fontRef idx="none"/>
          </p:style>
          <p:txBody>
            <a:bodyPr/>
            <a:lstStyle/>
            <a:p>
              <a:endParaRPr lang="ru-RU" sz="1600" b="1"/>
            </a:p>
          </p:txBody>
        </p:sp>
        <p:pic>
          <p:nvPicPr>
            <p:cNvPr id="33" name="Picture 78936"/>
            <p:cNvPicPr/>
            <p:nvPr/>
          </p:nvPicPr>
          <p:blipFill>
            <a:blip r:embed="rId8" cstate="print"/>
            <a:stretch>
              <a:fillRect/>
            </a:stretch>
          </p:blipFill>
          <p:spPr>
            <a:xfrm>
              <a:off x="2338121" y="1590040"/>
              <a:ext cx="417576" cy="457200"/>
            </a:xfrm>
            <a:prstGeom prst="rect">
              <a:avLst/>
            </a:prstGeom>
          </p:spPr>
        </p:pic>
        <p:sp>
          <p:nvSpPr>
            <p:cNvPr id="34" name="Shape 187"/>
            <p:cNvSpPr/>
            <p:nvPr/>
          </p:nvSpPr>
          <p:spPr>
            <a:xfrm>
              <a:off x="2342947" y="1593088"/>
              <a:ext cx="411226" cy="453644"/>
            </a:xfrm>
            <a:custGeom>
              <a:avLst/>
              <a:gdLst/>
              <a:ahLst/>
              <a:cxnLst/>
              <a:rect l="0" t="0" r="0" b="0"/>
              <a:pathLst>
                <a:path w="411226" h="453644">
                  <a:moveTo>
                    <a:pt x="0" y="225933"/>
                  </a:moveTo>
                  <a:lnTo>
                    <a:pt x="63119" y="276606"/>
                  </a:lnTo>
                  <a:lnTo>
                    <a:pt x="284861" y="0"/>
                  </a:lnTo>
                  <a:lnTo>
                    <a:pt x="411226" y="101346"/>
                  </a:lnTo>
                  <a:lnTo>
                    <a:pt x="189484" y="377952"/>
                  </a:lnTo>
                  <a:lnTo>
                    <a:pt x="252730" y="428625"/>
                  </a:lnTo>
                  <a:lnTo>
                    <a:pt x="25019" y="453644"/>
                  </a:lnTo>
                  <a:close/>
                </a:path>
              </a:pathLst>
            </a:custGeom>
            <a:ln w="9525" cap="flat">
              <a:miter lim="127000"/>
            </a:ln>
          </p:spPr>
          <p:style>
            <a:lnRef idx="1">
              <a:srgbClr val="98B954"/>
            </a:lnRef>
            <a:fillRef idx="0">
              <a:srgbClr val="000000">
                <a:alpha val="0"/>
              </a:srgbClr>
            </a:fillRef>
            <a:effectRef idx="0">
              <a:scrgbClr r="0" g="0" b="0"/>
            </a:effectRef>
            <a:fontRef idx="none"/>
          </p:style>
          <p:txBody>
            <a:bodyPr/>
            <a:lstStyle/>
            <a:p>
              <a:endParaRPr lang="ru-RU" sz="1600" b="1"/>
            </a:p>
          </p:txBody>
        </p:sp>
        <p:sp>
          <p:nvSpPr>
            <p:cNvPr id="35" name="Rectangle 188"/>
            <p:cNvSpPr/>
            <p:nvPr/>
          </p:nvSpPr>
          <p:spPr>
            <a:xfrm>
              <a:off x="0" y="3901821"/>
              <a:ext cx="866431" cy="274582"/>
            </a:xfrm>
            <a:prstGeom prst="rect">
              <a:avLst/>
            </a:prstGeom>
            <a:ln>
              <a:noFill/>
            </a:ln>
          </p:spPr>
          <p:txBody>
            <a:bodyPr vert="horz" lIns="0" tIns="0" rIns="0" bIns="0" rtlCol="0">
              <a:noAutofit/>
            </a:bodyPr>
            <a:lstStyle/>
            <a:p>
              <a:pPr>
                <a:lnSpc>
                  <a:spcPct val="107000"/>
                </a:lnSpc>
                <a:spcAft>
                  <a:spcPts val="800"/>
                </a:spcAft>
              </a:pPr>
              <a:endParaRPr lang="ru-RU"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36"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pic>
        <p:nvPicPr>
          <p:cNvPr id="37" name="Picture 14"/>
          <p:cNvPicPr>
            <a:picLocks noChangeAspect="1" noChangeArrowheads="1"/>
          </p:cNvPicPr>
          <p:nvPr/>
        </p:nvPicPr>
        <p:blipFill>
          <a:blip r:embed="rId9" cstate="print"/>
          <a:srcRect/>
          <a:stretch>
            <a:fillRect/>
          </a:stretch>
        </p:blipFill>
        <p:spPr bwMode="auto">
          <a:xfrm>
            <a:off x="911225" y="0"/>
            <a:ext cx="1428750" cy="114300"/>
          </a:xfrm>
          <a:prstGeom prst="rect">
            <a:avLst/>
          </a:prstGeom>
          <a:noFill/>
          <a:ln w="9525">
            <a:noFill/>
            <a:miter lim="800000"/>
            <a:headEnd/>
            <a:tailEnd/>
          </a:ln>
        </p:spPr>
      </p:pic>
    </p:spTree>
    <p:extLst>
      <p:ext uri="{BB962C8B-B14F-4D97-AF65-F5344CB8AC3E}">
        <p14:creationId xmlns:p14="http://schemas.microsoft.com/office/powerpoint/2010/main" val="4139970223"/>
      </p:ext>
    </p:extLst>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http://www.venta.nnov.ru/images/catalog/735_2.jpg"/>
          <p:cNvPicPr>
            <a:picLocks noChangeAspect="1" noChangeArrowheads="1"/>
          </p:cNvPicPr>
          <p:nvPr/>
        </p:nvPicPr>
        <p:blipFill>
          <a:blip r:embed="rId2" cstate="print"/>
          <a:srcRect/>
          <a:stretch>
            <a:fillRect/>
          </a:stretch>
        </p:blipFill>
        <p:spPr bwMode="auto">
          <a:xfrm>
            <a:off x="4788024" y="908720"/>
            <a:ext cx="3528392" cy="4680520"/>
          </a:xfrm>
          <a:prstGeom prst="rect">
            <a:avLst/>
          </a:prstGeom>
          <a:noFill/>
        </p:spPr>
      </p:pic>
      <p:pic>
        <p:nvPicPr>
          <p:cNvPr id="73734" name="Picture 6" descr="http://www.venta.nnov.ru/images/catalog/735_7.jpg"/>
          <p:cNvPicPr>
            <a:picLocks noChangeAspect="1" noChangeArrowheads="1"/>
          </p:cNvPicPr>
          <p:nvPr/>
        </p:nvPicPr>
        <p:blipFill>
          <a:blip r:embed="rId3" cstate="print"/>
          <a:srcRect/>
          <a:stretch>
            <a:fillRect/>
          </a:stretch>
        </p:blipFill>
        <p:spPr bwMode="auto">
          <a:xfrm>
            <a:off x="611560" y="836712"/>
            <a:ext cx="3533775" cy="4762500"/>
          </a:xfrm>
          <a:prstGeom prst="rect">
            <a:avLst/>
          </a:prstGeom>
          <a:noFill/>
        </p:spPr>
      </p:pic>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6779096" cy="778098"/>
          </a:xfrm>
        </p:spPr>
        <p:txBody>
          <a:bodyPr/>
          <a:lstStyle/>
          <a:p>
            <a:r>
              <a:rPr lang="ru-RU" sz="2000" b="1" dirty="0" smtClean="0">
                <a:solidFill>
                  <a:srgbClr val="C00000"/>
                </a:solidFill>
                <a:latin typeface="Times New Roman" pitchFamily="18" charset="0"/>
                <a:cs typeface="Times New Roman" pitchFamily="18" charset="0"/>
              </a:rPr>
              <a:t>ПОЖАРНАЯ БЕЗОПАСНОСТЬ</a:t>
            </a:r>
            <a:endParaRPr lang="ru-RU" sz="2000" b="1" dirty="0">
              <a:solidFill>
                <a:srgbClr val="C00000"/>
              </a:solidFill>
              <a:latin typeface="Times New Roman" pitchFamily="18" charset="0"/>
              <a:cs typeface="Times New Roman" pitchFamily="18" charset="0"/>
            </a:endParaRPr>
          </a:p>
        </p:txBody>
      </p:sp>
      <p:pic>
        <p:nvPicPr>
          <p:cNvPr id="61442" name="Picture 2" descr="http://cs629318.vk.me/v629318104/13a/3JWubrBrQrY.jpg"/>
          <p:cNvPicPr>
            <a:picLocks noChangeAspect="1" noChangeArrowheads="1"/>
          </p:cNvPicPr>
          <p:nvPr/>
        </p:nvPicPr>
        <p:blipFill>
          <a:blip r:embed="rId2" cstate="print"/>
          <a:srcRect/>
          <a:stretch>
            <a:fillRect/>
          </a:stretch>
        </p:blipFill>
        <p:spPr bwMode="auto">
          <a:xfrm>
            <a:off x="6983760" y="116632"/>
            <a:ext cx="2160240" cy="1391612"/>
          </a:xfrm>
          <a:prstGeom prst="rect">
            <a:avLst/>
          </a:prstGeom>
          <a:noFill/>
        </p:spPr>
      </p:pic>
      <p:grpSp>
        <p:nvGrpSpPr>
          <p:cNvPr id="5" name="Группа 4"/>
          <p:cNvGrpSpPr/>
          <p:nvPr/>
        </p:nvGrpSpPr>
        <p:grpSpPr>
          <a:xfrm>
            <a:off x="1043608" y="4437112"/>
            <a:ext cx="5828823" cy="1011982"/>
            <a:chOff x="-116396" y="-117629"/>
            <a:chExt cx="8136903" cy="688187"/>
          </a:xfrm>
        </p:grpSpPr>
        <p:sp>
          <p:nvSpPr>
            <p:cNvPr id="6" name="Скругленный прямоугольник 5"/>
            <p:cNvSpPr/>
            <p:nvPr/>
          </p:nvSpPr>
          <p:spPr>
            <a:xfrm>
              <a:off x="-116396" y="-117629"/>
              <a:ext cx="8136903" cy="68284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Скругленный прямоугольник 4"/>
            <p:cNvSpPr/>
            <p:nvPr/>
          </p:nvSpPr>
          <p:spPr>
            <a:xfrm>
              <a:off x="-44387" y="-45621"/>
              <a:ext cx="7969713" cy="616179"/>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endParaRPr lang="ru-RU" sz="1400" b="1" kern="1200" dirty="0" smtClean="0">
                <a:latin typeface="Times New Roman" pitchFamily="18" charset="0"/>
                <a:cs typeface="Times New Roman" pitchFamily="18" charset="0"/>
              </a:endParaRPr>
            </a:p>
            <a:p>
              <a:pPr lvl="0" algn="ctr" defTabSz="622300" rtl="0">
                <a:lnSpc>
                  <a:spcPct val="90000"/>
                </a:lnSpc>
                <a:spcBef>
                  <a:spcPct val="0"/>
                </a:spcBef>
                <a:spcAft>
                  <a:spcPct val="35000"/>
                </a:spcAft>
              </a:pPr>
              <a:r>
                <a:rPr lang="ru-RU" sz="1600" b="1" kern="1200" dirty="0" smtClean="0">
                  <a:latin typeface="Times New Roman" pitchFamily="18" charset="0"/>
                  <a:cs typeface="Times New Roman" pitchFamily="18" charset="0"/>
                </a:rPr>
                <a:t>Каждый работник при обнаружении пожара или признаков горения обязан немедленно сообщить об этом                               по телефону «01», по телефону сотовых компаний «112»</a:t>
              </a:r>
            </a:p>
            <a:p>
              <a:pPr lvl="0" algn="l" defTabSz="622300" rtl="0">
                <a:lnSpc>
                  <a:spcPct val="90000"/>
                </a:lnSpc>
                <a:spcBef>
                  <a:spcPct val="0"/>
                </a:spcBef>
                <a:spcAft>
                  <a:spcPct val="35000"/>
                </a:spcAft>
              </a:pPr>
              <a:endParaRPr lang="ru-RU" sz="1400" kern="1200" dirty="0">
                <a:latin typeface="Times New Roman" pitchFamily="18" charset="0"/>
                <a:cs typeface="Times New Roman" pitchFamily="18" charset="0"/>
              </a:endParaRPr>
            </a:p>
          </p:txBody>
        </p:sp>
      </p:grpSp>
      <p:grpSp>
        <p:nvGrpSpPr>
          <p:cNvPr id="8" name="Группа 7"/>
          <p:cNvGrpSpPr/>
          <p:nvPr/>
        </p:nvGrpSpPr>
        <p:grpSpPr>
          <a:xfrm>
            <a:off x="2771800" y="5589240"/>
            <a:ext cx="5828823" cy="938042"/>
            <a:chOff x="-116396" y="-117629"/>
            <a:chExt cx="8136903" cy="775710"/>
          </a:xfrm>
        </p:grpSpPr>
        <p:sp>
          <p:nvSpPr>
            <p:cNvPr id="9" name="Скругленный прямоугольник 8"/>
            <p:cNvSpPr/>
            <p:nvPr/>
          </p:nvSpPr>
          <p:spPr>
            <a:xfrm>
              <a:off x="-116396" y="-117629"/>
              <a:ext cx="8136903" cy="68284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Скругленный прямоугольник 4"/>
            <p:cNvSpPr/>
            <p:nvPr/>
          </p:nvSpPr>
          <p:spPr>
            <a:xfrm>
              <a:off x="-6337" y="-22254"/>
              <a:ext cx="7916783" cy="680335"/>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endParaRPr lang="ru-RU" sz="1400" b="1" kern="1200" dirty="0" smtClean="0">
                <a:latin typeface="Times New Roman" pitchFamily="18" charset="0"/>
                <a:cs typeface="Times New Roman" pitchFamily="18" charset="0"/>
              </a:endParaRPr>
            </a:p>
            <a:p>
              <a:pPr lvl="0" algn="l" defTabSz="622300" rtl="0">
                <a:lnSpc>
                  <a:spcPct val="90000"/>
                </a:lnSpc>
                <a:spcBef>
                  <a:spcPct val="0"/>
                </a:spcBef>
                <a:spcAft>
                  <a:spcPct val="35000"/>
                </a:spcAft>
              </a:pPr>
              <a:r>
                <a:rPr lang="ru-RU" sz="1600" b="1" kern="1200" dirty="0" smtClean="0">
                  <a:latin typeface="Times New Roman" pitchFamily="18" charset="0"/>
                  <a:cs typeface="Times New Roman" pitchFamily="18" charset="0"/>
                </a:rPr>
                <a:t>Необходимо принять по возможности меры по эвакуации людей и тушению пожара</a:t>
              </a:r>
            </a:p>
            <a:p>
              <a:pPr lvl="0" algn="l" defTabSz="622300" rtl="0">
                <a:lnSpc>
                  <a:spcPct val="90000"/>
                </a:lnSpc>
                <a:spcBef>
                  <a:spcPct val="0"/>
                </a:spcBef>
                <a:spcAft>
                  <a:spcPct val="35000"/>
                </a:spcAft>
              </a:pPr>
              <a:endParaRPr lang="ru-RU" sz="1600" kern="1200" dirty="0">
                <a:latin typeface="Times New Roman" pitchFamily="18" charset="0"/>
                <a:cs typeface="Times New Roman" pitchFamily="18" charset="0"/>
              </a:endParaRPr>
            </a:p>
          </p:txBody>
        </p:sp>
      </p:grpSp>
      <p:pic>
        <p:nvPicPr>
          <p:cNvPr id="11" name="Picture 4" descr="http://www.school688.ru/uploads/images/old/art/novCHEL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4365104"/>
            <a:ext cx="1782648" cy="106695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p:nvGrpSpPr>
        <p:grpSpPr>
          <a:xfrm>
            <a:off x="323528" y="1556792"/>
            <a:ext cx="8424936" cy="2664296"/>
            <a:chOff x="-337937" y="-117629"/>
            <a:chExt cx="8344698" cy="1566983"/>
          </a:xfrm>
        </p:grpSpPr>
        <p:sp>
          <p:nvSpPr>
            <p:cNvPr id="13" name="Скругленный прямоугольник 12"/>
            <p:cNvSpPr/>
            <p:nvPr/>
          </p:nvSpPr>
          <p:spPr>
            <a:xfrm>
              <a:off x="-337937" y="-117629"/>
              <a:ext cx="8344698" cy="15246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Скругленный прямоугольник 4"/>
            <p:cNvSpPr/>
            <p:nvPr/>
          </p:nvSpPr>
          <p:spPr>
            <a:xfrm>
              <a:off x="-116395" y="-45621"/>
              <a:ext cx="8041721" cy="1494975"/>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defTabSz="622300" rtl="0">
                <a:lnSpc>
                  <a:spcPct val="90000"/>
                </a:lnSpc>
                <a:spcBef>
                  <a:spcPct val="0"/>
                </a:spcBef>
                <a:spcAft>
                  <a:spcPct val="35000"/>
                </a:spcAft>
              </a:pPr>
              <a:r>
                <a:rPr lang="ru-RU" sz="1600" b="1" kern="1200" dirty="0" smtClean="0">
                  <a:solidFill>
                    <a:schemeClr val="bg1"/>
                  </a:solidFill>
                  <a:latin typeface="Times New Roman" pitchFamily="18" charset="0"/>
                  <a:cs typeface="Times New Roman" pitchFamily="18" charset="0"/>
                </a:rPr>
                <a:t>В мэрии городского округа Тольятти ЗАПРЕЩАЕТСЯ:</a:t>
              </a:r>
            </a:p>
            <a:p>
              <a:pPr lvl="0" defTabSz="622300" rtl="0">
                <a:lnSpc>
                  <a:spcPct val="90000"/>
                </a:lnSpc>
                <a:spcBef>
                  <a:spcPct val="0"/>
                </a:spcBef>
                <a:spcAft>
                  <a:spcPct val="35000"/>
                </a:spcAft>
                <a:buFont typeface="Arial" pitchFamily="34" charset="0"/>
                <a:buChar char="•"/>
              </a:pPr>
              <a:r>
                <a:rPr lang="ru-RU" sz="1600" b="1" dirty="0" smtClean="0">
                  <a:solidFill>
                    <a:schemeClr val="bg1"/>
                  </a:solidFill>
                  <a:latin typeface="Times New Roman" pitchFamily="18" charset="0"/>
                  <a:cs typeface="Times New Roman" pitchFamily="18" charset="0"/>
                </a:rPr>
                <a:t> пользоваться поврежденными розетками и т.д.;</a:t>
              </a:r>
            </a:p>
            <a:p>
              <a:pPr lvl="0" defTabSz="622300" rtl="0">
                <a:lnSpc>
                  <a:spcPct val="90000"/>
                </a:lnSpc>
                <a:spcBef>
                  <a:spcPct val="0"/>
                </a:spcBef>
                <a:spcAft>
                  <a:spcPct val="35000"/>
                </a:spcAft>
                <a:buFont typeface="Arial" pitchFamily="34" charset="0"/>
                <a:buChar char="•"/>
              </a:pPr>
              <a:r>
                <a:rPr lang="ru-RU" sz="1600" b="1" kern="1200" dirty="0" smtClean="0">
                  <a:solidFill>
                    <a:schemeClr val="bg1"/>
                  </a:solidFill>
                  <a:latin typeface="Times New Roman" pitchFamily="18" charset="0"/>
                  <a:cs typeface="Times New Roman" pitchFamily="18" charset="0"/>
                </a:rPr>
                <a:t> оставлять </a:t>
              </a:r>
              <a:r>
                <a:rPr lang="ru-RU" sz="1600" b="1" dirty="0" smtClean="0">
                  <a:solidFill>
                    <a:schemeClr val="bg1"/>
                  </a:solidFill>
                  <a:latin typeface="Times New Roman" pitchFamily="18" charset="0"/>
                  <a:cs typeface="Times New Roman" pitchFamily="18" charset="0"/>
                </a:rPr>
                <a:t>без присмотра включенные в электрическую сеть осветительные, электронагревательные приборы, кондиционеры </a:t>
              </a:r>
              <a:r>
                <a:rPr lang="ru-RU" sz="1600" b="1" kern="1200" dirty="0" smtClean="0">
                  <a:solidFill>
                    <a:schemeClr val="bg1"/>
                  </a:solidFill>
                  <a:latin typeface="Times New Roman" pitchFamily="18" charset="0"/>
                  <a:cs typeface="Times New Roman" pitchFamily="18" charset="0"/>
                </a:rPr>
                <a:t>и т.д.;</a:t>
              </a:r>
            </a:p>
            <a:p>
              <a:pPr lvl="0" defTabSz="622300" rtl="0">
                <a:lnSpc>
                  <a:spcPct val="90000"/>
                </a:lnSpc>
                <a:spcBef>
                  <a:spcPct val="0"/>
                </a:spcBef>
                <a:spcAft>
                  <a:spcPct val="35000"/>
                </a:spcAft>
                <a:buFont typeface="Arial" pitchFamily="34" charset="0"/>
                <a:buChar char="•"/>
              </a:pPr>
              <a:r>
                <a:rPr lang="ru-RU" sz="1600" b="1" dirty="0" smtClean="0">
                  <a:solidFill>
                    <a:schemeClr val="bg1"/>
                  </a:solidFill>
                  <a:latin typeface="Times New Roman" pitchFamily="18" charset="0"/>
                  <a:cs typeface="Times New Roman" pitchFamily="18" charset="0"/>
                </a:rPr>
                <a:t> применять нестандартные (самодельные) электронагревательные приборы;</a:t>
              </a:r>
            </a:p>
            <a:p>
              <a:pPr lvl="0" defTabSz="622300" rtl="0">
                <a:lnSpc>
                  <a:spcPct val="90000"/>
                </a:lnSpc>
                <a:spcBef>
                  <a:spcPct val="0"/>
                </a:spcBef>
                <a:spcAft>
                  <a:spcPct val="35000"/>
                </a:spcAft>
                <a:buFont typeface="Arial" pitchFamily="34" charset="0"/>
                <a:buChar char="•"/>
              </a:pPr>
              <a:r>
                <a:rPr lang="ru-RU" sz="1600" b="1" kern="1200" dirty="0" smtClean="0">
                  <a:solidFill>
                    <a:schemeClr val="bg1"/>
                  </a:solidFill>
                  <a:latin typeface="Times New Roman" pitchFamily="18" charset="0"/>
                  <a:cs typeface="Times New Roman" pitchFamily="18" charset="0"/>
                </a:rPr>
                <a:t> пользоваться электроутюгами, электрочайниками, электроплитами и т.п.</a:t>
              </a:r>
            </a:p>
            <a:p>
              <a:pPr lvl="0" defTabSz="622300" rtl="0">
                <a:lnSpc>
                  <a:spcPct val="90000"/>
                </a:lnSpc>
                <a:spcBef>
                  <a:spcPct val="0"/>
                </a:spcBef>
                <a:spcAft>
                  <a:spcPct val="35000"/>
                </a:spcAft>
              </a:pPr>
              <a:endParaRPr lang="ru-RU" sz="1400" u="sng" kern="1200" dirty="0">
                <a:latin typeface="Times New Roman" pitchFamily="18" charset="0"/>
                <a:cs typeface="Times New Roman" pitchFamily="18" charset="0"/>
              </a:endParaRPr>
            </a:p>
          </p:txBody>
        </p:sp>
      </p:gr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31582"/>
            <a:ext cx="6275040" cy="436910"/>
          </a:xfrm>
        </p:spPr>
        <p:txBody>
          <a:bodyPr/>
          <a:lstStyle/>
          <a:p>
            <a:pPr lvl="0" defTabSz="1244600">
              <a:spcAft>
                <a:spcPts val="0"/>
              </a:spcAft>
            </a:pPr>
            <a:r>
              <a:rPr lang="ru-RU" sz="2000" b="1" dirty="0" smtClean="0">
                <a:solidFill>
                  <a:schemeClr val="accent2">
                    <a:lumMod val="75000"/>
                  </a:schemeClr>
                </a:solidFill>
                <a:latin typeface="Times New Roman" pitchFamily="18" charset="0"/>
                <a:cs typeface="Times New Roman" pitchFamily="18" charset="0"/>
              </a:rPr>
              <a:t>РАБОТА С ПЭВМ</a:t>
            </a:r>
          </a:p>
        </p:txBody>
      </p:sp>
      <p:graphicFrame>
        <p:nvGraphicFramePr>
          <p:cNvPr id="5" name="Объект 9"/>
          <p:cNvGraphicFramePr>
            <a:graphicFrameLocks noGrp="1"/>
          </p:cNvGraphicFramePr>
          <p:nvPr>
            <p:ph idx="1"/>
            <p:extLst>
              <p:ext uri="{D42A27DB-BD31-4B8C-83A1-F6EECF244321}">
                <p14:modId xmlns:p14="http://schemas.microsoft.com/office/powerpoint/2010/main" val="3482120885"/>
              </p:ext>
            </p:extLst>
          </p:nvPr>
        </p:nvGraphicFramePr>
        <p:xfrm>
          <a:off x="395536" y="1124744"/>
          <a:ext cx="8352928" cy="561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4"/>
          <p:cNvPicPr>
            <a:picLocks noChangeAspect="1" noChangeArrowheads="1"/>
          </p:cNvPicPr>
          <p:nvPr/>
        </p:nvPicPr>
        <p:blipFill>
          <a:blip r:embed="rId8" cstate="print"/>
          <a:srcRect/>
          <a:stretch>
            <a:fillRect/>
          </a:stretch>
        </p:blipFill>
        <p:spPr bwMode="auto">
          <a:xfrm>
            <a:off x="911225" y="0"/>
            <a:ext cx="1428750" cy="114300"/>
          </a:xfrm>
          <a:prstGeom prst="rect">
            <a:avLst/>
          </a:prstGeom>
          <a:noFill/>
          <a:ln w="9525">
            <a:noFill/>
            <a:miter lim="800000"/>
            <a:headEnd/>
            <a:tailEnd/>
          </a:ln>
        </p:spPr>
      </p:pic>
      <p:sp>
        <p:nvSpPr>
          <p:cNvPr id="8"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pic>
        <p:nvPicPr>
          <p:cNvPr id="9" name="Picture 2" descr="Программа прединкубации"/>
          <p:cNvPicPr>
            <a:picLocks noChangeAspect="1" noChangeArrowheads="1"/>
          </p:cNvPicPr>
          <p:nvPr/>
        </p:nvPicPr>
        <p:blipFill>
          <a:blip r:embed="rId9" cstate="print"/>
          <a:srcRect/>
          <a:stretch>
            <a:fillRect/>
          </a:stretch>
        </p:blipFill>
        <p:spPr bwMode="auto">
          <a:xfrm>
            <a:off x="6300192" y="96476"/>
            <a:ext cx="2275453" cy="1107123"/>
          </a:xfrm>
          <a:prstGeom prst="rect">
            <a:avLst/>
          </a:prstGeom>
          <a:noFill/>
        </p:spPr>
      </p:pic>
      <p:pic>
        <p:nvPicPr>
          <p:cNvPr id="10" name="Picture 14"/>
          <p:cNvPicPr>
            <a:picLocks noChangeAspect="1" noChangeArrowheads="1"/>
          </p:cNvPicPr>
          <p:nvPr/>
        </p:nvPicPr>
        <p:blipFill>
          <a:blip r:embed="rId8" cstate="print"/>
          <a:srcRect/>
          <a:stretch>
            <a:fillRect/>
          </a:stretch>
        </p:blipFill>
        <p:spPr bwMode="auto">
          <a:xfrm>
            <a:off x="899592" y="0"/>
            <a:ext cx="1428750" cy="1143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88640"/>
            <a:ext cx="5493296" cy="720080"/>
          </a:xfrm>
        </p:spPr>
        <p:txBody>
          <a:bodyPr/>
          <a:lstStyle/>
          <a:p>
            <a:r>
              <a:rPr lang="ru-RU" sz="2000" b="1" dirty="0" smtClean="0">
                <a:solidFill>
                  <a:srgbClr val="C00000"/>
                </a:solidFill>
                <a:latin typeface="Times New Roman" panose="02020603050405020304" pitchFamily="18" charset="0"/>
                <a:cs typeface="Times New Roman" panose="02020603050405020304" pitchFamily="18" charset="0"/>
              </a:rPr>
              <a:t>БЕЗОПАСНОСТЬ ПРИ ПЕРЕДВИЖЕНИИ</a:t>
            </a:r>
            <a:endParaRPr lang="ru-RU" sz="2000" b="1" dirty="0">
              <a:solidFill>
                <a:srgbClr val="C00000"/>
              </a:solidFill>
              <a:latin typeface="Times New Roman" panose="02020603050405020304" pitchFamily="18" charset="0"/>
              <a:cs typeface="Times New Roman" panose="02020603050405020304" pitchFamily="18" charset="0"/>
            </a:endParaRPr>
          </a:p>
        </p:txBody>
      </p:sp>
      <p:pic>
        <p:nvPicPr>
          <p:cNvPr id="1026" name="Picture 2" descr="https://img-fotki.yandex.ru/get/9115/128145191.50a/0_ea841_8cc14baf_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5345832"/>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251520" y="980729"/>
            <a:ext cx="8311048" cy="21602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ru-RU" sz="1400" b="1" u="sng" dirty="0" smtClean="0">
                <a:latin typeface="Times New Roman" pitchFamily="18" charset="0"/>
                <a:cs typeface="Times New Roman" pitchFamily="18" charset="0"/>
              </a:rPr>
              <a:t>Инструкция по охране труда по безопасности при передвижении ИОТ16-2012, </a:t>
            </a:r>
          </a:p>
          <a:p>
            <a:pPr algn="ctr"/>
            <a:r>
              <a:rPr lang="ru-RU" sz="1400" b="1" u="sng" dirty="0" smtClean="0">
                <a:latin typeface="Times New Roman" pitchFamily="18" charset="0"/>
                <a:cs typeface="Times New Roman" pitchFamily="18" charset="0"/>
              </a:rPr>
              <a:t>утв. мэром г.о. Тольятти 03.12.2012</a:t>
            </a:r>
          </a:p>
          <a:p>
            <a:r>
              <a:rPr lang="ru-RU" sz="1400" b="1" dirty="0" smtClean="0">
                <a:latin typeface="Times New Roman" pitchFamily="18" charset="0"/>
                <a:cs typeface="Times New Roman" pitchFamily="18" charset="0"/>
              </a:rPr>
              <a:t>Работники мэрии обязаны:</a:t>
            </a:r>
          </a:p>
          <a:p>
            <a:pPr>
              <a:buFont typeface="Arial" pitchFamily="34" charset="0"/>
              <a:buChar char="•"/>
            </a:pPr>
            <a:r>
              <a:rPr lang="ru-RU" sz="1400" b="1" dirty="0" smtClean="0">
                <a:latin typeface="Times New Roman" pitchFamily="18" charset="0"/>
                <a:cs typeface="Times New Roman" pitchFamily="18" charset="0"/>
              </a:rPr>
              <a:t> соблюдать осторожность при передвижении в зонах ограниченного движения автомобилей, особенно при наличии объектов, ограничивающих обзорность;</a:t>
            </a:r>
          </a:p>
          <a:p>
            <a:pPr>
              <a:buFont typeface="Arial" pitchFamily="34" charset="0"/>
              <a:buChar char="•"/>
            </a:pPr>
            <a:r>
              <a:rPr lang="ru-RU" sz="1400" b="1" dirty="0" smtClean="0">
                <a:latin typeface="Times New Roman" pitchFamily="18" charset="0"/>
                <a:cs typeface="Times New Roman" pitchFamily="18" charset="0"/>
              </a:rPr>
              <a:t> при переходе дорог оценить расстояние до приближающихся транспортных средств, их скорость, убедиться, что переход будет безопасен, и затем переходить дорогу;</a:t>
            </a:r>
          </a:p>
          <a:p>
            <a:pPr>
              <a:buFont typeface="Arial" pitchFamily="34" charset="0"/>
              <a:buChar char="•"/>
            </a:pPr>
            <a:r>
              <a:rPr lang="ru-RU" sz="1400" b="1" dirty="0" smtClean="0">
                <a:latin typeface="Times New Roman" pitchFamily="18" charset="0"/>
                <a:cs typeface="Times New Roman" pitchFamily="18" charset="0"/>
              </a:rPr>
              <a:t> соблюдать осторожность при высадке из автотранспорта, при открытии и закрытии дверей;</a:t>
            </a:r>
          </a:p>
          <a:p>
            <a:pPr>
              <a:buFont typeface="Arial" pitchFamily="34" charset="0"/>
              <a:buChar char="•"/>
            </a:pPr>
            <a:r>
              <a:rPr lang="ru-RU" sz="1400" b="1" dirty="0" smtClean="0">
                <a:latin typeface="Times New Roman" pitchFamily="18" charset="0"/>
                <a:cs typeface="Times New Roman" pitchFamily="18" charset="0"/>
              </a:rPr>
              <a:t> спускаясь по лестнице держаться за поручни</a:t>
            </a:r>
            <a:endParaRPr lang="ru-RU" sz="1400" b="1" dirty="0">
              <a:latin typeface="Times New Roman" pitchFamily="18" charset="0"/>
              <a:cs typeface="Times New Roman" pitchFamily="18" charset="0"/>
            </a:endParaRPr>
          </a:p>
        </p:txBody>
      </p:sp>
      <p:grpSp>
        <p:nvGrpSpPr>
          <p:cNvPr id="11" name="Группа 10"/>
          <p:cNvGrpSpPr/>
          <p:nvPr/>
        </p:nvGrpSpPr>
        <p:grpSpPr>
          <a:xfrm>
            <a:off x="323528" y="3212976"/>
            <a:ext cx="8455064" cy="2808312"/>
            <a:chOff x="-164930" y="-1424880"/>
            <a:chExt cx="8455064" cy="2275862"/>
          </a:xfrm>
        </p:grpSpPr>
        <p:sp>
          <p:nvSpPr>
            <p:cNvPr id="12" name="Скругленный прямоугольник 11"/>
            <p:cNvSpPr/>
            <p:nvPr/>
          </p:nvSpPr>
          <p:spPr>
            <a:xfrm>
              <a:off x="-164930" y="-1424880"/>
              <a:ext cx="8311048" cy="6419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ru-RU" sz="1400" b="1" dirty="0" smtClean="0">
                  <a:latin typeface="Times New Roman" pitchFamily="18" charset="0"/>
                  <a:cs typeface="Times New Roman" pitchFamily="18" charset="0"/>
                </a:rPr>
                <a:t>Передвижение работников должно осуществляться в соответствии с установленными дорожными знаками и правилами дорожного движения </a:t>
              </a:r>
              <a:endParaRPr lang="ru-RU" sz="1400" b="1" dirty="0">
                <a:latin typeface="Times New Roman" pitchFamily="18" charset="0"/>
                <a:cs typeface="Times New Roman" pitchFamily="18" charset="0"/>
              </a:endParaRPr>
            </a:p>
          </p:txBody>
        </p:sp>
        <p:sp>
          <p:nvSpPr>
            <p:cNvPr id="13" name="Скругленный прямоугольник 4"/>
            <p:cNvSpPr/>
            <p:nvPr/>
          </p:nvSpPr>
          <p:spPr>
            <a:xfrm>
              <a:off x="43699" y="43673"/>
              <a:ext cx="8223702" cy="80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Же</a:t>
              </a:r>
              <a:endParaRPr lang="ru-RU" sz="1400" kern="1200" dirty="0">
                <a:latin typeface="Times New Roman" pitchFamily="18" charset="0"/>
                <a:cs typeface="Times New Roman" pitchFamily="18" charset="0"/>
              </a:endParaRPr>
            </a:p>
          </p:txBody>
        </p:sp>
        <p:sp>
          <p:nvSpPr>
            <p:cNvPr id="14" name="Скругленный прямоугольник 13"/>
            <p:cNvSpPr/>
            <p:nvPr/>
          </p:nvSpPr>
          <p:spPr>
            <a:xfrm>
              <a:off x="-20914" y="-666259"/>
              <a:ext cx="8311048" cy="81697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ru-RU" sz="1400" b="1" dirty="0" smtClean="0">
                  <a:latin typeface="Times New Roman" pitchFamily="18" charset="0"/>
                  <a:cs typeface="Times New Roman" pitchFamily="18" charset="0"/>
                </a:rPr>
                <a:t>При дорожно-транспортном происшествии:</a:t>
              </a:r>
            </a:p>
            <a:p>
              <a:pPr>
                <a:buFont typeface="Arial" pitchFamily="34" charset="0"/>
                <a:buChar char="•"/>
              </a:pPr>
              <a:r>
                <a:rPr lang="ru-RU" sz="1400" b="1" dirty="0" smtClean="0">
                  <a:latin typeface="Times New Roman" pitchFamily="18" charset="0"/>
                  <a:cs typeface="Times New Roman" pitchFamily="18" charset="0"/>
                </a:rPr>
                <a:t> принять меры оказания первой помощи пострадавшим, вызвать «Скорую помощь»;</a:t>
              </a:r>
            </a:p>
            <a:p>
              <a:pPr>
                <a:buFont typeface="Arial" pitchFamily="34" charset="0"/>
                <a:buChar char="•"/>
              </a:pPr>
              <a:r>
                <a:rPr lang="ru-RU" sz="1400" b="1" dirty="0" smtClean="0">
                  <a:latin typeface="Times New Roman" pitchFamily="18" charset="0"/>
                  <a:cs typeface="Times New Roman" pitchFamily="18" charset="0"/>
                </a:rPr>
                <a:t> сообщить о случившемся в полицию, записать фамилии и адреса очевидцев и ожидать прибытия сотрудников полиции</a:t>
              </a:r>
            </a:p>
          </p:txBody>
        </p:sp>
      </p:grpSp>
    </p:spTree>
    <p:extLst>
      <p:ext uri="{BB962C8B-B14F-4D97-AF65-F5344CB8AC3E}">
        <p14:creationId xmlns:p14="http://schemas.microsoft.com/office/powerpoint/2010/main" val="1801874015"/>
      </p:ext>
    </p:extLst>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Заголовок 1"/>
          <p:cNvSpPr>
            <a:spLocks/>
          </p:cNvSpPr>
          <p:nvPr/>
        </p:nvSpPr>
        <p:spPr bwMode="auto">
          <a:xfrm>
            <a:off x="179388" y="44450"/>
            <a:ext cx="8856662" cy="433388"/>
          </a:xfrm>
          <a:prstGeom prst="rect">
            <a:avLst/>
          </a:prstGeom>
          <a:noFill/>
          <a:ln w="9525">
            <a:noFill/>
            <a:miter lim="800000"/>
            <a:headEnd/>
            <a:tailEnd/>
          </a:ln>
        </p:spPr>
        <p:txBody>
          <a:bodyPr anchor="ctr"/>
          <a:lstStyle/>
          <a:p>
            <a:pPr algn="ctr"/>
            <a:endParaRPr lang="ru-RU" sz="1600" b="1">
              <a:solidFill>
                <a:schemeClr val="tx2"/>
              </a:solidFill>
              <a:latin typeface="Helios"/>
            </a:endParaRPr>
          </a:p>
        </p:txBody>
      </p:sp>
      <p:sp>
        <p:nvSpPr>
          <p:cNvPr id="5124"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5127" name="Picture 14"/>
          <p:cNvPicPr>
            <a:picLocks noChangeAspect="1" noChangeArrowheads="1"/>
          </p:cNvPicPr>
          <p:nvPr/>
        </p:nvPicPr>
        <p:blipFill>
          <a:blip r:embed="rId2" cstate="print"/>
          <a:srcRect/>
          <a:stretch>
            <a:fillRect/>
          </a:stretch>
        </p:blipFill>
        <p:spPr bwMode="auto">
          <a:xfrm>
            <a:off x="911225" y="0"/>
            <a:ext cx="1428750" cy="114300"/>
          </a:xfrm>
          <a:prstGeom prst="rect">
            <a:avLst/>
          </a:prstGeom>
          <a:noFill/>
          <a:ln w="9525">
            <a:noFill/>
            <a:miter lim="800000"/>
            <a:headEnd/>
            <a:tailEnd/>
          </a:ln>
        </p:spPr>
      </p:pic>
      <p:sp>
        <p:nvSpPr>
          <p:cNvPr id="18" name="Скругленный прямоугольник 17"/>
          <p:cNvSpPr/>
          <p:nvPr/>
        </p:nvSpPr>
        <p:spPr>
          <a:xfrm>
            <a:off x="251520" y="1340768"/>
            <a:ext cx="8641779" cy="4320480"/>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ru-RU" sz="2800" b="1" dirty="0" smtClean="0">
              <a:solidFill>
                <a:schemeClr val="accent1">
                  <a:lumMod val="75000"/>
                </a:schemeClr>
              </a:solidFill>
            </a:endParaRPr>
          </a:p>
          <a:p>
            <a:pPr algn="ctr" fontAlgn="auto">
              <a:spcBef>
                <a:spcPts val="0"/>
              </a:spcBef>
              <a:spcAft>
                <a:spcPts val="0"/>
              </a:spcAft>
              <a:defRPr/>
            </a:pPr>
            <a:r>
              <a:rPr lang="ru-RU" sz="2800" b="1" dirty="0" smtClean="0">
                <a:solidFill>
                  <a:schemeClr val="accent1">
                    <a:lumMod val="75000"/>
                  </a:schemeClr>
                </a:solidFill>
              </a:rPr>
              <a:t>С 1 января 2014 г. введен единый универсальный инструмент оценки условий труда на рабочих местах – СПЕЦИАЛЬНАЯ ОЦЕНКА УСЛОВИЙ ТРУДА</a:t>
            </a:r>
          </a:p>
          <a:p>
            <a:pPr algn="ctr" fontAlgn="auto">
              <a:spcBef>
                <a:spcPts val="0"/>
              </a:spcBef>
              <a:spcAft>
                <a:spcPts val="0"/>
              </a:spcAft>
              <a:defRPr/>
            </a:pPr>
            <a:endParaRPr lang="ru-RU" sz="2800" b="1" dirty="0" smtClean="0">
              <a:solidFill>
                <a:schemeClr val="accent1">
                  <a:lumMod val="75000"/>
                </a:schemeClr>
              </a:solidFill>
            </a:endParaRPr>
          </a:p>
          <a:p>
            <a:pPr algn="ctr" fontAlgn="auto">
              <a:spcBef>
                <a:spcPts val="0"/>
              </a:spcBef>
              <a:spcAft>
                <a:spcPts val="0"/>
              </a:spcAft>
              <a:defRPr/>
            </a:pPr>
            <a:r>
              <a:rPr lang="ru-RU" sz="2800" b="1" dirty="0" smtClean="0">
                <a:solidFill>
                  <a:schemeClr val="accent1">
                    <a:lumMod val="75000"/>
                  </a:schemeClr>
                </a:solidFill>
              </a:rPr>
              <a:t>Принят Федеральный закон</a:t>
            </a:r>
          </a:p>
          <a:p>
            <a:pPr algn="ctr" fontAlgn="auto">
              <a:spcBef>
                <a:spcPts val="0"/>
              </a:spcBef>
              <a:spcAft>
                <a:spcPts val="0"/>
              </a:spcAft>
              <a:defRPr/>
            </a:pPr>
            <a:r>
              <a:rPr lang="ru-RU" sz="2800" b="1" dirty="0" smtClean="0">
                <a:solidFill>
                  <a:schemeClr val="accent1">
                    <a:lumMod val="75000"/>
                  </a:schemeClr>
                </a:solidFill>
              </a:rPr>
              <a:t> </a:t>
            </a:r>
            <a:r>
              <a:rPr lang="ru-RU" sz="2800" b="1" dirty="0">
                <a:solidFill>
                  <a:schemeClr val="accent1">
                    <a:lumMod val="75000"/>
                  </a:schemeClr>
                </a:solidFill>
              </a:rPr>
              <a:t>от 28 декабря 2013 г. № </a:t>
            </a:r>
            <a:r>
              <a:rPr lang="ru-RU" sz="2800" b="1" dirty="0" smtClean="0">
                <a:solidFill>
                  <a:schemeClr val="accent1">
                    <a:lumMod val="75000"/>
                  </a:schemeClr>
                </a:solidFill>
              </a:rPr>
              <a:t>426-ФЗ «О </a:t>
            </a:r>
            <a:r>
              <a:rPr lang="ru-RU" sz="2800" b="1" dirty="0">
                <a:solidFill>
                  <a:schemeClr val="accent1">
                    <a:lumMod val="75000"/>
                  </a:schemeClr>
                </a:solidFill>
              </a:rPr>
              <a:t>специальной оценке условий труда» </a:t>
            </a:r>
            <a:endParaRPr lang="ru-RU" sz="2800" b="1" dirty="0" smtClean="0">
              <a:solidFill>
                <a:schemeClr val="accent1">
                  <a:lumMod val="75000"/>
                </a:schemeClr>
              </a:solidFill>
            </a:endParaRPr>
          </a:p>
          <a:p>
            <a:pPr algn="ctr" fontAlgn="auto">
              <a:spcBef>
                <a:spcPts val="0"/>
              </a:spcBef>
              <a:spcAft>
                <a:spcPts val="0"/>
              </a:spcAft>
              <a:defRPr/>
            </a:pPr>
            <a:endParaRPr lang="ru-RU" sz="2800" b="1" dirty="0">
              <a:solidFill>
                <a:schemeClr val="accent1">
                  <a:lumMod val="75000"/>
                </a:schemeClr>
              </a:solidFill>
            </a:endParaRPr>
          </a:p>
        </p:txBody>
      </p:sp>
      <p:sp>
        <p:nvSpPr>
          <p:cNvPr id="9" name="Заголовок 1"/>
          <p:cNvSpPr>
            <a:spLocks/>
          </p:cNvSpPr>
          <p:nvPr/>
        </p:nvSpPr>
        <p:spPr bwMode="auto">
          <a:xfrm>
            <a:off x="107504" y="260648"/>
            <a:ext cx="8856662" cy="577850"/>
          </a:xfrm>
          <a:prstGeom prst="rect">
            <a:avLst/>
          </a:prstGeom>
          <a:noFill/>
          <a:ln w="9525">
            <a:noFill/>
            <a:miter lim="800000"/>
            <a:headEnd/>
            <a:tailEnd/>
          </a:ln>
        </p:spPr>
        <p:txBody>
          <a:bodyPr anchor="ctr"/>
          <a:lstStyle/>
          <a:p>
            <a:pPr algn="ctr"/>
            <a:endParaRPr lang="ru-RU" sz="2000" b="1" dirty="0">
              <a:solidFill>
                <a:schemeClr val="tx2"/>
              </a:solidFill>
              <a:latin typeface="Helios"/>
            </a:endParaRPr>
          </a:p>
        </p:txBody>
      </p:sp>
      <p:pic>
        <p:nvPicPr>
          <p:cNvPr id="15362" name="Picture 2" descr="Исключительные Вектор - Скачать 42 Vectors (Страница 1)"/>
          <p:cNvPicPr>
            <a:picLocks noChangeAspect="1" noChangeArrowheads="1"/>
          </p:cNvPicPr>
          <p:nvPr/>
        </p:nvPicPr>
        <p:blipFill>
          <a:blip r:embed="rId3" cstate="print"/>
          <a:srcRect/>
          <a:stretch>
            <a:fillRect/>
          </a:stretch>
        </p:blipFill>
        <p:spPr bwMode="auto">
          <a:xfrm>
            <a:off x="6921872" y="0"/>
            <a:ext cx="2222128" cy="1333277"/>
          </a:xfrm>
          <a:prstGeom prst="rect">
            <a:avLst/>
          </a:prstGeom>
          <a:noFill/>
        </p:spPr>
      </p:pic>
    </p:spTree>
    <p:extLst>
      <p:ext uri="{BB962C8B-B14F-4D97-AF65-F5344CB8AC3E}">
        <p14:creationId xmlns:p14="http://schemas.microsoft.com/office/powerpoint/2010/main" val="2871670242"/>
      </p:ext>
    </p:extLst>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Заголовок 1"/>
          <p:cNvSpPr>
            <a:spLocks/>
          </p:cNvSpPr>
          <p:nvPr/>
        </p:nvSpPr>
        <p:spPr bwMode="auto">
          <a:xfrm>
            <a:off x="179388" y="44450"/>
            <a:ext cx="8856662" cy="433388"/>
          </a:xfrm>
          <a:prstGeom prst="rect">
            <a:avLst/>
          </a:prstGeom>
          <a:noFill/>
          <a:ln w="9525">
            <a:noFill/>
            <a:miter lim="800000"/>
            <a:headEnd/>
            <a:tailEnd/>
          </a:ln>
        </p:spPr>
        <p:txBody>
          <a:bodyPr anchor="ctr"/>
          <a:lstStyle/>
          <a:p>
            <a:pPr algn="ctr"/>
            <a:endParaRPr lang="ru-RU" sz="1600" b="1">
              <a:solidFill>
                <a:schemeClr val="tx2"/>
              </a:solidFill>
              <a:latin typeface="Helios"/>
            </a:endParaRPr>
          </a:p>
        </p:txBody>
      </p:sp>
      <p:sp>
        <p:nvSpPr>
          <p:cNvPr id="5124"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5127" name="Picture 14"/>
          <p:cNvPicPr>
            <a:picLocks noChangeAspect="1" noChangeArrowheads="1"/>
          </p:cNvPicPr>
          <p:nvPr/>
        </p:nvPicPr>
        <p:blipFill>
          <a:blip r:embed="rId2" cstate="print"/>
          <a:srcRect/>
          <a:stretch>
            <a:fillRect/>
          </a:stretch>
        </p:blipFill>
        <p:spPr bwMode="auto">
          <a:xfrm>
            <a:off x="911225" y="0"/>
            <a:ext cx="1428750" cy="114300"/>
          </a:xfrm>
          <a:prstGeom prst="rect">
            <a:avLst/>
          </a:prstGeom>
          <a:noFill/>
          <a:ln w="9525">
            <a:noFill/>
            <a:miter lim="800000"/>
            <a:headEnd/>
            <a:tailEnd/>
          </a:ln>
        </p:spPr>
      </p:pic>
      <p:sp>
        <p:nvSpPr>
          <p:cNvPr id="10" name="Заголовок 1"/>
          <p:cNvSpPr>
            <a:spLocks/>
          </p:cNvSpPr>
          <p:nvPr/>
        </p:nvSpPr>
        <p:spPr bwMode="auto">
          <a:xfrm>
            <a:off x="323528" y="260648"/>
            <a:ext cx="8568952" cy="172819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a:r>
              <a:rPr lang="ru-RU" sz="1600" b="1" dirty="0" smtClean="0">
                <a:solidFill>
                  <a:schemeClr val="tx2"/>
                </a:solidFill>
                <a:latin typeface="+mn-lt"/>
              </a:rPr>
              <a:t>СПЕЦИАЛЬНАЯ ОЦЕНКА ТРУДА ДЛЯ РАБОТНИКОВ</a:t>
            </a:r>
          </a:p>
          <a:p>
            <a:pPr algn="ctr"/>
            <a:endParaRPr lang="ru-RU" sz="1600" b="1" dirty="0" smtClean="0">
              <a:solidFill>
                <a:schemeClr val="tx2"/>
              </a:solidFill>
              <a:latin typeface="+mn-lt"/>
            </a:endParaRPr>
          </a:p>
          <a:p>
            <a:pPr>
              <a:buFont typeface="Wingdings" pitchFamily="2" charset="2"/>
              <a:buChar char="Ø"/>
            </a:pPr>
            <a:r>
              <a:rPr lang="ru-RU" sz="1600" dirty="0" smtClean="0">
                <a:solidFill>
                  <a:schemeClr val="tx2"/>
                </a:solidFill>
                <a:latin typeface="+mn-lt"/>
              </a:rPr>
              <a:t>ОБЪЕКТИВНАЯ ИНФОРМАЦИЯ ОБ УСЛОВИЯХ ТРУДА НА РАБОЧИХ МЕСТАХ</a:t>
            </a:r>
          </a:p>
          <a:p>
            <a:pPr>
              <a:buFont typeface="Wingdings" pitchFamily="2" charset="2"/>
              <a:buChar char="Ø"/>
            </a:pPr>
            <a:endParaRPr lang="ru-RU" sz="1600" dirty="0" smtClean="0">
              <a:solidFill>
                <a:schemeClr val="tx2"/>
              </a:solidFill>
              <a:latin typeface="+mn-lt"/>
            </a:endParaRPr>
          </a:p>
          <a:p>
            <a:pPr>
              <a:buFont typeface="Wingdings" pitchFamily="2" charset="2"/>
              <a:buChar char="Ø"/>
            </a:pPr>
            <a:r>
              <a:rPr lang="ru-RU" sz="1600" dirty="0" smtClean="0">
                <a:solidFill>
                  <a:schemeClr val="tx2"/>
                </a:solidFill>
                <a:latin typeface="+mn-lt"/>
              </a:rPr>
              <a:t>ПРАВО НА ГАРАНТИИ И КОМПЕНСАЦИИ</a:t>
            </a:r>
          </a:p>
          <a:p>
            <a:pPr>
              <a:buFont typeface="Wingdings" pitchFamily="2" charset="2"/>
              <a:buChar char="Ø"/>
            </a:pPr>
            <a:endParaRPr lang="ru-RU" sz="1600" dirty="0" smtClean="0">
              <a:solidFill>
                <a:schemeClr val="tx2"/>
              </a:solidFill>
              <a:latin typeface="+mn-lt"/>
            </a:endParaRPr>
          </a:p>
          <a:p>
            <a:pPr>
              <a:buFont typeface="Wingdings" pitchFamily="2" charset="2"/>
              <a:buChar char="Ø"/>
            </a:pPr>
            <a:r>
              <a:rPr lang="ru-RU" sz="1600" dirty="0" smtClean="0">
                <a:solidFill>
                  <a:schemeClr val="tx2"/>
                </a:solidFill>
                <a:latin typeface="+mn-lt"/>
              </a:rPr>
              <a:t>ПРАВО ТРЕБОВАТЬ УЛУЧШЕНИЯ УСЛОВИЙ ТРУДА</a:t>
            </a:r>
            <a:endParaRPr lang="ru-RU" sz="1600" dirty="0">
              <a:solidFill>
                <a:schemeClr val="tx2"/>
              </a:solidFill>
              <a:latin typeface="+mn-lt"/>
            </a:endParaRPr>
          </a:p>
        </p:txBody>
      </p:sp>
      <p:sp>
        <p:nvSpPr>
          <p:cNvPr id="14" name="Заголовок 1"/>
          <p:cNvSpPr>
            <a:spLocks/>
          </p:cNvSpPr>
          <p:nvPr/>
        </p:nvSpPr>
        <p:spPr bwMode="auto">
          <a:xfrm>
            <a:off x="323528" y="2276872"/>
            <a:ext cx="8568952" cy="158417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r>
              <a:rPr lang="ru-RU" sz="1600" b="1" dirty="0" smtClean="0">
                <a:solidFill>
                  <a:schemeClr val="tx2"/>
                </a:solidFill>
                <a:latin typeface="+mn-lt"/>
              </a:rPr>
              <a:t>СПЕЦИАЛЬНАЯ ОЦЕНКА ТРУДА ДЛЯ РАБОТОДАТЕЛЕЙ</a:t>
            </a:r>
          </a:p>
          <a:p>
            <a:pPr algn="ctr"/>
            <a:endParaRPr lang="ru-RU" sz="1600" b="1" dirty="0" smtClean="0">
              <a:solidFill>
                <a:schemeClr val="tx2"/>
              </a:solidFill>
              <a:latin typeface="+mn-lt"/>
            </a:endParaRPr>
          </a:p>
          <a:p>
            <a:pPr>
              <a:buFont typeface="Wingdings" pitchFamily="2" charset="2"/>
              <a:buChar char="Ø"/>
            </a:pPr>
            <a:r>
              <a:rPr lang="ru-RU" sz="1600" dirty="0" smtClean="0">
                <a:solidFill>
                  <a:schemeClr val="tx2"/>
                </a:solidFill>
                <a:latin typeface="+mn-lt"/>
              </a:rPr>
              <a:t>УПРАВЛЕНИЕ ИЗДЕРЖКАМИ, СВЯЗАННЫМИ С НЕБЛАГОПРИЯТНЫМИ УСЛОВИЯМИ ТРУДА</a:t>
            </a:r>
          </a:p>
          <a:p>
            <a:pPr>
              <a:buFont typeface="Wingdings" pitchFamily="2" charset="2"/>
              <a:buChar char="Ø"/>
            </a:pPr>
            <a:endParaRPr lang="ru-RU" sz="1600" dirty="0" smtClean="0">
              <a:solidFill>
                <a:schemeClr val="tx2"/>
              </a:solidFill>
              <a:latin typeface="+mn-lt"/>
            </a:endParaRPr>
          </a:p>
          <a:p>
            <a:pPr>
              <a:buFont typeface="Wingdings" pitchFamily="2" charset="2"/>
              <a:buChar char="Ø"/>
            </a:pPr>
            <a:r>
              <a:rPr lang="ru-RU" sz="1600" dirty="0" smtClean="0">
                <a:solidFill>
                  <a:schemeClr val="tx2"/>
                </a:solidFill>
                <a:latin typeface="+mn-lt"/>
              </a:rPr>
              <a:t>СТИМУЛ К УЛУЧШЕНИЮ УСЛОВИЙ ТРУДА</a:t>
            </a:r>
          </a:p>
        </p:txBody>
      </p:sp>
      <p:sp>
        <p:nvSpPr>
          <p:cNvPr id="15" name="Заголовок 1"/>
          <p:cNvSpPr>
            <a:spLocks/>
          </p:cNvSpPr>
          <p:nvPr/>
        </p:nvSpPr>
        <p:spPr bwMode="auto">
          <a:xfrm>
            <a:off x="323528" y="4221088"/>
            <a:ext cx="8568952" cy="2016224"/>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algn="ctr"/>
            <a:r>
              <a:rPr lang="ru-RU" sz="1600" b="1" dirty="0" smtClean="0">
                <a:solidFill>
                  <a:schemeClr val="tx2">
                    <a:lumMod val="75000"/>
                  </a:schemeClr>
                </a:solidFill>
                <a:latin typeface="+mn-lt"/>
              </a:rPr>
              <a:t>СПЕЦИАЛЬНАЯ ОЦЕНКА ТРУДА ДЛЯ ГОСУДАРСТВА</a:t>
            </a:r>
          </a:p>
          <a:p>
            <a:pPr algn="ctr"/>
            <a:endParaRPr lang="ru-RU" sz="1600" b="1" dirty="0" smtClean="0">
              <a:solidFill>
                <a:schemeClr val="tx2">
                  <a:lumMod val="75000"/>
                </a:schemeClr>
              </a:solidFill>
              <a:latin typeface="+mn-lt"/>
            </a:endParaRPr>
          </a:p>
          <a:p>
            <a:pPr>
              <a:buFont typeface="Wingdings" pitchFamily="2" charset="2"/>
              <a:buChar char="Ø"/>
            </a:pPr>
            <a:r>
              <a:rPr lang="ru-RU" sz="1600" dirty="0" smtClean="0">
                <a:solidFill>
                  <a:schemeClr val="tx2">
                    <a:lumMod val="75000"/>
                  </a:schemeClr>
                </a:solidFill>
                <a:latin typeface="+mn-lt"/>
              </a:rPr>
              <a:t>ОБЪЕКТИВНАЯ ИНФОРМАЦИЯ О СОСТОЯНИИ УСЛОВИЙ ТРУДА ДЛЯ ПРИНЯТИЯ УПРАВЛЕНЧЕСКИХ РЕШЕНИЙ</a:t>
            </a:r>
          </a:p>
          <a:p>
            <a:pPr>
              <a:buFont typeface="Wingdings" pitchFamily="2" charset="2"/>
              <a:buChar char="Ø"/>
            </a:pPr>
            <a:endParaRPr lang="ru-RU" sz="1600" dirty="0" smtClean="0">
              <a:solidFill>
                <a:schemeClr val="tx2">
                  <a:lumMod val="75000"/>
                </a:schemeClr>
              </a:solidFill>
              <a:latin typeface="+mn-lt"/>
            </a:endParaRPr>
          </a:p>
          <a:p>
            <a:pPr>
              <a:buFont typeface="Wingdings" pitchFamily="2" charset="2"/>
              <a:buChar char="Ø"/>
            </a:pPr>
            <a:r>
              <a:rPr lang="ru-RU" sz="1600" dirty="0" smtClean="0">
                <a:solidFill>
                  <a:schemeClr val="tx2">
                    <a:lumMod val="75000"/>
                  </a:schemeClr>
                </a:solidFill>
                <a:latin typeface="+mn-lt"/>
              </a:rPr>
              <a:t>ПОБУЖДЕНИЕ РАБОТОДАТЕЛЕЙ К УЛУЧШЕНИЮ УСЛОВИЙ ТРУДА</a:t>
            </a:r>
          </a:p>
          <a:p>
            <a:pPr>
              <a:buFont typeface="Wingdings" pitchFamily="2" charset="2"/>
              <a:buChar char="Ø"/>
            </a:pPr>
            <a:endParaRPr lang="ru-RU" sz="1600" dirty="0" smtClean="0">
              <a:solidFill>
                <a:schemeClr val="tx2">
                  <a:lumMod val="75000"/>
                </a:schemeClr>
              </a:solidFill>
              <a:latin typeface="+mn-lt"/>
            </a:endParaRPr>
          </a:p>
          <a:p>
            <a:pPr>
              <a:buFont typeface="Wingdings" pitchFamily="2" charset="2"/>
              <a:buChar char="Ø"/>
            </a:pPr>
            <a:r>
              <a:rPr lang="ru-RU" sz="1600" dirty="0" smtClean="0">
                <a:solidFill>
                  <a:schemeClr val="tx2">
                    <a:lumMod val="75000"/>
                  </a:schemeClr>
                </a:solidFill>
              </a:rPr>
              <a:t>ОСУЩЕСТВЛЕНИЕ КОНТРОЛЬНО-НАДЗОРНЫХ ФУНКЦИЙ</a:t>
            </a:r>
            <a:endParaRPr lang="ru-RU" sz="1600" dirty="0" smtClean="0">
              <a:solidFill>
                <a:schemeClr val="tx2">
                  <a:lumMod val="75000"/>
                </a:schemeClr>
              </a:solidFill>
              <a:latin typeface="+mn-lt"/>
            </a:endParaRPr>
          </a:p>
        </p:txBody>
      </p:sp>
    </p:spTree>
    <p:extLst>
      <p:ext uri="{BB962C8B-B14F-4D97-AF65-F5344CB8AC3E}">
        <p14:creationId xmlns:p14="http://schemas.microsoft.com/office/powerpoint/2010/main" val="533636637"/>
      </p:ext>
    </p:extLst>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6415"/>
            <a:ext cx="8075240" cy="940966"/>
          </a:xfrm>
        </p:spPr>
        <p:txBody>
          <a:bodyPr/>
          <a:lstStyle/>
          <a:p>
            <a:pPr lvl="0"/>
            <a:r>
              <a:rPr lang="ru-RU" altLang="ru-RU" sz="2000" b="1" dirty="0" smtClean="0">
                <a:solidFill>
                  <a:srgbClr val="000099"/>
                </a:solidFill>
                <a:latin typeface="Arial" panose="020B0604020202020204" pitchFamily="34" charset="0"/>
                <a:ea typeface="Calibri" panose="020F0502020204030204" pitchFamily="34" charset="0"/>
                <a:cs typeface="Calibri" panose="020F0502020204030204" pitchFamily="34" charset="0"/>
              </a:rPr>
              <a:t>РАССЛЕДОВАНИЕ НЕСЧАСТНЫХ СЛУЧАЕВ НА ПРОИЗВОДСТВЕ</a:t>
            </a:r>
            <a:endParaRPr lang="ru-RU" altLang="ru-RU" sz="2000" dirty="0" smtClean="0">
              <a:latin typeface="Arial" panose="020B0604020202020204" pitchFamily="34" charset="0"/>
            </a:endParaRPr>
          </a:p>
        </p:txBody>
      </p:sp>
      <p:graphicFrame>
        <p:nvGraphicFramePr>
          <p:cNvPr id="10" name="Объект 9"/>
          <p:cNvGraphicFramePr>
            <a:graphicFrameLocks noGrp="1"/>
          </p:cNvGraphicFramePr>
          <p:nvPr>
            <p:ph idx="1"/>
            <p:extLst>
              <p:ext uri="{D42A27DB-BD31-4B8C-83A1-F6EECF244321}">
                <p14:modId xmlns:p14="http://schemas.microsoft.com/office/powerpoint/2010/main" val="2613375345"/>
              </p:ext>
            </p:extLst>
          </p:nvPr>
        </p:nvGraphicFramePr>
        <p:xfrm>
          <a:off x="251520" y="1268760"/>
          <a:ext cx="8229600" cy="3785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4"/>
          <p:cNvPicPr>
            <a:picLocks noChangeAspect="1" noChangeArrowheads="1"/>
          </p:cNvPicPr>
          <p:nvPr/>
        </p:nvPicPr>
        <p:blipFill>
          <a:blip r:embed="rId7" cstate="print"/>
          <a:srcRect/>
          <a:stretch>
            <a:fillRect/>
          </a:stretch>
        </p:blipFill>
        <p:spPr bwMode="auto">
          <a:xfrm>
            <a:off x="911225" y="0"/>
            <a:ext cx="1428750" cy="114300"/>
          </a:xfrm>
          <a:prstGeom prst="rect">
            <a:avLst/>
          </a:prstGeom>
          <a:noFill/>
          <a:ln w="9525">
            <a:noFill/>
            <a:miter lim="800000"/>
            <a:headEnd/>
            <a:tailEnd/>
          </a:ln>
        </p:spPr>
      </p:pic>
      <p:sp>
        <p:nvSpPr>
          <p:cNvPr id="7"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pic>
        <p:nvPicPr>
          <p:cNvPr id="8" name="Picture 2" descr="http://im1-tub-ru.yandex.net/i?id=31e93177a1c920022fab27e05288ccb7-33-144&amp;n=21"/>
          <p:cNvPicPr>
            <a:picLocks noChangeAspect="1" noChangeArrowheads="1"/>
          </p:cNvPicPr>
          <p:nvPr/>
        </p:nvPicPr>
        <p:blipFill>
          <a:blip r:embed="rId8" cstate="print"/>
          <a:srcRect/>
          <a:stretch>
            <a:fillRect/>
          </a:stretch>
        </p:blipFill>
        <p:spPr bwMode="auto">
          <a:xfrm>
            <a:off x="1115616" y="5224693"/>
            <a:ext cx="1656184" cy="1656184"/>
          </a:xfrm>
          <a:prstGeom prst="rect">
            <a:avLst/>
          </a:prstGeom>
          <a:noFill/>
        </p:spPr>
      </p:pic>
    </p:spTree>
    <p:extLst>
      <p:ext uri="{BB962C8B-B14F-4D97-AF65-F5344CB8AC3E}">
        <p14:creationId xmlns:p14="http://schemas.microsoft.com/office/powerpoint/2010/main" val="1817172198"/>
      </p:ext>
    </p:extLst>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7067128" cy="722716"/>
          </a:xfrm>
        </p:spPr>
        <p:txBody>
          <a:bodyPr/>
          <a:lstStyle/>
          <a:p>
            <a:pPr algn="l"/>
            <a:r>
              <a:rPr lang="ru-RU" sz="2000" b="1" dirty="0" smtClean="0">
                <a:solidFill>
                  <a:schemeClr val="accent2">
                    <a:lumMod val="75000"/>
                  </a:schemeClr>
                </a:solidFill>
                <a:latin typeface="Times New Roman" pitchFamily="18" charset="0"/>
                <a:cs typeface="Times New Roman" pitchFamily="18" charset="0"/>
              </a:rPr>
              <a:t>СРОКИ РАССЛЕДОВАНИЯ НЕСЧАСТНОГО СЛУЧАЯ</a:t>
            </a:r>
            <a:endParaRPr lang="ru-RU" sz="2000" dirty="0">
              <a:solidFill>
                <a:schemeClr val="accent2">
                  <a:lumMod val="75000"/>
                </a:schemeClr>
              </a:solidFill>
            </a:endParaRPr>
          </a:p>
        </p:txBody>
      </p:sp>
      <p:graphicFrame>
        <p:nvGraphicFramePr>
          <p:cNvPr id="10" name="Объект 9"/>
          <p:cNvGraphicFramePr>
            <a:graphicFrameLocks noGrp="1"/>
          </p:cNvGraphicFramePr>
          <p:nvPr>
            <p:ph idx="1"/>
            <p:extLst>
              <p:ext uri="{D42A27DB-BD31-4B8C-83A1-F6EECF244321}">
                <p14:modId xmlns:p14="http://schemas.microsoft.com/office/powerpoint/2010/main" val="2613375345"/>
              </p:ext>
            </p:extLst>
          </p:nvPr>
        </p:nvGraphicFramePr>
        <p:xfrm>
          <a:off x="467544" y="1916832"/>
          <a:ext cx="8219256" cy="4162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4"/>
          <p:cNvPicPr>
            <a:picLocks noChangeAspect="1" noChangeArrowheads="1"/>
          </p:cNvPicPr>
          <p:nvPr/>
        </p:nvPicPr>
        <p:blipFill>
          <a:blip r:embed="rId8" cstate="print"/>
          <a:srcRect/>
          <a:stretch>
            <a:fillRect/>
          </a:stretch>
        </p:blipFill>
        <p:spPr bwMode="auto">
          <a:xfrm>
            <a:off x="911225" y="0"/>
            <a:ext cx="1428750" cy="114300"/>
          </a:xfrm>
          <a:prstGeom prst="rect">
            <a:avLst/>
          </a:prstGeom>
          <a:noFill/>
          <a:ln w="9525">
            <a:noFill/>
            <a:miter lim="800000"/>
            <a:headEnd/>
            <a:tailEnd/>
          </a:ln>
        </p:spPr>
      </p:pic>
      <p:sp>
        <p:nvSpPr>
          <p:cNvPr id="7"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pic>
        <p:nvPicPr>
          <p:cNvPr id="8" name="Picture 2" descr="http://im1-tub-ru.yandex.net/i?id=31e93177a1c920022fab27e05288ccb7-33-144&amp;n=21"/>
          <p:cNvPicPr>
            <a:picLocks noChangeAspect="1" noChangeArrowheads="1"/>
          </p:cNvPicPr>
          <p:nvPr/>
        </p:nvPicPr>
        <p:blipFill>
          <a:blip r:embed="rId9" cstate="print"/>
          <a:srcRect/>
          <a:stretch>
            <a:fillRect/>
          </a:stretch>
        </p:blipFill>
        <p:spPr bwMode="auto">
          <a:xfrm>
            <a:off x="7487816" y="323528"/>
            <a:ext cx="1332656" cy="1332656"/>
          </a:xfrm>
          <a:prstGeom prst="rect">
            <a:avLst/>
          </a:prstGeom>
          <a:noFill/>
        </p:spPr>
      </p:pic>
    </p:spTree>
    <p:extLst>
      <p:ext uri="{BB962C8B-B14F-4D97-AF65-F5344CB8AC3E}">
        <p14:creationId xmlns:p14="http://schemas.microsoft.com/office/powerpoint/2010/main" val="1817172198"/>
      </p:ext>
    </p:extLst>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6415"/>
            <a:ext cx="8075240" cy="940966"/>
          </a:xfrm>
        </p:spPr>
        <p:txBody>
          <a:bodyPr/>
          <a:lstStyle/>
          <a:p>
            <a:pPr algn="l"/>
            <a:r>
              <a:rPr lang="ru-RU" sz="2000" b="1" dirty="0" smtClean="0">
                <a:solidFill>
                  <a:schemeClr val="accent2">
                    <a:lumMod val="75000"/>
                  </a:schemeClr>
                </a:solidFill>
                <a:latin typeface="Times New Roman" pitchFamily="18" charset="0"/>
                <a:cs typeface="Times New Roman" pitchFamily="18" charset="0"/>
              </a:rPr>
              <a:t>ОБЯЗАННОСТИ РАБОТОДАТЕЛЯ ПРИ НЕСЧАСТНОМ СЛУЧАЕ</a:t>
            </a:r>
            <a:endParaRPr lang="ru-RU" sz="2000" dirty="0">
              <a:solidFill>
                <a:schemeClr val="accent2">
                  <a:lumMod val="75000"/>
                </a:schemeClr>
              </a:solidFill>
            </a:endParaRPr>
          </a:p>
        </p:txBody>
      </p:sp>
      <p:graphicFrame>
        <p:nvGraphicFramePr>
          <p:cNvPr id="10" name="Объект 9"/>
          <p:cNvGraphicFramePr>
            <a:graphicFrameLocks noGrp="1"/>
          </p:cNvGraphicFramePr>
          <p:nvPr>
            <p:ph idx="1"/>
            <p:extLst>
              <p:ext uri="{D42A27DB-BD31-4B8C-83A1-F6EECF244321}">
                <p14:modId xmlns:p14="http://schemas.microsoft.com/office/powerpoint/2010/main" val="2613375345"/>
              </p:ext>
            </p:extLst>
          </p:nvPr>
        </p:nvGraphicFramePr>
        <p:xfrm>
          <a:off x="457200" y="1283211"/>
          <a:ext cx="8229600" cy="3785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4"/>
          <p:cNvPicPr>
            <a:picLocks noChangeAspect="1" noChangeArrowheads="1"/>
          </p:cNvPicPr>
          <p:nvPr/>
        </p:nvPicPr>
        <p:blipFill>
          <a:blip r:embed="rId7" cstate="print"/>
          <a:srcRect/>
          <a:stretch>
            <a:fillRect/>
          </a:stretch>
        </p:blipFill>
        <p:spPr bwMode="auto">
          <a:xfrm>
            <a:off x="911225" y="0"/>
            <a:ext cx="1428750" cy="114300"/>
          </a:xfrm>
          <a:prstGeom prst="rect">
            <a:avLst/>
          </a:prstGeom>
          <a:noFill/>
          <a:ln w="9525">
            <a:noFill/>
            <a:miter lim="800000"/>
            <a:headEnd/>
            <a:tailEnd/>
          </a:ln>
        </p:spPr>
      </p:pic>
      <p:sp>
        <p:nvSpPr>
          <p:cNvPr id="7"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pic>
        <p:nvPicPr>
          <p:cNvPr id="8" name="Picture 2" descr="http://im1-tub-ru.yandex.net/i?id=31e93177a1c920022fab27e05288ccb7-33-144&amp;n=21"/>
          <p:cNvPicPr>
            <a:picLocks noChangeAspect="1" noChangeArrowheads="1"/>
          </p:cNvPicPr>
          <p:nvPr/>
        </p:nvPicPr>
        <p:blipFill>
          <a:blip r:embed="rId8" cstate="print"/>
          <a:srcRect/>
          <a:stretch>
            <a:fillRect/>
          </a:stretch>
        </p:blipFill>
        <p:spPr bwMode="auto">
          <a:xfrm>
            <a:off x="1115616" y="5224693"/>
            <a:ext cx="1656184" cy="1656184"/>
          </a:xfrm>
          <a:prstGeom prst="rect">
            <a:avLst/>
          </a:prstGeom>
          <a:noFill/>
        </p:spPr>
      </p:pic>
    </p:spTree>
    <p:extLst>
      <p:ext uri="{BB962C8B-B14F-4D97-AF65-F5344CB8AC3E}">
        <p14:creationId xmlns:p14="http://schemas.microsoft.com/office/powerpoint/2010/main" val="1817172198"/>
      </p:ext>
    </p:extLst>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251520" y="0"/>
            <a:ext cx="8411580" cy="674136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552164119"/>
              </p:ext>
            </p:extLst>
          </p:nvPr>
        </p:nvGraphicFramePr>
        <p:xfrm>
          <a:off x="179512" y="1052736"/>
          <a:ext cx="8523419" cy="5303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Заголовок 1"/>
          <p:cNvSpPr>
            <a:spLocks noGrp="1"/>
          </p:cNvSpPr>
          <p:nvPr>
            <p:ph type="title"/>
          </p:nvPr>
        </p:nvSpPr>
        <p:spPr>
          <a:xfrm>
            <a:off x="1331640" y="188640"/>
            <a:ext cx="6840760" cy="706090"/>
          </a:xfrm>
        </p:spPr>
        <p:txBody>
          <a:bodyPr/>
          <a:lstStyle/>
          <a:p>
            <a:r>
              <a:rPr lang="ru-RU" sz="2400" b="1" dirty="0" smtClean="0">
                <a:solidFill>
                  <a:schemeClr val="accent1">
                    <a:lumMod val="75000"/>
                  </a:schemeClr>
                </a:solidFill>
                <a:latin typeface="Times New Roman" pitchFamily="18" charset="0"/>
                <a:cs typeface="Times New Roman" pitchFamily="18" charset="0"/>
              </a:rPr>
              <a:t>ТРЕБОВАНИЯ ОХРАНЫ ТРУДА</a:t>
            </a:r>
            <a:endParaRPr lang="ru-RU" sz="2400" b="1" dirty="0">
              <a:solidFill>
                <a:schemeClr val="accent1">
                  <a:lumMod val="75000"/>
                </a:schemeClr>
              </a:solidFill>
            </a:endParaRPr>
          </a:p>
        </p:txBody>
      </p:sp>
      <p:pic>
        <p:nvPicPr>
          <p:cNvPr id="35" name="Picture 2635"/>
          <p:cNvPicPr/>
          <p:nvPr/>
        </p:nvPicPr>
        <p:blipFill>
          <a:blip r:embed="rId7" cstate="print"/>
          <a:stretch>
            <a:fillRect/>
          </a:stretch>
        </p:blipFill>
        <p:spPr>
          <a:xfrm>
            <a:off x="755576" y="116632"/>
            <a:ext cx="864097" cy="1350893"/>
          </a:xfrm>
          <a:prstGeom prst="rect">
            <a:avLst/>
          </a:prstGeom>
        </p:spPr>
      </p:pic>
      <p:pic>
        <p:nvPicPr>
          <p:cNvPr id="36" name="Picture 14"/>
          <p:cNvPicPr>
            <a:picLocks noChangeAspect="1" noChangeArrowheads="1"/>
          </p:cNvPicPr>
          <p:nvPr/>
        </p:nvPicPr>
        <p:blipFill>
          <a:blip r:embed="rId8" cstate="print"/>
          <a:srcRect/>
          <a:stretch>
            <a:fillRect/>
          </a:stretch>
        </p:blipFill>
        <p:spPr bwMode="auto">
          <a:xfrm>
            <a:off x="911225" y="0"/>
            <a:ext cx="1428750" cy="114300"/>
          </a:xfrm>
          <a:prstGeom prst="rect">
            <a:avLst/>
          </a:prstGeom>
          <a:noFill/>
          <a:ln w="9525">
            <a:noFill/>
            <a:miter lim="800000"/>
            <a:headEnd/>
            <a:tailEnd/>
          </a:ln>
        </p:spPr>
      </p:pic>
      <p:sp>
        <p:nvSpPr>
          <p:cNvPr id="37"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Tree>
    <p:extLst>
      <p:ext uri="{BB962C8B-B14F-4D97-AF65-F5344CB8AC3E}">
        <p14:creationId xmlns:p14="http://schemas.microsoft.com/office/powerpoint/2010/main" val="693140614"/>
      </p:ext>
    </p:extLst>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3568" y="116632"/>
            <a:ext cx="7961530" cy="6369224"/>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34701493"/>
              </p:ext>
            </p:extLst>
          </p:nvPr>
        </p:nvGraphicFramePr>
        <p:xfrm>
          <a:off x="1619672" y="1092224"/>
          <a:ext cx="7272808" cy="5007712"/>
        </p:xfrm>
        <a:graphic>
          <a:graphicData uri="http://schemas.openxmlformats.org/drawingml/2006/table">
            <a:tbl>
              <a:tblPr firstRow="1" bandRow="1">
                <a:tableStyleId>{5C22544A-7EE6-4342-B048-85BDC9FD1C3A}</a:tableStyleId>
              </a:tblPr>
              <a:tblGrid>
                <a:gridCol w="3773476"/>
                <a:gridCol w="3499332"/>
              </a:tblGrid>
              <a:tr h="430946">
                <a:tc>
                  <a:txBody>
                    <a:bodyPr/>
                    <a:lstStyle/>
                    <a:p>
                      <a:pPr algn="ctr"/>
                      <a:r>
                        <a:rPr lang="ru-RU" sz="1200" b="1" dirty="0" smtClean="0">
                          <a:latin typeface="Times New Roman" panose="02020603050405020304" pitchFamily="18" charset="0"/>
                          <a:cs typeface="Times New Roman" panose="02020603050405020304" pitchFamily="18" charset="0"/>
                        </a:rPr>
                        <a:t>Административная ответственность</a:t>
                      </a:r>
                      <a:endParaRPr lang="ru-RU" sz="1200" b="1" dirty="0">
                        <a:latin typeface="Times New Roman" panose="02020603050405020304" pitchFamily="18" charset="0"/>
                        <a:cs typeface="Times New Roman" panose="02020603050405020304" pitchFamily="18" charset="0"/>
                      </a:endParaRPr>
                    </a:p>
                  </a:txBody>
                  <a:tcPr marL="91466" marR="91466" marT="45723" marB="45723"/>
                </a:tc>
                <a:tc>
                  <a:txBody>
                    <a:bodyPr/>
                    <a:lstStyle/>
                    <a:p>
                      <a:pPr algn="ctr"/>
                      <a:r>
                        <a:rPr lang="ru-RU" sz="1200" b="1" dirty="0" smtClean="0">
                          <a:latin typeface="Times New Roman" panose="02020603050405020304" pitchFamily="18" charset="0"/>
                          <a:cs typeface="Times New Roman" panose="02020603050405020304" pitchFamily="18" charset="0"/>
                        </a:rPr>
                        <a:t>Законодательство с 2015 года</a:t>
                      </a:r>
                      <a:endParaRPr lang="ru-RU" sz="1200" b="1" dirty="0">
                        <a:latin typeface="Times New Roman" panose="02020603050405020304" pitchFamily="18" charset="0"/>
                        <a:cs typeface="Times New Roman" panose="02020603050405020304" pitchFamily="18" charset="0"/>
                      </a:endParaRPr>
                    </a:p>
                  </a:txBody>
                  <a:tcPr marL="91466" marR="91466" marT="45723" marB="45723">
                    <a:solidFill>
                      <a:srgbClr val="FF0000"/>
                    </a:solidFill>
                  </a:tcPr>
                </a:tc>
              </a:tr>
              <a:tr h="1184289">
                <a:tc>
                  <a:txBody>
                    <a:bodyPr/>
                    <a:lstStyle/>
                    <a:p>
                      <a:pPr algn="l"/>
                      <a:r>
                        <a:rPr lang="ru-RU" sz="1200" b="1" dirty="0" smtClean="0">
                          <a:latin typeface="Times New Roman" panose="02020603050405020304" pitchFamily="18" charset="0"/>
                          <a:cs typeface="Times New Roman" panose="02020603050405020304" pitchFamily="18" charset="0"/>
                        </a:rPr>
                        <a:t>Допуск работника к исполнению трудовых обязанностей без прохождения обучения и проверки знаний требований охраны труда (часть 3 статьи 5.27.1 КоАП РФ)</a:t>
                      </a:r>
                      <a:endParaRPr lang="ru-RU" sz="1200" b="1" dirty="0">
                        <a:latin typeface="Times New Roman" panose="02020603050405020304" pitchFamily="18" charset="0"/>
                        <a:cs typeface="Times New Roman" panose="02020603050405020304" pitchFamily="18" charset="0"/>
                      </a:endParaRPr>
                    </a:p>
                  </a:txBody>
                  <a:tcPr marL="91466" marR="91466" marT="45723" marB="45723"/>
                </a:tc>
                <a:tc>
                  <a:txBody>
                    <a:bodyPr/>
                    <a:lstStyle/>
                    <a:p>
                      <a:pPr algn="l"/>
                      <a:r>
                        <a:rPr lang="ru-RU" sz="1400" b="1" dirty="0" smtClean="0">
                          <a:solidFill>
                            <a:schemeClr val="tx1"/>
                          </a:solidFill>
                          <a:latin typeface="Times New Roman" panose="02020603050405020304" pitchFamily="18" charset="0"/>
                          <a:cs typeface="Times New Roman" panose="02020603050405020304" pitchFamily="18" charset="0"/>
                        </a:rPr>
                        <a:t>-для должностных лиц:</a:t>
                      </a:r>
                    </a:p>
                    <a:p>
                      <a:pPr algn="l"/>
                      <a:r>
                        <a:rPr lang="ru-RU" sz="1400" b="1" dirty="0" smtClean="0">
                          <a:solidFill>
                            <a:schemeClr val="tx1"/>
                          </a:solidFill>
                          <a:latin typeface="Times New Roman" panose="02020603050405020304" pitchFamily="18" charset="0"/>
                          <a:cs typeface="Times New Roman" panose="02020603050405020304" pitchFamily="18" charset="0"/>
                        </a:rPr>
                        <a:t>от 15 000 до 25 000 руб.</a:t>
                      </a:r>
                    </a:p>
                    <a:p>
                      <a:pPr algn="l"/>
                      <a:endParaRPr lang="ru-RU" sz="1400" b="1" dirty="0" smtClean="0">
                        <a:solidFill>
                          <a:schemeClr val="tx1"/>
                        </a:solidFill>
                        <a:latin typeface="Times New Roman" panose="02020603050405020304" pitchFamily="18" charset="0"/>
                        <a:cs typeface="Times New Roman" panose="02020603050405020304" pitchFamily="18" charset="0"/>
                      </a:endParaRPr>
                    </a:p>
                    <a:p>
                      <a:pPr marL="0" indent="0" algn="l">
                        <a:buFontTx/>
                        <a:buNone/>
                      </a:pPr>
                      <a:r>
                        <a:rPr lang="ru-RU" sz="1400" b="1" baseline="0" dirty="0" smtClean="0">
                          <a:solidFill>
                            <a:schemeClr val="tx1"/>
                          </a:solidFill>
                          <a:latin typeface="Times New Roman" panose="02020603050405020304" pitchFamily="18" charset="0"/>
                          <a:cs typeface="Times New Roman" panose="02020603050405020304" pitchFamily="18" charset="0"/>
                        </a:rPr>
                        <a:t>-для юридических лиц:</a:t>
                      </a:r>
                    </a:p>
                    <a:p>
                      <a:pPr marL="0" indent="0" algn="l">
                        <a:buFontTx/>
                        <a:buNone/>
                      </a:pPr>
                      <a:r>
                        <a:rPr lang="ru-RU" sz="1400" b="1" dirty="0" smtClean="0">
                          <a:solidFill>
                            <a:schemeClr val="tx1"/>
                          </a:solidFill>
                          <a:latin typeface="Times New Roman" panose="02020603050405020304" pitchFamily="18" charset="0"/>
                          <a:cs typeface="Times New Roman" panose="02020603050405020304" pitchFamily="18" charset="0"/>
                        </a:rPr>
                        <a:t>от 110 000 до 130 000 руб.</a:t>
                      </a:r>
                      <a:endParaRPr lang="ru-RU" sz="1400" b="1" dirty="0">
                        <a:solidFill>
                          <a:schemeClr val="tx1"/>
                        </a:solidFill>
                        <a:latin typeface="Times New Roman" panose="02020603050405020304" pitchFamily="18" charset="0"/>
                        <a:cs typeface="Times New Roman" panose="02020603050405020304" pitchFamily="18" charset="0"/>
                      </a:endParaRPr>
                    </a:p>
                  </a:txBody>
                  <a:tcPr marL="91466" marR="91466" marT="45723" marB="45723"/>
                </a:tc>
              </a:tr>
              <a:tr h="1329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tx1"/>
                          </a:solidFill>
                          <a:latin typeface="Times New Roman" panose="02020603050405020304" pitchFamily="18" charset="0"/>
                          <a:cs typeface="Times New Roman" panose="02020603050405020304" pitchFamily="18" charset="0"/>
                        </a:rPr>
                        <a:t> Необеспечение работников средствами индивидуальной</a:t>
                      </a:r>
                      <a:r>
                        <a:rPr lang="ru-RU" sz="1200" b="1" baseline="0" dirty="0" smtClean="0">
                          <a:solidFill>
                            <a:schemeClr val="tx1"/>
                          </a:solidFill>
                          <a:latin typeface="Times New Roman" panose="02020603050405020304" pitchFamily="18" charset="0"/>
                          <a:cs typeface="Times New Roman" panose="02020603050405020304" pitchFamily="18" charset="0"/>
                        </a:rPr>
                        <a:t> защиты </a:t>
                      </a:r>
                      <a:endParaRPr lang="ru-RU" sz="1200" b="1" dirty="0" smtClean="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tx1"/>
                          </a:solidFill>
                          <a:latin typeface="Times New Roman" panose="02020603050405020304" pitchFamily="18" charset="0"/>
                          <a:cs typeface="Times New Roman" panose="02020603050405020304" pitchFamily="18" charset="0"/>
                        </a:rPr>
                        <a:t>(часть 4 статьи 5.27.1 КоАП РФ)</a:t>
                      </a:r>
                    </a:p>
                  </a:txBody>
                  <a:tcPr marL="91466" marR="91466" marT="45723" marB="45723"/>
                </a:tc>
                <a:tc>
                  <a:txBody>
                    <a:bodyPr/>
                    <a:lstStyle/>
                    <a:p>
                      <a:pPr algn="l"/>
                      <a:r>
                        <a:rPr lang="ru-RU" sz="1400" b="1" dirty="0" smtClean="0">
                          <a:solidFill>
                            <a:schemeClr val="tx1"/>
                          </a:solidFill>
                          <a:latin typeface="Times New Roman" panose="02020603050405020304" pitchFamily="18" charset="0"/>
                          <a:cs typeface="Times New Roman" panose="02020603050405020304" pitchFamily="18" charset="0"/>
                        </a:rPr>
                        <a:t>-для должностных лиц:</a:t>
                      </a:r>
                    </a:p>
                    <a:p>
                      <a:pPr algn="l"/>
                      <a:r>
                        <a:rPr lang="ru-RU" sz="1400" b="1" dirty="0" smtClean="0">
                          <a:solidFill>
                            <a:schemeClr val="tx1"/>
                          </a:solidFill>
                          <a:latin typeface="Times New Roman" panose="02020603050405020304" pitchFamily="18" charset="0"/>
                          <a:cs typeface="Times New Roman" panose="02020603050405020304" pitchFamily="18" charset="0"/>
                        </a:rPr>
                        <a:t>от 25 000 до 30 000 руб.</a:t>
                      </a:r>
                    </a:p>
                    <a:p>
                      <a:pPr algn="l"/>
                      <a:endParaRPr lang="ru-RU" sz="1400" b="1" dirty="0" smtClean="0">
                        <a:solidFill>
                          <a:schemeClr val="tx1"/>
                        </a:solidFill>
                        <a:latin typeface="Times New Roman" panose="02020603050405020304" pitchFamily="18" charset="0"/>
                        <a:cs typeface="Times New Roman" panose="02020603050405020304" pitchFamily="18" charset="0"/>
                      </a:endParaRPr>
                    </a:p>
                    <a:p>
                      <a:pPr marL="0" indent="0" algn="l">
                        <a:buFontTx/>
                        <a:buNone/>
                      </a:pPr>
                      <a:r>
                        <a:rPr lang="ru-RU" sz="1400" b="1" baseline="0" dirty="0" smtClean="0">
                          <a:solidFill>
                            <a:schemeClr val="tx1"/>
                          </a:solidFill>
                          <a:latin typeface="Times New Roman" panose="02020603050405020304" pitchFamily="18" charset="0"/>
                          <a:cs typeface="Times New Roman" panose="02020603050405020304" pitchFamily="18" charset="0"/>
                        </a:rPr>
                        <a:t>-для юридических лиц:</a:t>
                      </a:r>
                    </a:p>
                    <a:p>
                      <a:pPr marL="0" indent="0" algn="l">
                        <a:buFontTx/>
                        <a:buNone/>
                      </a:pPr>
                      <a:r>
                        <a:rPr lang="ru-RU" sz="1400" b="1" dirty="0" smtClean="0">
                          <a:solidFill>
                            <a:schemeClr val="tx1"/>
                          </a:solidFill>
                          <a:latin typeface="Times New Roman" panose="02020603050405020304" pitchFamily="18" charset="0"/>
                          <a:cs typeface="Times New Roman" panose="02020603050405020304" pitchFamily="18" charset="0"/>
                        </a:rPr>
                        <a:t>от 130 000 до 150 000 руб.</a:t>
                      </a:r>
                      <a:endParaRPr lang="ru-RU" sz="1400" b="1" dirty="0">
                        <a:solidFill>
                          <a:schemeClr val="tx1"/>
                        </a:solidFill>
                        <a:latin typeface="Times New Roman" panose="02020603050405020304" pitchFamily="18" charset="0"/>
                        <a:cs typeface="Times New Roman" panose="02020603050405020304" pitchFamily="18" charset="0"/>
                      </a:endParaRPr>
                    </a:p>
                  </a:txBody>
                  <a:tcPr marL="91466" marR="91466" marT="45723" marB="45723"/>
                </a:tc>
              </a:tr>
              <a:tr h="2063464">
                <a:tc>
                  <a:txBody>
                    <a:bodyPr/>
                    <a:lstStyle/>
                    <a:p>
                      <a:pPr algn="l"/>
                      <a:r>
                        <a:rPr lang="ru-RU" sz="1200" b="1" dirty="0" smtClean="0">
                          <a:latin typeface="Times New Roman" panose="02020603050405020304" pitchFamily="18" charset="0"/>
                          <a:cs typeface="Times New Roman" panose="02020603050405020304" pitchFamily="18" charset="0"/>
                        </a:rPr>
                        <a:t>Нарушение государственных  требований охраны труда, ранее подвергнутым</a:t>
                      </a:r>
                      <a:r>
                        <a:rPr lang="ru-RU" sz="1200" b="1" baseline="0" dirty="0" smtClean="0">
                          <a:latin typeface="Times New Roman" panose="02020603050405020304" pitchFamily="18" charset="0"/>
                          <a:cs typeface="Times New Roman" panose="02020603050405020304" pitchFamily="18" charset="0"/>
                        </a:rPr>
                        <a:t> административному наказанию за аналогичное правонарушение  </a:t>
                      </a:r>
                    </a:p>
                    <a:p>
                      <a:pPr algn="l"/>
                      <a:r>
                        <a:rPr lang="ru-RU" sz="1200" b="1" baseline="0" dirty="0" smtClean="0">
                          <a:latin typeface="Times New Roman" panose="02020603050405020304" pitchFamily="18" charset="0"/>
                          <a:cs typeface="Times New Roman" panose="02020603050405020304" pitchFamily="18" charset="0"/>
                        </a:rPr>
                        <a:t>(часть 5 статьи 5.27 </a:t>
                      </a:r>
                      <a:r>
                        <a:rPr lang="ru-RU" sz="1200" b="1" baseline="0" dirty="0" err="1" smtClean="0">
                          <a:latin typeface="Times New Roman" panose="02020603050405020304" pitchFamily="18" charset="0"/>
                          <a:cs typeface="Times New Roman" panose="02020603050405020304" pitchFamily="18" charset="0"/>
                        </a:rPr>
                        <a:t>КоАП</a:t>
                      </a:r>
                      <a:r>
                        <a:rPr lang="ru-RU" sz="1200" b="1" baseline="0" dirty="0" smtClean="0">
                          <a:latin typeface="Times New Roman" panose="02020603050405020304" pitchFamily="18" charset="0"/>
                          <a:cs typeface="Times New Roman" panose="02020603050405020304" pitchFamily="18" charset="0"/>
                        </a:rPr>
                        <a:t> РФ)</a:t>
                      </a:r>
                      <a:endParaRPr lang="ru-RU" sz="1200" b="1" dirty="0">
                        <a:latin typeface="Times New Roman" panose="02020603050405020304" pitchFamily="18" charset="0"/>
                        <a:cs typeface="Times New Roman" panose="02020603050405020304" pitchFamily="18" charset="0"/>
                      </a:endParaRPr>
                    </a:p>
                  </a:txBody>
                  <a:tcPr marL="91466" marR="91466" marT="45723" marB="45723"/>
                </a:tc>
                <a:tc>
                  <a:txBody>
                    <a:bodyPr/>
                    <a:lstStyle/>
                    <a:p>
                      <a:pPr algn="l"/>
                      <a:r>
                        <a:rPr lang="ru-RU" sz="1400" b="1" dirty="0" smtClean="0">
                          <a:solidFill>
                            <a:schemeClr val="tx1"/>
                          </a:solidFill>
                          <a:latin typeface="Times New Roman" panose="02020603050405020304" pitchFamily="18" charset="0"/>
                          <a:cs typeface="Times New Roman" panose="02020603050405020304" pitchFamily="18" charset="0"/>
                        </a:rPr>
                        <a:t>-для должностных</a:t>
                      </a:r>
                      <a:r>
                        <a:rPr lang="ru-RU" sz="1400" b="1" baseline="0" dirty="0" smtClean="0">
                          <a:solidFill>
                            <a:schemeClr val="tx1"/>
                          </a:solidFill>
                          <a:latin typeface="Times New Roman" panose="02020603050405020304" pitchFamily="18" charset="0"/>
                          <a:cs typeface="Times New Roman" panose="02020603050405020304" pitchFamily="18" charset="0"/>
                        </a:rPr>
                        <a:t> лиц:</a:t>
                      </a:r>
                    </a:p>
                    <a:p>
                      <a:pPr algn="l"/>
                      <a:r>
                        <a:rPr lang="ru-RU" sz="1400" b="1" baseline="0" dirty="0" smtClean="0">
                          <a:solidFill>
                            <a:schemeClr val="tx1"/>
                          </a:solidFill>
                          <a:latin typeface="Times New Roman" panose="02020603050405020304" pitchFamily="18" charset="0"/>
                          <a:cs typeface="Times New Roman" panose="02020603050405020304" pitchFamily="18" charset="0"/>
                        </a:rPr>
                        <a:t>от 30 000  до 40 000 руб.</a:t>
                      </a:r>
                    </a:p>
                    <a:p>
                      <a:pPr algn="l"/>
                      <a:r>
                        <a:rPr lang="ru-RU" sz="1400" b="1" baseline="0" dirty="0" smtClean="0">
                          <a:solidFill>
                            <a:schemeClr val="tx1"/>
                          </a:solidFill>
                          <a:latin typeface="Times New Roman" panose="02020603050405020304" pitchFamily="18" charset="0"/>
                          <a:cs typeface="Times New Roman" panose="02020603050405020304" pitchFamily="18" charset="0"/>
                        </a:rPr>
                        <a:t>или дисквалификация</a:t>
                      </a:r>
                    </a:p>
                    <a:p>
                      <a:pPr algn="l"/>
                      <a:r>
                        <a:rPr lang="ru-RU" sz="1400" b="1" baseline="0" dirty="0" smtClean="0">
                          <a:solidFill>
                            <a:schemeClr val="tx1"/>
                          </a:solidFill>
                          <a:latin typeface="Times New Roman" panose="02020603050405020304" pitchFamily="18" charset="0"/>
                          <a:cs typeface="Times New Roman" panose="02020603050405020304" pitchFamily="18" charset="0"/>
                        </a:rPr>
                        <a:t>на срок от 1 года до 3 лет</a:t>
                      </a:r>
                    </a:p>
                    <a:p>
                      <a:pPr algn="l"/>
                      <a:endParaRPr lang="ru-RU" sz="1400" b="1" baseline="0" dirty="0" smtClean="0">
                        <a:solidFill>
                          <a:schemeClr val="tx1"/>
                        </a:solidFill>
                        <a:latin typeface="Times New Roman" panose="02020603050405020304" pitchFamily="18" charset="0"/>
                        <a:cs typeface="Times New Roman" panose="02020603050405020304" pitchFamily="18" charset="0"/>
                      </a:endParaRPr>
                    </a:p>
                    <a:p>
                      <a:pPr marL="0" indent="0" algn="l">
                        <a:buFontTx/>
                        <a:buNone/>
                      </a:pPr>
                      <a:r>
                        <a:rPr lang="ru-RU" sz="1400" b="1" baseline="0" dirty="0" smtClean="0">
                          <a:solidFill>
                            <a:schemeClr val="tx1"/>
                          </a:solidFill>
                          <a:latin typeface="Times New Roman" panose="02020603050405020304" pitchFamily="18" charset="0"/>
                          <a:cs typeface="Times New Roman" panose="02020603050405020304" pitchFamily="18" charset="0"/>
                        </a:rPr>
                        <a:t>-для юридических лиц:</a:t>
                      </a:r>
                    </a:p>
                    <a:p>
                      <a:pPr marL="0" indent="0" algn="l">
                        <a:buFontTx/>
                        <a:buNone/>
                      </a:pPr>
                      <a:r>
                        <a:rPr lang="ru-RU" sz="1400" b="1" dirty="0" smtClean="0">
                          <a:solidFill>
                            <a:schemeClr val="tx1"/>
                          </a:solidFill>
                          <a:latin typeface="Times New Roman" panose="02020603050405020304" pitchFamily="18" charset="0"/>
                          <a:cs typeface="Times New Roman" panose="02020603050405020304" pitchFamily="18" charset="0"/>
                        </a:rPr>
                        <a:t>от  100 000 до 200 000 руб. </a:t>
                      </a:r>
                    </a:p>
                    <a:p>
                      <a:pPr marL="0" indent="0" algn="l">
                        <a:buFontTx/>
                        <a:buNone/>
                      </a:pPr>
                      <a:r>
                        <a:rPr lang="ru-RU" sz="1400" b="1" dirty="0" smtClean="0">
                          <a:solidFill>
                            <a:schemeClr val="tx1"/>
                          </a:solidFill>
                          <a:latin typeface="Times New Roman" panose="02020603050405020304" pitchFamily="18" charset="0"/>
                          <a:cs typeface="Times New Roman" panose="02020603050405020304" pitchFamily="18" charset="0"/>
                        </a:rPr>
                        <a:t>или административное приостановление деятельности на срок до 90 суток</a:t>
                      </a:r>
                      <a:endParaRPr lang="ru-RU" sz="1400" b="1" dirty="0">
                        <a:solidFill>
                          <a:schemeClr val="tx1"/>
                        </a:solidFill>
                        <a:latin typeface="Times New Roman" panose="02020603050405020304" pitchFamily="18" charset="0"/>
                        <a:cs typeface="Times New Roman" panose="02020603050405020304" pitchFamily="18" charset="0"/>
                      </a:endParaRPr>
                    </a:p>
                  </a:txBody>
                  <a:tcPr marL="91466" marR="91466" marT="45723" marB="45723"/>
                </a:tc>
              </a:tr>
            </a:tbl>
          </a:graphicData>
        </a:graphic>
      </p:graphicFrame>
      <p:sp>
        <p:nvSpPr>
          <p:cNvPr id="4" name="Заголовок 1"/>
          <p:cNvSpPr txBox="1">
            <a:spLocks/>
          </p:cNvSpPr>
          <p:nvPr/>
        </p:nvSpPr>
        <p:spPr>
          <a:xfrm>
            <a:off x="1613658" y="217181"/>
            <a:ext cx="7067127" cy="43641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2400" b="1" dirty="0" smtClean="0">
                <a:solidFill>
                  <a:srgbClr val="FF0000"/>
                </a:solidFill>
                <a:latin typeface="Times New Roman" pitchFamily="18" charset="0"/>
                <a:cs typeface="Times New Roman" pitchFamily="18" charset="0"/>
              </a:rPr>
              <a:t>АДМИНИСТРАТИВНАЯ ОТВЕТСТВЕННОСТЬ</a:t>
            </a:r>
            <a:endParaRPr lang="ru-RU" sz="2400" b="1" dirty="0">
              <a:solidFill>
                <a:srgbClr val="FF0000"/>
              </a:solidFill>
              <a:latin typeface="Times New Roman" pitchFamily="18" charset="0"/>
              <a:cs typeface="Times New Roman" pitchFamily="18" charset="0"/>
            </a:endParaRPr>
          </a:p>
        </p:txBody>
      </p:sp>
      <p:pic>
        <p:nvPicPr>
          <p:cNvPr id="5" name="Picture 14"/>
          <p:cNvPicPr>
            <a:picLocks noChangeAspect="1" noChangeArrowheads="1"/>
          </p:cNvPicPr>
          <p:nvPr/>
        </p:nvPicPr>
        <p:blipFill>
          <a:blip r:embed="rId2" cstate="print"/>
          <a:srcRect/>
          <a:stretch>
            <a:fillRect/>
          </a:stretch>
        </p:blipFill>
        <p:spPr bwMode="auto">
          <a:xfrm>
            <a:off x="911225" y="0"/>
            <a:ext cx="1428750" cy="114300"/>
          </a:xfrm>
          <a:prstGeom prst="rect">
            <a:avLst/>
          </a:prstGeom>
          <a:noFill/>
          <a:ln w="9525">
            <a:noFill/>
            <a:miter lim="800000"/>
            <a:headEnd/>
            <a:tailEnd/>
          </a:ln>
        </p:spPr>
      </p:pic>
      <p:sp>
        <p:nvSpPr>
          <p:cNvPr id="6"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pic>
        <p:nvPicPr>
          <p:cNvPr id="8" name="Picture 3" descr="1282727207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02" y="404664"/>
            <a:ext cx="1310027" cy="125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131749"/>
      </p:ext>
    </p:extLst>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0043f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04664"/>
            <a:ext cx="8688965" cy="604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5"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Tree>
    <p:extLst>
      <p:ext uri="{BB962C8B-B14F-4D97-AF65-F5344CB8AC3E}">
        <p14:creationId xmlns:p14="http://schemas.microsoft.com/office/powerpoint/2010/main" val="474357830"/>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1143000"/>
          </a:xfrm>
        </p:spPr>
        <p:txBody>
          <a:bodyPr/>
          <a:lstStyle/>
          <a:p>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СВЕДЕНИЯ О НЕСЧАСТНЫХ СЛУЧАЯХ С ТЯЖЕЛЫМИ ПОСЛЕДСТВИЯМИ В СВЯЗИ С НЕДОСТАТОЧНОЙ ПОДГОТОВКОЙ РАБОТНИКОВ ПО ОХРАНЕ ТРУДА</a:t>
            </a:r>
            <a:endParaRPr lang="ru-RU" sz="20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Picture 14"/>
          <p:cNvPicPr>
            <a:picLocks noChangeAspect="1" noChangeArrowheads="1"/>
          </p:cNvPicPr>
          <p:nvPr/>
        </p:nvPicPr>
        <p:blipFill>
          <a:blip r:embed="rId2" cstate="print"/>
          <a:srcRect/>
          <a:stretch>
            <a:fillRect/>
          </a:stretch>
        </p:blipFill>
        <p:spPr bwMode="auto">
          <a:xfrm>
            <a:off x="911225" y="0"/>
            <a:ext cx="1428750" cy="114300"/>
          </a:xfrm>
          <a:prstGeom prst="rect">
            <a:avLst/>
          </a:prstGeom>
          <a:noFill/>
          <a:ln w="9525">
            <a:noFill/>
            <a:miter lim="800000"/>
            <a:headEnd/>
            <a:tailEnd/>
          </a:ln>
        </p:spPr>
      </p:pic>
      <p:sp>
        <p:nvSpPr>
          <p:cNvPr id="9"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pic>
        <p:nvPicPr>
          <p:cNvPr id="10" name="Picture 14"/>
          <p:cNvPicPr>
            <a:picLocks noChangeAspect="1" noChangeArrowheads="1"/>
          </p:cNvPicPr>
          <p:nvPr/>
        </p:nvPicPr>
        <p:blipFill>
          <a:blip r:embed="rId2" cstate="print"/>
          <a:srcRect/>
          <a:stretch>
            <a:fillRect/>
          </a:stretch>
        </p:blipFill>
        <p:spPr bwMode="auto">
          <a:xfrm>
            <a:off x="971600" y="0"/>
            <a:ext cx="1428750" cy="114300"/>
          </a:xfrm>
          <a:prstGeom prst="rect">
            <a:avLst/>
          </a:prstGeom>
          <a:noFill/>
          <a:ln w="9525">
            <a:noFill/>
            <a:miter lim="800000"/>
            <a:headEnd/>
            <a:tailEnd/>
          </a:ln>
        </p:spPr>
      </p:pic>
      <p:sp>
        <p:nvSpPr>
          <p:cNvPr id="11" name="Содержимое 10"/>
          <p:cNvSpPr>
            <a:spLocks noGrp="1"/>
          </p:cNvSpPr>
          <p:nvPr>
            <p:ph idx="1"/>
          </p:nvPr>
        </p:nvSpPr>
        <p:spPr>
          <a:xfrm>
            <a:off x="1259632" y="5301208"/>
            <a:ext cx="7632848" cy="892696"/>
          </a:xfrm>
        </p:spPr>
        <p:txBody>
          <a:bodyPr/>
          <a:lstStyle/>
          <a:p>
            <a:pPr marL="0" indent="0" algn="just">
              <a:buNone/>
            </a:pPr>
            <a:r>
              <a:rPr lang="ru-RU" sz="1800" dirty="0" smtClean="0">
                <a:solidFill>
                  <a:schemeClr val="accent2">
                    <a:lumMod val="50000"/>
                  </a:schemeClr>
                </a:solidFill>
              </a:rPr>
              <a:t>Из общего числа несчастных случаев с тяжелыми последствиями около </a:t>
            </a:r>
            <a:br>
              <a:rPr lang="ru-RU" sz="1800" dirty="0" smtClean="0">
                <a:solidFill>
                  <a:schemeClr val="accent2">
                    <a:lumMod val="50000"/>
                  </a:schemeClr>
                </a:solidFill>
              </a:rPr>
            </a:br>
            <a:r>
              <a:rPr lang="ru-RU" sz="1800" dirty="0" smtClean="0">
                <a:solidFill>
                  <a:schemeClr val="accent2">
                    <a:lumMod val="50000"/>
                  </a:schemeClr>
                </a:solidFill>
              </a:rPr>
              <a:t>5,3 % случаев происходят по причине недостатков в организации и проведении подготовки работников по охране труда</a:t>
            </a:r>
            <a:endParaRPr lang="ru-RU" sz="1800" dirty="0">
              <a:solidFill>
                <a:schemeClr val="accent2">
                  <a:lumMod val="50000"/>
                </a:schemeClr>
              </a:solidFill>
            </a:endParaRPr>
          </a:p>
        </p:txBody>
      </p:sp>
      <p:pic>
        <p:nvPicPr>
          <p:cNvPr id="49154" name="Picture 2" descr="http://im2-tub-ru.yandex.net/i?id=abf519cf9d0a715a68e80bd7b81a3bf7-93-144&amp;n=21"/>
          <p:cNvPicPr>
            <a:picLocks noChangeAspect="1" noChangeArrowheads="1"/>
          </p:cNvPicPr>
          <p:nvPr/>
        </p:nvPicPr>
        <p:blipFill>
          <a:blip r:embed="rId3" cstate="print"/>
          <a:srcRect/>
          <a:stretch>
            <a:fillRect/>
          </a:stretch>
        </p:blipFill>
        <p:spPr bwMode="auto">
          <a:xfrm>
            <a:off x="107504" y="5301208"/>
            <a:ext cx="1008112" cy="1008112"/>
          </a:xfrm>
          <a:prstGeom prst="rect">
            <a:avLst/>
          </a:prstGeom>
          <a:noFill/>
        </p:spPr>
      </p:pic>
      <p:graphicFrame>
        <p:nvGraphicFramePr>
          <p:cNvPr id="12" name="Диаграмма 11"/>
          <p:cNvGraphicFramePr/>
          <p:nvPr>
            <p:extLst>
              <p:ext uri="{D42A27DB-BD31-4B8C-83A1-F6EECF244321}">
                <p14:modId xmlns:p14="http://schemas.microsoft.com/office/powerpoint/2010/main" val="4067957454"/>
              </p:ext>
            </p:extLst>
          </p:nvPr>
        </p:nvGraphicFramePr>
        <p:xfrm>
          <a:off x="395536" y="1412776"/>
          <a:ext cx="8352928" cy="4064000"/>
        </p:xfrm>
        <a:graphic>
          <a:graphicData uri="http://schemas.openxmlformats.org/drawingml/2006/chart">
            <c:chart xmlns:c="http://schemas.openxmlformats.org/drawingml/2006/chart" xmlns:r="http://schemas.openxmlformats.org/officeDocument/2006/relationships" r:id="rId4"/>
          </a:graphicData>
        </a:graphic>
      </p:graphicFrame>
      <p:pic>
        <p:nvPicPr>
          <p:cNvPr id="49156" name="Picture 4" descr="2012 Сентябрь Новостной интернет-портал"/>
          <p:cNvPicPr>
            <a:picLocks noChangeAspect="1" noChangeArrowheads="1"/>
          </p:cNvPicPr>
          <p:nvPr/>
        </p:nvPicPr>
        <p:blipFill>
          <a:blip r:embed="rId5" cstate="print"/>
          <a:srcRect/>
          <a:stretch>
            <a:fillRect/>
          </a:stretch>
        </p:blipFill>
        <p:spPr bwMode="auto">
          <a:xfrm>
            <a:off x="0" y="1124744"/>
            <a:ext cx="1740356" cy="1080120"/>
          </a:xfrm>
          <a:prstGeom prst="rect">
            <a:avLst/>
          </a:prstGeom>
          <a:noFill/>
        </p:spPr>
      </p:pic>
    </p:spTree>
    <p:extLst>
      <p:ext uri="{BB962C8B-B14F-4D97-AF65-F5344CB8AC3E}">
        <p14:creationId xmlns:p14="http://schemas.microsoft.com/office/powerpoint/2010/main" val="2556736718"/>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latin typeface="Times New Roman" panose="02020603050405020304" pitchFamily="18" charset="0"/>
                <a:cs typeface="Times New Roman" panose="02020603050405020304" pitchFamily="18" charset="0"/>
              </a:rPr>
              <a:t>Основные причины несчастных случаев на производстве </a:t>
            </a:r>
            <a:r>
              <a:rPr lang="ru-RU" sz="2000" b="1" dirty="0" smtClean="0">
                <a:latin typeface="Times New Roman" panose="02020603050405020304" pitchFamily="18" charset="0"/>
                <a:cs typeface="Times New Roman" panose="02020603050405020304" pitchFamily="18" charset="0"/>
              </a:rPr>
              <a:t>                          со </a:t>
            </a:r>
            <a:r>
              <a:rPr lang="ru-RU" sz="2000" b="1" dirty="0">
                <a:latin typeface="Times New Roman" panose="02020603050405020304" pitchFamily="18" charset="0"/>
                <a:cs typeface="Times New Roman" panose="02020603050405020304" pitchFamily="18" charset="0"/>
              </a:rPr>
              <a:t>смертельным исходом в Самарской области </a:t>
            </a:r>
            <a:r>
              <a:rPr lang="ru-RU" sz="2000" b="1" dirty="0" smtClean="0">
                <a:latin typeface="Times New Roman" panose="02020603050405020304" pitchFamily="18" charset="0"/>
                <a:cs typeface="Times New Roman" panose="02020603050405020304" pitchFamily="18" charset="0"/>
              </a:rPr>
              <a:t> </a:t>
            </a:r>
            <a:endParaRPr lang="ru-RU" sz="2000" b="1" dirty="0">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178709193"/>
              </p:ext>
            </p:extLst>
          </p:nvPr>
        </p:nvGraphicFramePr>
        <p:xfrm>
          <a:off x="457200" y="1417638"/>
          <a:ext cx="8229600" cy="5179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0072007"/>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188640"/>
            <a:ext cx="5976664" cy="706090"/>
          </a:xfrm>
        </p:spPr>
        <p:txBody>
          <a:bodyPr/>
          <a:lstStyle/>
          <a:p>
            <a:r>
              <a:rPr lang="ru-RU" sz="2400" b="1" dirty="0" smtClean="0">
                <a:solidFill>
                  <a:schemeClr val="accent1">
                    <a:lumMod val="75000"/>
                  </a:schemeClr>
                </a:solidFill>
                <a:latin typeface="Times New Roman" pitchFamily="18" charset="0"/>
                <a:cs typeface="Times New Roman" pitchFamily="18" charset="0"/>
              </a:rPr>
              <a:t>ФОРМЫ ПОДГОТОВКИ РАБОТНИКОВ </a:t>
            </a:r>
            <a:br>
              <a:rPr lang="ru-RU" sz="2400" b="1" dirty="0" smtClean="0">
                <a:solidFill>
                  <a:schemeClr val="accent1">
                    <a:lumMod val="75000"/>
                  </a:schemeClr>
                </a:solidFill>
                <a:latin typeface="Times New Roman" pitchFamily="18" charset="0"/>
                <a:cs typeface="Times New Roman" pitchFamily="18" charset="0"/>
              </a:rPr>
            </a:br>
            <a:r>
              <a:rPr lang="ru-RU" sz="2400" b="1" dirty="0" smtClean="0">
                <a:solidFill>
                  <a:schemeClr val="accent1">
                    <a:lumMod val="75000"/>
                  </a:schemeClr>
                </a:solidFill>
                <a:latin typeface="Times New Roman" pitchFamily="18" charset="0"/>
                <a:cs typeface="Times New Roman" pitchFamily="18" charset="0"/>
              </a:rPr>
              <a:t>В ОБЛАСТИ ОХРАНЫ ТРУДА</a:t>
            </a:r>
            <a:endParaRPr lang="ru-RU" sz="2400" b="1" dirty="0">
              <a:solidFill>
                <a:schemeClr val="accent1">
                  <a:lumMod val="75000"/>
                </a:schemeClr>
              </a:solidFill>
            </a:endParaRPr>
          </a:p>
        </p:txBody>
      </p:sp>
      <p:graphicFrame>
        <p:nvGraphicFramePr>
          <p:cNvPr id="7" name="Содержимое 6"/>
          <p:cNvGraphicFramePr>
            <a:graphicFrameLocks noGrp="1"/>
          </p:cNvGraphicFramePr>
          <p:nvPr>
            <p:ph idx="1"/>
          </p:nvPr>
        </p:nvGraphicFramePr>
        <p:xfrm>
          <a:off x="1187624" y="1124744"/>
          <a:ext cx="7632847"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4"/>
          <p:cNvPicPr>
            <a:picLocks noChangeAspect="1" noChangeArrowheads="1"/>
          </p:cNvPicPr>
          <p:nvPr/>
        </p:nvPicPr>
        <p:blipFill>
          <a:blip r:embed="rId8" cstate="print"/>
          <a:srcRect/>
          <a:stretch>
            <a:fillRect/>
          </a:stretch>
        </p:blipFill>
        <p:spPr bwMode="auto">
          <a:xfrm>
            <a:off x="911225" y="0"/>
            <a:ext cx="1428750" cy="114300"/>
          </a:xfrm>
          <a:prstGeom prst="rect">
            <a:avLst/>
          </a:prstGeom>
          <a:noFill/>
          <a:ln w="9525">
            <a:noFill/>
            <a:miter lim="800000"/>
            <a:headEnd/>
            <a:tailEnd/>
          </a:ln>
        </p:spPr>
      </p:pic>
      <p:pic>
        <p:nvPicPr>
          <p:cNvPr id="6" name="Picture 2" descr="Северо-Западный региональный Центр Охраны Труда, АНО ДПО. Великий Новгород Сделкино"/>
          <p:cNvPicPr>
            <a:picLocks noChangeAspect="1" noChangeArrowheads="1"/>
          </p:cNvPicPr>
          <p:nvPr/>
        </p:nvPicPr>
        <p:blipFill>
          <a:blip r:embed="rId9" cstate="print"/>
          <a:srcRect/>
          <a:stretch>
            <a:fillRect/>
          </a:stretch>
        </p:blipFill>
        <p:spPr bwMode="auto">
          <a:xfrm>
            <a:off x="0" y="764704"/>
            <a:ext cx="2973939" cy="1656184"/>
          </a:xfrm>
          <a:prstGeom prst="rect">
            <a:avLst/>
          </a:prstGeom>
          <a:noFill/>
        </p:spPr>
      </p:pic>
      <p:sp>
        <p:nvSpPr>
          <p:cNvPr id="9"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78098"/>
          </a:xfrm>
        </p:spPr>
        <p:txBody>
          <a:bodyPr/>
          <a:lstStyle/>
          <a:p>
            <a:r>
              <a:rPr lang="ru-RU" sz="2400" b="1" dirty="0" smtClean="0">
                <a:solidFill>
                  <a:schemeClr val="accent2">
                    <a:lumMod val="75000"/>
                  </a:schemeClr>
                </a:solidFill>
                <a:latin typeface="Times New Roman" pitchFamily="18" charset="0"/>
                <a:cs typeface="Times New Roman" pitchFamily="18" charset="0"/>
              </a:rPr>
              <a:t>ИНСТРУКТАЖ ПО ОХРАНЕ ТРУДА</a:t>
            </a:r>
            <a:endParaRPr lang="ru-RU" sz="2400" b="1" dirty="0">
              <a:solidFill>
                <a:schemeClr val="accent2">
                  <a:lumMod val="75000"/>
                </a:schemeClr>
              </a:solidFill>
            </a:endParaRPr>
          </a:p>
        </p:txBody>
      </p:sp>
      <p:graphicFrame>
        <p:nvGraphicFramePr>
          <p:cNvPr id="6" name="Содержимое 5"/>
          <p:cNvGraphicFramePr>
            <a:graphicFrameLocks noGrp="1"/>
          </p:cNvGraphicFramePr>
          <p:nvPr>
            <p:ph idx="1"/>
          </p:nvPr>
        </p:nvGraphicFramePr>
        <p:xfrm>
          <a:off x="251520" y="1052736"/>
          <a:ext cx="5472608"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4" name="Picture 2" descr="Why Employers Test for Drugs Drug Testing Success"/>
          <p:cNvPicPr>
            <a:picLocks noChangeAspect="1" noChangeArrowheads="1"/>
          </p:cNvPicPr>
          <p:nvPr/>
        </p:nvPicPr>
        <p:blipFill>
          <a:blip r:embed="rId7" cstate="print"/>
          <a:srcRect/>
          <a:stretch>
            <a:fillRect/>
          </a:stretch>
        </p:blipFill>
        <p:spPr bwMode="auto">
          <a:xfrm>
            <a:off x="5796136" y="1268760"/>
            <a:ext cx="3024336" cy="2169388"/>
          </a:xfrm>
          <a:prstGeom prst="rect">
            <a:avLst/>
          </a:prstGeom>
          <a:noFill/>
        </p:spPr>
      </p:pic>
      <p:graphicFrame>
        <p:nvGraphicFramePr>
          <p:cNvPr id="7" name="Содержимое 5"/>
          <p:cNvGraphicFramePr>
            <a:graphicFrameLocks/>
          </p:cNvGraphicFramePr>
          <p:nvPr/>
        </p:nvGraphicFramePr>
        <p:xfrm>
          <a:off x="1691680" y="3068960"/>
          <a:ext cx="4824536" cy="14401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Содержимое 5"/>
          <p:cNvGraphicFramePr>
            <a:graphicFrameLocks/>
          </p:cNvGraphicFramePr>
          <p:nvPr/>
        </p:nvGraphicFramePr>
        <p:xfrm>
          <a:off x="2771800" y="4797152"/>
          <a:ext cx="5544616" cy="158417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9" name="Picture 14"/>
          <p:cNvPicPr>
            <a:picLocks noChangeAspect="1" noChangeArrowheads="1"/>
          </p:cNvPicPr>
          <p:nvPr/>
        </p:nvPicPr>
        <p:blipFill>
          <a:blip r:embed="rId18" cstate="print"/>
          <a:srcRect/>
          <a:stretch>
            <a:fillRect/>
          </a:stretch>
        </p:blipFill>
        <p:spPr bwMode="auto">
          <a:xfrm>
            <a:off x="911225" y="0"/>
            <a:ext cx="1428750" cy="114300"/>
          </a:xfrm>
          <a:prstGeom prst="rect">
            <a:avLst/>
          </a:prstGeom>
          <a:noFill/>
          <a:ln w="9525">
            <a:noFill/>
            <a:miter lim="800000"/>
            <a:headEnd/>
            <a:tailEnd/>
          </a:ln>
        </p:spPr>
      </p:pic>
      <p:sp>
        <p:nvSpPr>
          <p:cNvPr id="11"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7175"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11" name="Заголовок 1"/>
          <p:cNvSpPr>
            <a:spLocks/>
          </p:cNvSpPr>
          <p:nvPr/>
        </p:nvSpPr>
        <p:spPr bwMode="auto">
          <a:xfrm>
            <a:off x="287338" y="188640"/>
            <a:ext cx="8749158" cy="576932"/>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25" name="Скругленный прямоугольник 4"/>
          <p:cNvSpPr/>
          <p:nvPr/>
        </p:nvSpPr>
        <p:spPr>
          <a:xfrm>
            <a:off x="323528" y="188640"/>
            <a:ext cx="8640261" cy="6480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spcBef>
                <a:spcPct val="0"/>
              </a:spcBef>
              <a:spcAft>
                <a:spcPts val="0"/>
              </a:spcAft>
            </a:pPr>
            <a:r>
              <a:rPr lang="ru-RU" sz="2400" b="1" dirty="0" smtClean="0">
                <a:solidFill>
                  <a:schemeClr val="accent2">
                    <a:lumMod val="75000"/>
                  </a:schemeClr>
                </a:solidFill>
                <a:latin typeface="Times New Roman" pitchFamily="18" charset="0"/>
                <a:ea typeface="+mj-ea"/>
                <a:cs typeface="Times New Roman" pitchFamily="18" charset="0"/>
              </a:rPr>
              <a:t>ВВОДНЫЙ ИНСТРУКТАЖ ПО ОХРАНЕ ТРУДА</a:t>
            </a:r>
          </a:p>
          <a:p>
            <a:pPr lvl="0" algn="ctr" defTabSz="1244600">
              <a:spcBef>
                <a:spcPct val="0"/>
              </a:spcBef>
              <a:spcAft>
                <a:spcPts val="0"/>
              </a:spcAft>
            </a:pPr>
            <a:r>
              <a:rPr lang="ru-RU" sz="2000" kern="1200" dirty="0" smtClean="0">
                <a:solidFill>
                  <a:schemeClr val="accent2">
                    <a:lumMod val="50000"/>
                  </a:schemeClr>
                </a:solidFill>
                <a:latin typeface="Times New Roman" pitchFamily="18" charset="0"/>
                <a:cs typeface="Times New Roman" pitchFamily="18" charset="0"/>
              </a:rPr>
              <a:t> </a:t>
            </a:r>
            <a:r>
              <a:rPr lang="ru-RU" sz="2000" kern="1200" dirty="0" smtClean="0">
                <a:solidFill>
                  <a:schemeClr val="accent2">
                    <a:lumMod val="75000"/>
                  </a:schemeClr>
                </a:solidFill>
                <a:latin typeface="Times New Roman" pitchFamily="18" charset="0"/>
                <a:cs typeface="Times New Roman" pitchFamily="18" charset="0"/>
              </a:rPr>
              <a:t>(</a:t>
            </a:r>
            <a:r>
              <a:rPr lang="ru-RU" sz="2000" dirty="0" smtClean="0">
                <a:solidFill>
                  <a:schemeClr val="accent2">
                    <a:lumMod val="75000"/>
                  </a:schemeClr>
                </a:solidFill>
                <a:latin typeface="Times New Roman" pitchFamily="18" charset="0"/>
                <a:cs typeface="Times New Roman" pitchFamily="18" charset="0"/>
              </a:rPr>
              <a:t>проводится до начала трудовой деятельности)</a:t>
            </a:r>
            <a:endParaRPr lang="ru-RU" sz="2000" kern="1200" dirty="0">
              <a:solidFill>
                <a:schemeClr val="accent2">
                  <a:lumMod val="75000"/>
                </a:schemeClr>
              </a:solidFill>
              <a:latin typeface="Times New Roman" pitchFamily="18" charset="0"/>
              <a:cs typeface="Times New Roman" pitchFamily="18" charset="0"/>
            </a:endParaRPr>
          </a:p>
        </p:txBody>
      </p:sp>
      <p:graphicFrame>
        <p:nvGraphicFramePr>
          <p:cNvPr id="26" name="Схема 25"/>
          <p:cNvGraphicFramePr/>
          <p:nvPr/>
        </p:nvGraphicFramePr>
        <p:xfrm>
          <a:off x="251520" y="980728"/>
          <a:ext cx="8892480"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fontAlgn="auto">
          <a:spcBef>
            <a:spcPts val="0"/>
          </a:spcBef>
          <a:spcAft>
            <a:spcPts val="0"/>
          </a:spcAft>
          <a:defRPr sz="1400" b="1"/>
        </a:defPPr>
      </a:lstStyle>
      <a:style>
        <a:lnRef idx="1">
          <a:schemeClr val="accent2"/>
        </a:lnRef>
        <a:fillRef idx="2">
          <a:schemeClr val="accent2"/>
        </a:fillRef>
        <a:effectRef idx="1">
          <a:schemeClr val="accent2"/>
        </a:effectRef>
        <a:fontRef idx="minor">
          <a:schemeClr val="dk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16065</TotalTime>
  <Words>2971</Words>
  <Application>Microsoft Office PowerPoint</Application>
  <PresentationFormat>Экран (4:3)</PresentationFormat>
  <Paragraphs>333</Paragraphs>
  <Slides>42</Slides>
  <Notes>14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42</vt:i4>
      </vt:variant>
    </vt:vector>
  </HeadingPairs>
  <TitlesOfParts>
    <vt:vector size="52" baseType="lpstr">
      <vt:lpstr>Arial</vt:lpstr>
      <vt:lpstr>Calibri</vt:lpstr>
      <vt:lpstr>Helios</vt:lpstr>
      <vt:lpstr>Impact</vt:lpstr>
      <vt:lpstr>Lucida Sans Unicode</vt:lpstr>
      <vt:lpstr>msmincho</vt:lpstr>
      <vt:lpstr>Tahoma</vt:lpstr>
      <vt:lpstr>Times New Roman</vt:lpstr>
      <vt:lpstr>Wingdings</vt:lpstr>
      <vt:lpstr>Тема Office</vt:lpstr>
      <vt:lpstr>Презентация PowerPoint</vt:lpstr>
      <vt:lpstr>Презентация PowerPoint</vt:lpstr>
      <vt:lpstr>Обязанности по обеспечению безопасных условий и охраны труда возлагаются на работодателя  (статья 212 Трудового кодекса Российской Федерации) </vt:lpstr>
      <vt:lpstr>ТРЕБОВАНИЯ ОХРАНЫ ТРУДА</vt:lpstr>
      <vt:lpstr>СВЕДЕНИЯ О НЕСЧАСТНЫХ СЛУЧАЯХ С ТЯЖЕЛЫМИ ПОСЛЕДСТВИЯМИ В СВЯЗИ С НЕДОСТАТОЧНОЙ ПОДГОТОВКОЙ РАБОТНИКОВ ПО ОХРАНЕ ТРУДА</vt:lpstr>
      <vt:lpstr>Основные причины несчастных случаев на производстве                           со смертельным исходом в Самарской области  </vt:lpstr>
      <vt:lpstr>ФОРМЫ ПОДГОТОВКИ РАБОТНИКОВ  В ОБЛАСТИ ОХРАНЫ ТРУДА</vt:lpstr>
      <vt:lpstr>ИНСТРУКТАЖ ПО ОХРАНЕ ТРУДА</vt:lpstr>
      <vt:lpstr>Презентация PowerPoint</vt:lpstr>
      <vt:lpstr>Презентация PowerPoint</vt:lpstr>
      <vt:lpstr>Презентация PowerPoint</vt:lpstr>
      <vt:lpstr>Презентация PowerPoint</vt:lpstr>
      <vt:lpstr>Презентация PowerPoint</vt:lpstr>
      <vt:lpstr>ОБУЧЕНИЕ И ПРОВЕРКА ЗНАНИЙ ТРЕБОВАНИЙ  ОХРАНЫ ТРУДА</vt:lpstr>
      <vt:lpstr>ПОДГОТОВКА РАБОТНИКОВ ПО ВОПРОСАМ ОХРАНЫ ТРУДА У РАБОТОДАТЕЛЯ</vt:lpstr>
      <vt:lpstr>ПОДГОТОВКА ПО ВОПРОСАМ ОКАЗАНИЯ ПЕРВОЙ ПОМОЩИ ПОСТРАДАВШИМ</vt:lpstr>
      <vt:lpstr>ОБЩИЕ ПОЛОЖЕНИЯ ОКАЗАНИЯ ПЕРВОЙ ПОМОЩИ</vt:lpstr>
      <vt:lpstr>КАК РАСПОЗНАТЬ ИНСУЛЬТ</vt:lpstr>
      <vt:lpstr>Три заповеди: как не упустить шанс на спасение пострадавшего в состоянии клинической смерти</vt:lpstr>
      <vt:lpstr>ПРИНЦИПЫ ОКАЗАНИЯ ПЕРВОЙ ПОМОЩИ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ЭЛЕКТРОБЕЗОПАСНОСТЬ</vt:lpstr>
      <vt:lpstr>Презентация PowerPoint</vt:lpstr>
      <vt:lpstr>ПОЖАРНАЯ БЕЗОПАСНОСТЬ</vt:lpstr>
      <vt:lpstr>РАБОТА С ПЭВМ</vt:lpstr>
      <vt:lpstr>БЕЗОПАСНОСТЬ ПРИ ПЕРЕДВИЖЕНИИ</vt:lpstr>
      <vt:lpstr>Презентация PowerPoint</vt:lpstr>
      <vt:lpstr>Презентация PowerPoint</vt:lpstr>
      <vt:lpstr>РАССЛЕДОВАНИЕ НЕСЧАСТНЫХ СЛУЧАЕВ НА ПРОИЗВОДСТВЕ</vt:lpstr>
      <vt:lpstr>СРОКИ РАССЛЕДОВАНИЯ НЕСЧАСТНОГО СЛУЧАЯ</vt:lpstr>
      <vt:lpstr>ОБЯЗАННОСТИ РАБОТОДАТЕЛЯ ПРИ НЕСЧАСТНОМ СЛУЧАЕ</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RahmatulinVD</dc:creator>
  <cp:lastModifiedBy>Шабашов</cp:lastModifiedBy>
  <cp:revision>1766</cp:revision>
  <dcterms:created xsi:type="dcterms:W3CDTF">2012-09-14T15:26:24Z</dcterms:created>
  <dcterms:modified xsi:type="dcterms:W3CDTF">2016-06-06T08:34:26Z</dcterms:modified>
</cp:coreProperties>
</file>