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299" r:id="rId4"/>
    <p:sldId id="270" r:id="rId5"/>
    <p:sldId id="257" r:id="rId6"/>
    <p:sldId id="298" r:id="rId7"/>
    <p:sldId id="271" r:id="rId8"/>
    <p:sldId id="272" r:id="rId9"/>
    <p:sldId id="275" r:id="rId10"/>
    <p:sldId id="300" r:id="rId11"/>
    <p:sldId id="274" r:id="rId12"/>
    <p:sldId id="273" r:id="rId13"/>
    <p:sldId id="276" r:id="rId14"/>
    <p:sldId id="277" r:id="rId15"/>
    <p:sldId id="305" r:id="rId16"/>
    <p:sldId id="278" r:id="rId17"/>
    <p:sldId id="303" r:id="rId18"/>
    <p:sldId id="285" r:id="rId19"/>
    <p:sldId id="301" r:id="rId20"/>
    <p:sldId id="288" r:id="rId21"/>
    <p:sldId id="290" r:id="rId22"/>
    <p:sldId id="284" r:id="rId23"/>
    <p:sldId id="286" r:id="rId24"/>
    <p:sldId id="289" r:id="rId25"/>
    <p:sldId id="291" r:id="rId26"/>
    <p:sldId id="292" r:id="rId27"/>
    <p:sldId id="293" r:id="rId28"/>
    <p:sldId id="294" r:id="rId29"/>
    <p:sldId id="296" r:id="rId30"/>
    <p:sldId id="302" r:id="rId31"/>
    <p:sldId id="287" r:id="rId32"/>
    <p:sldId id="281" r:id="rId33"/>
    <p:sldId id="295" r:id="rId34"/>
    <p:sldId id="30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FB23B78-76FC-4115-815F-C6793A46034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57B4E47-88C8-4106-9AB7-C233042A145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45612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3B78-76FC-4115-815F-C6793A46034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4E47-88C8-4106-9AB7-C233042A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3B78-76FC-4115-815F-C6793A46034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4E47-88C8-4106-9AB7-C233042A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8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3B78-76FC-4115-815F-C6793A46034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4E47-88C8-4106-9AB7-C233042A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11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B23B78-76FC-4115-815F-C6793A46034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7B4E47-88C8-4106-9AB7-C233042A14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3404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3B78-76FC-4115-815F-C6793A46034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4E47-88C8-4106-9AB7-C233042A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3B78-76FC-4115-815F-C6793A46034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4E47-88C8-4106-9AB7-C233042A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3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3B78-76FC-4115-815F-C6793A46034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4E47-88C8-4106-9AB7-C233042A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2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3B78-76FC-4115-815F-C6793A46034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4E47-88C8-4106-9AB7-C233042A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78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B23B78-76FC-4115-815F-C6793A46034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7B4E47-88C8-4106-9AB7-C233042A14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004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B23B78-76FC-4115-815F-C6793A46034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7B4E47-88C8-4106-9AB7-C233042A14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130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FB23B78-76FC-4115-815F-C6793A46034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57B4E47-88C8-4106-9AB7-C233042A14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767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consultantplus://offline/ref=6B64A98DEB541BC40106E956728FAA93931C3260046F7E7178145D05B6F20235EF8AD07471C7ACEC0C1C005991683D10A85960BA38B27390uEHCG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06F298ACB47C96317CB363F0067B91A4EC65B757D05A7C7867A45DF39069AC78C5F3DC00F85ABB095FH6I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768AE-C72F-7A01-F9E9-1507BA349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0137" y="580439"/>
            <a:ext cx="8361229" cy="1086237"/>
          </a:xfrm>
        </p:spPr>
        <p:txBody>
          <a:bodyPr/>
          <a:lstStyle/>
          <a:p>
            <a:r>
              <a:rPr lang="ru-RU" dirty="0"/>
              <a:t>Архив</a:t>
            </a:r>
            <a:r>
              <a:rPr lang="en-US" dirty="0"/>
              <a:t>FEST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F4CC52-11BA-D4C5-826B-4BBE6D48E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574" y="1916884"/>
            <a:ext cx="9102055" cy="4181912"/>
          </a:xfrm>
        </p:spPr>
        <p:txBody>
          <a:bodyPr>
            <a:noAutofit/>
          </a:bodyPr>
          <a:lstStyle/>
          <a:p>
            <a:r>
              <a:rPr lang="ru-RU" sz="4400" dirty="0"/>
              <a:t>Определение сроков хранения документов</a:t>
            </a:r>
          </a:p>
          <a:p>
            <a:endParaRPr lang="ru-RU" sz="2400" dirty="0"/>
          </a:p>
          <a:p>
            <a:r>
              <a:rPr lang="ru-RU" sz="2400" dirty="0"/>
              <a:t>Материалы семинара</a:t>
            </a:r>
          </a:p>
          <a:p>
            <a:pPr algn="r"/>
            <a:endParaRPr lang="ru-RU" sz="2400" dirty="0"/>
          </a:p>
          <a:p>
            <a:pPr algn="r"/>
            <a:r>
              <a:rPr lang="ru-RU" sz="2400" dirty="0"/>
              <a:t>Ерошкина О.В., </a:t>
            </a:r>
          </a:p>
          <a:p>
            <a:r>
              <a:rPr lang="ru-RU" sz="2400" dirty="0"/>
              <a:t>г. Тольятти</a:t>
            </a:r>
          </a:p>
          <a:p>
            <a:r>
              <a:rPr lang="ru-RU" sz="24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53688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F0EA2CF-CA8C-A100-E4A7-FEB44ECD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Сроки хранения установленные нормативно-правовыми актами РФ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8325D96-841B-28AC-6477-8D1A668F0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33" y="2806118"/>
            <a:ext cx="6366933" cy="35814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07639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76EAC-FF51-9DFF-5999-178521BD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Сроки хранения установленные нормативно-правовыми актами РФ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2EBFA3-5FEF-8EA7-F48C-3F6193A5F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286000"/>
            <a:ext cx="3930242" cy="329268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Приказ Минобрнауки России от 27.06.2017 N 602 "Об утверждении Порядка расследования и учета несчастных случаев с обучающимися во время пребывания в организации, осуществляющей образовательную деятельность"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A4457A-C2F0-78EE-EE6C-961C29748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8738" y="2348917"/>
            <a:ext cx="5629012" cy="3695351"/>
          </a:xfrm>
        </p:spPr>
        <p:txBody>
          <a:bodyPr/>
          <a:lstStyle/>
          <a:p>
            <a:pPr marL="0" indent="0">
              <a:buNone/>
            </a:pPr>
            <a:r>
              <a:rPr lang="ru-RU" sz="2400" b="0" i="0" u="none" strike="noStrike" baseline="0" dirty="0">
                <a:latin typeface="Georgia" panose="02040502050405020303" pitchFamily="18" charset="0"/>
              </a:rPr>
              <a:t>Второй экземпляр акта о расследовании несчастного случая с обучающимся вместе с материалами расследования хранится в организации, осуществляющей образовательную деятельность, </a:t>
            </a:r>
            <a:r>
              <a:rPr lang="ru-RU" sz="2400" b="1" i="0" u="none" strike="noStrike" baseline="0" dirty="0">
                <a:latin typeface="Georgia" panose="02040502050405020303" pitchFamily="18" charset="0"/>
              </a:rPr>
              <a:t>в течение сорока пяти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87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FF130-62A7-8715-117B-37B016D9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Сроки хранения установленные нормативно-правовыми актами РФ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06E869-8C93-408B-47DD-B492D7464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508308"/>
            <a:ext cx="4232246" cy="36638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dirty="0">
                <a:latin typeface="Georgia" panose="02040502050405020303" pitchFamily="18" charset="0"/>
              </a:rPr>
              <a:t>Приказ Минобрнауки России от 14.10.2013 N 1145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  <a:r>
              <a:rPr lang="ru-RU" sz="2200" dirty="0">
                <a:latin typeface="Georgia" panose="02040502050405020303" pitchFamily="18" charset="0"/>
              </a:rPr>
              <a:t>"Об утверждении образца свидетельства об обучении и порядка его выдачи лицам с ограниченными возможностями здоровья (с различными формами умственной отсталости), не имеющим основного общего и среднего общего образования и обучавшимся по адаптированным основным общеобразовательным программам"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9062EA2-151A-26A3-41E6-BF57A2B8E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1684" y="2508307"/>
            <a:ext cx="5587067" cy="36638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0" i="0" u="none" strike="noStrike" baseline="0" dirty="0">
                <a:latin typeface="Times New Roman" panose="02020603050405020304" pitchFamily="18" charset="0"/>
              </a:rPr>
              <a:t>П. 7. Свидетельства, не полученные выпускниками в год окончания образовательной организации, хранятся в образовательной организации </a:t>
            </a:r>
            <a:r>
              <a:rPr lang="ru-RU" sz="3000" b="1" i="0" strike="noStrike" baseline="0" dirty="0">
                <a:latin typeface="Times New Roman" panose="02020603050405020304" pitchFamily="18" charset="0"/>
              </a:rPr>
              <a:t>до их востребования</a:t>
            </a:r>
            <a:r>
              <a:rPr lang="ru-RU" sz="3000" b="0" i="0" strike="noStrike" baseline="0" dirty="0">
                <a:latin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16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A8C37-C808-D241-099A-35536595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Сроки хранения установленные нормативно-правовыми актами РФ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61C268-0B04-99CF-F16E-AAF0CADF9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9" y="2285999"/>
            <a:ext cx="3175233" cy="3166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Постановление Правительства РФ от 23.09.2020 N 1527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"Об утверждении Правил организованной перевозки группы детей автобусами"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C2FCAA-DCA2-21E7-6223-CD25DCEBE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9446" y="2286000"/>
            <a:ext cx="6870583" cy="4030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u="none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13. Организатор перевозки составляет </a:t>
            </a:r>
            <a:r>
              <a:rPr lang="ru-RU" sz="1800" b="1" i="0" u="none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список лиц </a:t>
            </a:r>
            <a:r>
              <a:rPr lang="ru-RU" sz="1800" b="0" i="0" u="none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помимо водителя (водителей), </a:t>
            </a:r>
            <a:r>
              <a:rPr lang="ru-RU" sz="1800" b="1" i="0" u="none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которым разрешается находиться в автобусе</a:t>
            </a:r>
            <a:r>
              <a:rPr lang="ru-RU" sz="1800" b="0" i="0" u="none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 в процессе перевозки (далее - список), включающий в том числе:</a:t>
            </a:r>
            <a:r>
              <a:rPr lang="ru-RU" sz="1800" dirty="0">
                <a:solidFill>
                  <a:schemeClr val="tx1"/>
                </a:solidFill>
                <a:latin typeface="Georgia" panose="02040502050405020303" pitchFamily="18" charset="0"/>
              </a:rPr>
              <a:t>….</a:t>
            </a:r>
            <a:endParaRPr lang="ru-RU" sz="1800" b="0" i="0" u="none" strike="noStrike" baseline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1800" b="0" i="0" strike="noStrike" baseline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800" b="0" i="0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23. </a:t>
            </a:r>
            <a:r>
              <a:rPr lang="ru-RU" sz="1800" b="1" i="0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Оригиналы документов</a:t>
            </a:r>
            <a:r>
              <a:rPr lang="ru-RU" sz="1800" b="0" i="0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, указанных в </a:t>
            </a:r>
            <a:r>
              <a:rPr lang="ru-RU" sz="1800" dirty="0">
                <a:solidFill>
                  <a:schemeClr val="tx1"/>
                </a:solidFill>
                <a:latin typeface="Georgia" panose="02040502050405020303" pitchFamily="18" charset="0"/>
              </a:rPr>
              <a:t>пунктах 3, 13 и</a:t>
            </a:r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Georgia" panose="02040502050405020303" pitchFamily="18" charset="0"/>
              </a:rPr>
              <a:t>18 настоящих Правил, </a:t>
            </a:r>
            <a:r>
              <a:rPr 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хранятся</a:t>
            </a:r>
            <a:r>
              <a:rPr lang="ru-RU" sz="18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организатором</a:t>
            </a:r>
            <a:r>
              <a:rPr lang="ru-RU" sz="1800" dirty="0">
                <a:solidFill>
                  <a:schemeClr val="tx1"/>
                </a:solidFill>
                <a:latin typeface="Georgia" panose="02040502050405020303" pitchFamily="18" charset="0"/>
              </a:rPr>
              <a:t> перевозки в </a:t>
            </a:r>
            <a:r>
              <a:rPr 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течение 3 лет </a:t>
            </a:r>
            <a:r>
              <a:rPr lang="ru-RU" sz="1800" dirty="0">
                <a:solidFill>
                  <a:schemeClr val="tx1"/>
                </a:solidFill>
                <a:latin typeface="Georgia" panose="02040502050405020303" pitchFamily="18" charset="0"/>
              </a:rPr>
              <a:t>со дня завершения каждой организованной перевозки группы детей, во время которой произошло дорожно-транспортное происшествие, в результате которого пострадали дети, в иных случаях - в течение 90 календарных дней.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232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9674DA7-BC41-E6D5-9555-087CE785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Основные действующие Перечни типовых документов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B5EAA7C-35EE-0E3B-C34C-D8AABBF556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58349" y="2607577"/>
            <a:ext cx="1076307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Tahoma" panose="020B0604030504040204" pitchFamily="34" charset="0"/>
              </a:rPr>
              <a:t>Перечень типовых управленческих архивных документов, образующихся в процессе деятельности государственных органов, органов местного самоуправления и организаций, с указанием сроков их хранения</a:t>
            </a:r>
            <a:r>
              <a:rPr lang="ru-RU" altLang="ru-RU" sz="2400" dirty="0">
                <a:latin typeface="Georgia" panose="02040502050405020303" pitchFamily="18" charset="0"/>
                <a:cs typeface="Tahoma" panose="020B0604030504040204" pitchFamily="34" charset="0"/>
              </a:rPr>
              <a:t> </a:t>
            </a:r>
            <a:r>
              <a:rPr kumimoji="0" lang="ru-RU" altLang="ru-RU" sz="2400" b="0" i="0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Tahoma" panose="020B0604030504040204" pitchFamily="34" charset="0"/>
              </a:rPr>
              <a:t>Утвержден приказом Росархива от 20.12.2019 № 236</a:t>
            </a:r>
            <a:endParaRPr kumimoji="0" lang="en-US" altLang="ru-RU" sz="2400" b="0" i="0" strike="noStrike" cap="none" normalizeH="0" baseline="0" dirty="0">
              <a:ln>
                <a:noFill/>
              </a:ln>
              <a:effectLst/>
              <a:latin typeface="Georgia" panose="02040502050405020303" pitchFamily="18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400" dirty="0">
              <a:latin typeface="Georgia" panose="02040502050405020303" pitchFamily="18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Tahoma" panose="020B0604030504040204" pitchFamily="34" charset="0"/>
              </a:rPr>
              <a:t>Перечень типовых архивных документов, образующихся в научно-технической и производственной деятельности организаций, с указанием сроков хранения</a:t>
            </a:r>
            <a:r>
              <a:rPr lang="ru-RU" altLang="ru-RU" sz="2400" dirty="0">
                <a:latin typeface="Georgia" panose="02040502050405020303" pitchFamily="18" charset="0"/>
                <a:cs typeface="Tahoma" panose="020B0604030504040204" pitchFamily="34" charset="0"/>
              </a:rPr>
              <a:t> </a:t>
            </a:r>
            <a:r>
              <a:rPr kumimoji="0" lang="ru-RU" altLang="ru-RU" sz="2400" b="0" i="0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Tahoma" panose="020B0604030504040204" pitchFamily="34" charset="0"/>
              </a:rPr>
              <a:t>Утвержден приказом Росархива от 28.12.2021 № 142.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2400" b="0" i="0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Tahoma" panose="020B0604030504040204" pitchFamily="34" charset="0"/>
              </a:rPr>
            </a:br>
            <a:endParaRPr kumimoji="0" lang="ru-RU" altLang="ru-RU" sz="2400" b="0" i="0" strike="noStrike" cap="none" normalizeH="0" baseline="0" dirty="0">
              <a:ln>
                <a:noFill/>
              </a:ln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20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A3C77-1FF3-4BE7-5D5F-59EB77B3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52057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latin typeface="Georgia" panose="02040502050405020303" pitchFamily="18" charset="0"/>
              </a:rPr>
              <a:t>Федеральный закон РФ от 22.10.2004 № 125-ФЗ </a:t>
            </a:r>
            <a:br>
              <a:rPr lang="ru-RU" altLang="ru-RU" sz="3200" dirty="0">
                <a:latin typeface="Georgia" panose="02040502050405020303" pitchFamily="18" charset="0"/>
              </a:rPr>
            </a:br>
            <a:r>
              <a:rPr lang="ru-RU" altLang="ru-RU" sz="3200" dirty="0">
                <a:latin typeface="Georgia" panose="02040502050405020303" pitchFamily="18" charset="0"/>
              </a:rPr>
              <a:t>«Об архивном деле в Российской Федерации»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1622B4-7980-83A6-320C-D8D825D7D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6000"/>
            <a:ext cx="10272319" cy="4030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Статья 23. Обязанности государственных органов, органов местного самоуправления, организаций по комплектованию государственных и муниципальных архивов архивными документами</a:t>
            </a:r>
          </a:p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1. Федеральные органы государственной власти, иные государственные органы Российской Федерации </a:t>
            </a:r>
            <a:r>
              <a:rPr lang="ru-RU" b="1" dirty="0">
                <a:latin typeface="Georgia" panose="02040502050405020303" pitchFamily="18" charset="0"/>
              </a:rPr>
              <a:t>разрабатывают и утверждают перечни документов</a:t>
            </a:r>
            <a:r>
              <a:rPr lang="ru-RU" dirty="0">
                <a:latin typeface="Georgia" panose="02040502050405020303" pitchFamily="18" charset="0"/>
              </a:rPr>
              <a:t>, образующихся в процессе их деятельности, а также в процессе деятельности подведомственных им организаций, с указанием сроков их хранения по согласованию с уполномоченным федеральным органом исполнительной власти в сфере архивного дела и делопроизводства.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364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D79667D0-67DF-3479-EF29-460959D20E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38" y="807089"/>
            <a:ext cx="4135772" cy="5927307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076EE0F3-5284-E11E-E21A-0B79BF8873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63" y="1023457"/>
            <a:ext cx="4298197" cy="5710939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66BC55D-90E2-4874-E273-5CB00595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17" y="123604"/>
            <a:ext cx="9601200" cy="11766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Перечни документов образующихся в деятельности федеральных органов исполнительной власти и подведомственных им организаций</a:t>
            </a:r>
            <a:br>
              <a:rPr lang="ru-RU" b="1" i="0" u="none" strike="noStrike" dirty="0">
                <a:solidFill>
                  <a:srgbClr val="A30901"/>
                </a:solidFill>
                <a:effectLst/>
                <a:latin typeface="Tahoma" panose="020B0604030504040204" pitchFamily="34" charset="0"/>
              </a:rPr>
            </a:br>
            <a:br>
              <a:rPr lang="ru-RU" b="1" i="0" u="none" strike="noStrike" dirty="0">
                <a:solidFill>
                  <a:srgbClr val="A30901"/>
                </a:solidFill>
                <a:effectLst/>
                <a:latin typeface="Tahoma" panose="020B060403050404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308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3EA29-F335-D918-A813-46D38C3C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83609"/>
          </a:xfrm>
        </p:spPr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Сроки хранения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0A3808-F8A4-F907-F60E-2E3F64E11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04301"/>
            <a:ext cx="9601200" cy="4267899"/>
          </a:xfrm>
        </p:spPr>
        <p:txBody>
          <a:bodyPr/>
          <a:lstStyle/>
          <a:p>
            <a:r>
              <a:rPr lang="ru-RU" sz="2400" dirty="0">
                <a:latin typeface="Georgia" panose="02040502050405020303" pitchFamily="18" charset="0"/>
              </a:rPr>
              <a:t>«Постоянно» - хранение документов без определения срока (бессрочное), вечное</a:t>
            </a:r>
          </a:p>
          <a:p>
            <a:r>
              <a:rPr lang="ru-RU" sz="2400" dirty="0">
                <a:latin typeface="Georgia" panose="02040502050405020303" pitchFamily="18" charset="0"/>
              </a:rPr>
              <a:t>До ликвидации организации – чаще всего передаются при ликвидации в архив</a:t>
            </a:r>
          </a:p>
          <a:p>
            <a:r>
              <a:rPr lang="ru-RU" sz="2400" dirty="0">
                <a:latin typeface="Georgia" panose="02040502050405020303" pitchFamily="18" charset="0"/>
              </a:rPr>
              <a:t>Временные сроки – 50 лет, 45 лет, 10 лет, 15 лет, 5 лет, 3 года, 1 год …</a:t>
            </a:r>
          </a:p>
          <a:p>
            <a:r>
              <a:rPr lang="ru-RU" sz="2400" dirty="0">
                <a:latin typeface="Georgia" panose="02040502050405020303" pitchFamily="18" charset="0"/>
              </a:rPr>
              <a:t>ДМН – до минования надобности, но не меньше 1 года</a:t>
            </a:r>
          </a:p>
          <a:p>
            <a:r>
              <a:rPr lang="ru-RU" sz="2400" dirty="0">
                <a:latin typeface="Georgia" panose="02040502050405020303" pitchFamily="18" charset="0"/>
              </a:rPr>
              <a:t>ДЗН – до замены новыми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330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847" y="188639"/>
            <a:ext cx="3716323" cy="124061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Georgia" panose="02040502050405020303" pitchFamily="18" charset="0"/>
              </a:rPr>
              <a:t>Работа с Перечнем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36" y="195090"/>
            <a:ext cx="4800403" cy="6467819"/>
          </a:xfr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3935761" y="1254948"/>
            <a:ext cx="1767717" cy="58987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35560" y="1844824"/>
            <a:ext cx="29776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Номер статьи по Перечню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090208" y="1983323"/>
            <a:ext cx="933785" cy="461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791745" y="3281212"/>
            <a:ext cx="4307837" cy="21602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84029" y="3501008"/>
            <a:ext cx="20821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Срок хранения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575720" y="2276872"/>
            <a:ext cx="2448272" cy="43204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79576" y="2716106"/>
            <a:ext cx="2473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Категория документов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791744" y="4581128"/>
            <a:ext cx="5112568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65617" y="4869160"/>
            <a:ext cx="27615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Пояснения к составу документов и/или сроку 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2398605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0BF2E92-892F-02F1-DDBA-6458E249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989" y="383797"/>
            <a:ext cx="9601200" cy="9668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Особенность ведомственных перечней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E4ACFD-5183-0826-0068-7D256F1F0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78" y="1609543"/>
            <a:ext cx="9014311" cy="497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1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C64E86F-6321-E40D-FA9A-D4CABE79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138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733AB1-CAAE-4063-3C2B-2060767E38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07" y="1494439"/>
            <a:ext cx="3556932" cy="5125216"/>
          </a:xfr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E6585895-4219-4321-7F7F-E51F6BC37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577130"/>
            <a:ext cx="4658686" cy="45950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Georgia" panose="02040502050405020303" pitchFamily="18" charset="0"/>
              </a:rPr>
              <a:t>В настоящее время основополагающим законом, определяющим развитие архивного дела в нашей стране, является Федеральный закон «Об архивном деле в Российской Федерации» № 125-ФЗ от 22 октября 2004 г. </a:t>
            </a:r>
          </a:p>
        </p:txBody>
      </p:sp>
    </p:spTree>
    <p:extLst>
      <p:ext uri="{BB962C8B-B14F-4D97-AF65-F5344CB8AC3E}">
        <p14:creationId xmlns:p14="http://schemas.microsoft.com/office/powerpoint/2010/main" val="2857387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112F3-1D16-7903-85D7-2A2CCA45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84277"/>
          </a:xfrm>
        </p:spPr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Работа с Перечнем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5F07BB-F539-26CF-F894-F0DDB7A68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80" y="2620087"/>
            <a:ext cx="9752202" cy="3782882"/>
          </a:xfrm>
        </p:spPr>
      </p:pic>
    </p:spTree>
    <p:extLst>
      <p:ext uri="{BB962C8B-B14F-4D97-AF65-F5344CB8AC3E}">
        <p14:creationId xmlns:p14="http://schemas.microsoft.com/office/powerpoint/2010/main" val="3535967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A09AC-67B4-061E-E229-C41461CF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Работа с Перечнем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7965DA-B377-7283-0AC0-DD986F7A6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44" y="1857957"/>
            <a:ext cx="8590326" cy="4615015"/>
          </a:xfrm>
        </p:spPr>
      </p:pic>
    </p:spTree>
    <p:extLst>
      <p:ext uri="{BB962C8B-B14F-4D97-AF65-F5344CB8AC3E}">
        <p14:creationId xmlns:p14="http://schemas.microsoft.com/office/powerpoint/2010/main" val="381666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128" y="685800"/>
            <a:ext cx="9546672" cy="998516"/>
          </a:xfrm>
        </p:spPr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Перечни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19200" y="1585519"/>
            <a:ext cx="9753600" cy="51088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</a:rPr>
              <a:t>Снижение сроков хранения, установленных перечнем, запрещается </a:t>
            </a:r>
          </a:p>
          <a:p>
            <a:r>
              <a:rPr lang="ru-RU" sz="1900" dirty="0">
                <a:solidFill>
                  <a:srgbClr val="333333"/>
                </a:solidFill>
                <a:latin typeface="Georgia" panose="02040502050405020303" pitchFamily="18" charset="0"/>
              </a:rPr>
              <a:t>В Перечне</a:t>
            </a:r>
            <a:r>
              <a:rPr lang="ru-RU" sz="1900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указан не жесткий, а минимально необходимый срок хранения, </a:t>
            </a:r>
          </a:p>
          <a:p>
            <a:r>
              <a:rPr lang="ru-RU" sz="1900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постоянный срок хранения («Пост.»), для организаций, не являющихся источниками комплектования государственных и муниципальных архивов, это означает на самом деле срок хранения «не менее 10 лет» </a:t>
            </a:r>
          </a:p>
          <a:p>
            <a:r>
              <a:rPr lang="ru-RU" sz="1900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Если указан срок хранения с добавлением «ЭПК», например, «5 л. ЭПК», то минимум через 5 лет хранения необходимо будет проводить экспертизу ценности силами экспертной комиссии (ЭК), чтобы часть наиболее ценных для организации документов хранить и далее, а часть можно было уничтожить; </a:t>
            </a:r>
          </a:p>
          <a:p>
            <a:r>
              <a:rPr lang="ru-RU" sz="1900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срок «До минования надобности» не может быть менее 1 года.</a:t>
            </a:r>
            <a:endParaRPr lang="ru-RU" sz="19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7548" y="1919989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Georgia" panose="02040502050405020303" pitchFamily="18" charset="0"/>
              </a:rPr>
              <a:t>Порядковый номер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2064" y="191998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Georgia" panose="02040502050405020303" pitchFamily="18" charset="0"/>
              </a:rPr>
              <a:t>Номер статьи по Перечню</a:t>
            </a:r>
          </a:p>
        </p:txBody>
      </p:sp>
      <p:sp>
        <p:nvSpPr>
          <p:cNvPr id="7" name="Равно 6"/>
          <p:cNvSpPr/>
          <p:nvPr/>
        </p:nvSpPr>
        <p:spPr>
          <a:xfrm>
            <a:off x="5335368" y="2388187"/>
            <a:ext cx="864096" cy="2639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05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A5D86-253D-29A8-4FAD-63B924ED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333333"/>
                </a:solidFill>
                <a:latin typeface="Georgia" panose="02040502050405020303" pitchFamily="18" charset="0"/>
              </a:rPr>
              <a:t>Алгоритм определения срока хранения для протоколов оперативных совещаний, еженедельно проходящих у руководителя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E07403-2A99-BC1A-652A-E6D60403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944535"/>
            <a:ext cx="10045817" cy="344787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Шаг 1. Найти в «Указателе видов документов» нужный документ</a:t>
            </a:r>
          </a:p>
          <a:p>
            <a:r>
              <a:rPr lang="ru-RU" sz="2400" dirty="0">
                <a:latin typeface="Georgia" panose="02040502050405020303" pitchFamily="18" charset="0"/>
              </a:rPr>
              <a:t>Шаг 2. Среди представленных разновидностей выбрать наиболее подходящий вариант. Напротив выбранного варианта указан номер статьи, в которой содержится их срок хранения </a:t>
            </a:r>
          </a:p>
          <a:p>
            <a:r>
              <a:rPr lang="ru-RU" sz="2400" dirty="0">
                <a:latin typeface="Georgia" panose="02040502050405020303" pitchFamily="18" charset="0"/>
              </a:rPr>
              <a:t>Шаг 3. Найти нужную статью и пункт в основном разделе Перечня. Уточнить соответствие формулировки в перечне и конкретного дела. По графе 3 определить срок хранения. Проверить наличие примечания с уточнениями</a:t>
            </a:r>
          </a:p>
        </p:txBody>
      </p:sp>
    </p:spTree>
    <p:extLst>
      <p:ext uri="{BB962C8B-B14F-4D97-AF65-F5344CB8AC3E}">
        <p14:creationId xmlns:p14="http://schemas.microsoft.com/office/powerpoint/2010/main" val="1526421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D9261-1F68-AB28-E85B-FDB6053F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333333"/>
                </a:solidFill>
                <a:latin typeface="Georgia" panose="02040502050405020303" pitchFamily="18" charset="0"/>
              </a:rPr>
              <a:t>Алгоритм определения срока хранения для протоколов оперативных совещаний, еженедельно проходящих у руководителя</a:t>
            </a: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2D6DA2-1F04-10E4-AFC6-145E91F31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9819314" cy="54109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1. Находим в Указателе название документа «Протоколы»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54DE56E-B78F-90A7-E6F4-1399F5B074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86" y="3175886"/>
            <a:ext cx="9135611" cy="3310291"/>
          </a:xfr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2B34AA12-47E4-C914-6957-4946508BE957}"/>
              </a:ext>
            </a:extLst>
          </p:cNvPr>
          <p:cNvSpPr/>
          <p:nvPr/>
        </p:nvSpPr>
        <p:spPr>
          <a:xfrm>
            <a:off x="2155971" y="3724713"/>
            <a:ext cx="2306972" cy="7633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14692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ED040-5517-73D9-BBF4-AC1AF578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333333"/>
                </a:solidFill>
                <a:latin typeface="Georgia" panose="02040502050405020303" pitchFamily="18" charset="0"/>
              </a:rPr>
              <a:t>Алгоритм определения срока хранения для протоколов оперативных совещаний, еженедельно проходящих у руководителя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56D84D-2453-2509-326F-C1367D006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9852870" cy="77598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2. Выбираем наиболее подходящий вариант «совещаний у руководителя» и номер статьи этого варианта – 18 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2C6D1C5-9B24-1047-8112-1905D888A7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09" y="3398536"/>
            <a:ext cx="9303391" cy="2836770"/>
          </a:xfr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209D147-AABA-1A8E-ABF0-C99577A9E142}"/>
              </a:ext>
            </a:extLst>
          </p:cNvPr>
          <p:cNvCxnSpPr/>
          <p:nvPr/>
        </p:nvCxnSpPr>
        <p:spPr>
          <a:xfrm>
            <a:off x="2474752" y="5805182"/>
            <a:ext cx="404349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F9D7DD2E-4232-A505-9B61-CFFF578CC378}"/>
              </a:ext>
            </a:extLst>
          </p:cNvPr>
          <p:cNvSpPr/>
          <p:nvPr/>
        </p:nvSpPr>
        <p:spPr>
          <a:xfrm>
            <a:off x="9345336" y="5494792"/>
            <a:ext cx="855677" cy="3103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91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8CCB0-5EA5-6AC9-94BD-135B3D78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49" y="257960"/>
            <a:ext cx="5314426" cy="244906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</a:rPr>
              <a:t>Алгоритм определения срока хранения для протоколов оперативных совещаний, еженедельно проходящих у руководителя</a:t>
            </a:r>
            <a:endParaRPr lang="ru-RU" sz="2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232F8-508B-2644-637B-ABD0AF1BD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3066175"/>
            <a:ext cx="3905075" cy="342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3. Переходим в основную таблицу перечня в статью 18. В статье 18 мы видим пункт е) «совещание у руководителя организации (3)». 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Смотрим расшифровку сноски «(3)» в графе «Примечание» – протоколы именно оперативных совещаний хранятся в течение 5 лет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07EF6A0-01B9-2C95-42E4-81C472A066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44" y="233018"/>
            <a:ext cx="4052311" cy="219140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9ACFC7-37E8-2864-D328-70ACDB872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44" y="2424418"/>
            <a:ext cx="4078760" cy="42732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D6DBD9E-1248-6A20-9004-2BCA8445C30D}"/>
              </a:ext>
            </a:extLst>
          </p:cNvPr>
          <p:cNvCxnSpPr>
            <a:cxnSpLocks/>
          </p:cNvCxnSpPr>
          <p:nvPr/>
        </p:nvCxnSpPr>
        <p:spPr>
          <a:xfrm>
            <a:off x="7046752" y="5243119"/>
            <a:ext cx="260897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573A59-BA2E-7267-5374-E1EB8BDF0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75" y="4144164"/>
            <a:ext cx="6534918" cy="739802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35DDD8F-AAD5-B071-746B-C365585BA30A}"/>
              </a:ext>
            </a:extLst>
          </p:cNvPr>
          <p:cNvCxnSpPr/>
          <p:nvPr/>
        </p:nvCxnSpPr>
        <p:spPr>
          <a:xfrm>
            <a:off x="6191075" y="4883966"/>
            <a:ext cx="1006679" cy="25009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AB3D91EE-4D00-511C-3FBC-9ABB76FACD24}"/>
              </a:ext>
            </a:extLst>
          </p:cNvPr>
          <p:cNvSpPr/>
          <p:nvPr/>
        </p:nvSpPr>
        <p:spPr>
          <a:xfrm>
            <a:off x="9756396" y="1015068"/>
            <a:ext cx="1442907" cy="6291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035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BB92E-035C-7EE9-1A61-5C59EC73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Алгоритм определения срока хранения для протоколов оперативных совещаний, еженедельно проходящих у руководителя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3C5F8A-D724-D3BC-E4AA-34BC4C8B9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78092"/>
            <a:ext cx="9836092" cy="28893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Georgia" panose="02040502050405020303" pitchFamily="18" charset="0"/>
              </a:rPr>
              <a:t>Таким образом, для дела «Протоколы оперативных совещаний у руководителя» срок хранения составляет </a:t>
            </a:r>
          </a:p>
          <a:p>
            <a:pPr marL="0" indent="0">
              <a:buNone/>
            </a:pPr>
            <a:endParaRPr lang="ru-RU" sz="32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Georgia" panose="02040502050405020303" pitchFamily="18" charset="0"/>
              </a:rPr>
              <a:t>«5 лет, ст. 18 е»</a:t>
            </a:r>
          </a:p>
        </p:txBody>
      </p:sp>
    </p:spTree>
    <p:extLst>
      <p:ext uri="{BB962C8B-B14F-4D97-AF65-F5344CB8AC3E}">
        <p14:creationId xmlns:p14="http://schemas.microsoft.com/office/powerpoint/2010/main" val="2346829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D299ECC-1821-6560-65A8-2EBE54854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127" y="360727"/>
            <a:ext cx="6476301" cy="174490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Georgia" panose="02040502050405020303" pitchFamily="18" charset="0"/>
              </a:rPr>
              <a:t>Определяем срок хранения «Обязательства о неразглашении персональных данных сотрудников»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5FF3F8-44C6-1F41-A1EC-3F503BC44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84" y="2279201"/>
            <a:ext cx="6142585" cy="202933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B4DB88D-8158-E049-C1BD-40F9C550CD50}"/>
              </a:ext>
            </a:extLst>
          </p:cNvPr>
          <p:cNvCxnSpPr>
            <a:cxnSpLocks/>
          </p:cNvCxnSpPr>
          <p:nvPr/>
        </p:nvCxnSpPr>
        <p:spPr>
          <a:xfrm>
            <a:off x="1702966" y="3548543"/>
            <a:ext cx="52766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97F4C9-9DE1-3599-081E-4352A5DBC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812852"/>
            <a:ext cx="6142585" cy="11977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5AE2CE-E5F6-774F-B7BF-1F462B01E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15" y="763398"/>
            <a:ext cx="4329863" cy="58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51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9661E-3512-D91E-73DB-278E76C7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11062"/>
            <a:ext cx="10423321" cy="154357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Georgia" panose="02040502050405020303" pitchFamily="18" charset="0"/>
              </a:rPr>
              <a:t>Определяем срок хранения «Протоколы психолого-медико-педагогического консилиума (</a:t>
            </a:r>
            <a:r>
              <a:rPr lang="ru-RU" sz="3600" dirty="0" err="1">
                <a:latin typeface="Georgia" panose="02040502050405020303" pitchFamily="18" charset="0"/>
              </a:rPr>
              <a:t>ПМПк</a:t>
            </a:r>
            <a:r>
              <a:rPr lang="ru-RU" sz="3600" dirty="0">
                <a:latin typeface="Georgia" panose="02040502050405020303" pitchFamily="18" charset="0"/>
              </a:rPr>
              <a:t>) Учреждения»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8D7DAA-5825-6500-EFEF-1314AA75F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71" y="2298585"/>
            <a:ext cx="5987948" cy="32381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D21574-449E-F9F2-BE9D-C14F267ED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969" y="2046914"/>
            <a:ext cx="4471951" cy="46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CF46F-CA2C-999C-F21F-3E55A6BB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12" y="285226"/>
            <a:ext cx="6775896" cy="989901"/>
          </a:xfrm>
        </p:spPr>
        <p:txBody>
          <a:bodyPr>
            <a:noAutofit/>
          </a:bodyPr>
          <a:lstStyle/>
          <a:p>
            <a:pPr algn="ctr"/>
            <a:br>
              <a:rPr lang="ru-RU" sz="2800" dirty="0"/>
            </a:br>
            <a:r>
              <a:rPr lang="ru-RU" sz="3200" dirty="0">
                <a:latin typeface="Georgia" panose="02040502050405020303" pitchFamily="18" charset="0"/>
              </a:rPr>
              <a:t>Судебная практика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7EFD4F-170F-D4A1-8860-D5BB2766F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2906" y="1585519"/>
            <a:ext cx="5553511" cy="507534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Georgia" panose="02040502050405020303" pitchFamily="18" charset="0"/>
              </a:rPr>
              <a:t>На основании распоряжения Управления государственной архивной службы Новосибирской области в отношении Муниципального автономного учреждения города Новосибирска "Стадион" проведена плановая проверка, в ходе которой выявлены факты нарушения: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часть дел с лицевыми счетами (расчетными ведомостями) по начислению заработной платы работникам, а также все дела с приказами по личному составу, личные дела уволенных работников за период с основания организации по 2017 год включительно находятся в неоформленном состоянии - требуют подшивки, оформления обложек, нумерации листов и составления листов-заверителей. Кроме того, на вышеперечисленные документы за период с основания организации по 2017 год включительно не составлены описи дел по личному составу.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  <a:hlinkClick r:id="rId2"/>
            </a:endParaRPr>
          </a:p>
          <a:p>
            <a:pPr marL="0" indent="0" algn="just">
              <a:buNone/>
            </a:pPr>
            <a:r>
              <a:rPr lang="ru-RU" b="0" i="0" u="none" strike="noStrike" baseline="0" dirty="0">
                <a:latin typeface="Georgia" panose="02040502050405020303" pitchFamily="18" charset="0"/>
              </a:rPr>
              <a:t>МАУ "Стадион" обратилось в Арбитражный суд Новосибирской области с заявлением о признании недействительным предписания Управления государственной архивной службы Новосибирской области.</a:t>
            </a:r>
          </a:p>
          <a:p>
            <a:pPr marL="0" indent="0" algn="just">
              <a:buNone/>
            </a:pPr>
            <a:r>
              <a:rPr lang="ru-RU" b="0" i="0" u="none" strike="noStrike" baseline="0" dirty="0">
                <a:latin typeface="Georgia" panose="02040502050405020303" pitchFamily="18" charset="0"/>
              </a:rPr>
              <a:t>В кассационной жалобе, поданной в Арбитражный суд Западно-Сибирского округа, МАУ "Стадион" просит отменить принятые по делу судебные акты и удовлетворить заявленное им требование. По мнению подателя жалобы, судами не учтено, что МАУ "Стадион" не является источником комплектования государственных и муниципальных архивов; законодательство не обязывает его создавать архив, а только предоставляет такое право.</a:t>
            </a:r>
          </a:p>
          <a:p>
            <a:pPr marL="0" indent="0" algn="just">
              <a:buNone/>
            </a:pPr>
            <a:r>
              <a:rPr lang="ru-RU" dirty="0">
                <a:latin typeface="Georgia" panose="02040502050405020303" pitchFamily="18" charset="0"/>
              </a:rPr>
              <a:t>Арбитражный суд западно-сибирского округа оставил решения арбитражного суда без изменений.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EBA5B4-8A4A-99DA-B637-2D410CFD8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4592" y="3200401"/>
            <a:ext cx="4213324" cy="32675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Georgia" panose="02040502050405020303" pitchFamily="18" charset="0"/>
              </a:rPr>
              <a:t>Суды при принятии решений учитывают статью 1 Федерального закона РФ «Об архивном деле» в отношении любых организаций, являющихся и </a:t>
            </a:r>
            <a:r>
              <a:rPr lang="ru-RU" sz="2400" b="1" dirty="0">
                <a:latin typeface="Georgia" panose="02040502050405020303" pitchFamily="18" charset="0"/>
              </a:rPr>
              <a:t>не</a:t>
            </a:r>
            <a:r>
              <a:rPr lang="ru-RU" sz="2400" dirty="0">
                <a:latin typeface="Georgia" panose="02040502050405020303" pitchFamily="18" charset="0"/>
              </a:rPr>
              <a:t> являющихся источниками комплектования архивов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062F6A-0467-9F9A-FE78-7A0A6CF5D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85226"/>
            <a:ext cx="3693208" cy="246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69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7AA5F22-71A4-20CB-476A-33B565935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712" y="266351"/>
            <a:ext cx="9601200" cy="5809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Особенность Перечня НТД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0790E2E-217D-93BF-A747-AF2F556FBC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62" y="914638"/>
            <a:ext cx="7462008" cy="2897788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616EE3C-6336-FF30-C2E3-99145E5CD4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45" y="3429000"/>
            <a:ext cx="7328911" cy="3162649"/>
          </a:xfrm>
        </p:spPr>
      </p:pic>
    </p:spTree>
    <p:extLst>
      <p:ext uri="{BB962C8B-B14F-4D97-AF65-F5344CB8AC3E}">
        <p14:creationId xmlns:p14="http://schemas.microsoft.com/office/powerpoint/2010/main" val="1986966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778098"/>
          </a:xfrm>
        </p:spPr>
        <p:txBody>
          <a:bodyPr>
            <a:normAutofit/>
          </a:bodyPr>
          <a:lstStyle/>
          <a:p>
            <a:r>
              <a:rPr lang="ru-RU" dirty="0"/>
              <a:t>Определение срока хранения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518406"/>
            <a:ext cx="9576874" cy="1325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Если в деле содержатся документы временного хранения с разными сроками хранения, </a:t>
            </a:r>
            <a:r>
              <a:rPr lang="ru-RU" sz="2400" i="1" dirty="0"/>
              <a:t>срок хранения всего дела устанавливается по наиболее ценной документации</a:t>
            </a:r>
            <a:r>
              <a:rPr lang="ru-RU" sz="2400" dirty="0"/>
              <a:t>, т.е. больший.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81" y="3245499"/>
            <a:ext cx="35643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5560" y="335537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1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8109" y="4123098"/>
            <a:ext cx="176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3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5560" y="4890823"/>
            <a:ext cx="176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5 лет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3809698" y="3448922"/>
            <a:ext cx="936104" cy="208823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29851" y="4110465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5 лет</a:t>
            </a:r>
          </a:p>
        </p:txBody>
      </p:sp>
    </p:spTree>
    <p:extLst>
      <p:ext uri="{BB962C8B-B14F-4D97-AF65-F5344CB8AC3E}">
        <p14:creationId xmlns:p14="http://schemas.microsoft.com/office/powerpoint/2010/main" val="3356204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59110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Федеральный закон РФ от 22.10.2004 № 125-ФЗ </a:t>
            </a:r>
            <a:br>
              <a:rPr lang="ru-RU" altLang="ru-RU" sz="28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«Об архивном деле в Российской Федерации»</a:t>
            </a:r>
            <a:endParaRPr lang="ru-RU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71599" y="2286000"/>
            <a:ext cx="9928371" cy="3947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Статья 21.1. Установление и исчисление сроков хранения архивных документов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2. Сроки хранения архивных документов независимо от места их хранения исчисляются с 1 января года, следующего за годом, в котором они были закончены делопроизводством (в значении, предусмотренном </a:t>
            </a:r>
            <a:r>
              <a:rPr lang="ru-RU" sz="2800" u="sng" dirty="0">
                <a:solidFill>
                  <a:schemeClr val="tx1"/>
                </a:solidFill>
                <a:latin typeface="Georgia" panose="02040502050405020303" pitchFamily="18" charset="0"/>
              </a:rPr>
              <a:t>пунктом 17 статьи 3 настоящего Федерального закона)</a:t>
            </a:r>
            <a:endParaRPr lang="ru-RU" sz="2800" u="sng" dirty="0">
              <a:solidFill>
                <a:schemeClr val="tx1"/>
              </a:solidFill>
              <a:latin typeface="Georgia" panose="02040502050405020303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40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8CEEA2F-5149-E9B1-C569-73ACCE60A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654727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Georgia" panose="02040502050405020303" pitchFamily="18" charset="0"/>
              </a:rPr>
              <a:t>Когда может быть уничтожен документ, созданный в 2012 г., срок хранения которого 5 лет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6F925249-434E-44E6-FFBA-FB4141A10393}"/>
              </a:ext>
            </a:extLst>
          </p:cNvPr>
          <p:cNvCxnSpPr/>
          <p:nvPr/>
        </p:nvCxnSpPr>
        <p:spPr>
          <a:xfrm>
            <a:off x="2134998" y="4446165"/>
            <a:ext cx="896783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63F3C79-AE58-D7FC-B78B-C791746F91FE}"/>
              </a:ext>
            </a:extLst>
          </p:cNvPr>
          <p:cNvSpPr txBox="1"/>
          <p:nvPr/>
        </p:nvSpPr>
        <p:spPr>
          <a:xfrm>
            <a:off x="1551963" y="4655318"/>
            <a:ext cx="1048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Georgia" panose="02040502050405020303" pitchFamily="18" charset="0"/>
              </a:rPr>
              <a:t>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AC588-2468-E4AA-9AB3-844F313FF97D}"/>
              </a:ext>
            </a:extLst>
          </p:cNvPr>
          <p:cNvSpPr txBox="1"/>
          <p:nvPr/>
        </p:nvSpPr>
        <p:spPr>
          <a:xfrm>
            <a:off x="3347207" y="4655318"/>
            <a:ext cx="97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Georgia" panose="02040502050405020303" pitchFamily="18" charset="0"/>
              </a:rPr>
              <a:t>2013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8F61DB-6938-27F0-F79F-54D4F6D9F7A4}"/>
              </a:ext>
            </a:extLst>
          </p:cNvPr>
          <p:cNvSpPr txBox="1"/>
          <p:nvPr/>
        </p:nvSpPr>
        <p:spPr>
          <a:xfrm>
            <a:off x="8040848" y="4655603"/>
            <a:ext cx="1057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Georgia" panose="02040502050405020303" pitchFamily="18" charset="0"/>
              </a:rPr>
              <a:t>2017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E92D48-BD48-8C0B-786D-1E81C446BDDF}"/>
              </a:ext>
            </a:extLst>
          </p:cNvPr>
          <p:cNvSpPr txBox="1"/>
          <p:nvPr/>
        </p:nvSpPr>
        <p:spPr>
          <a:xfrm>
            <a:off x="9504727" y="4655318"/>
            <a:ext cx="1076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Georgia" panose="02040502050405020303" pitchFamily="18" charset="0"/>
              </a:rPr>
              <a:t>2018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87CBEE9-C949-7791-66D8-20E1FD4C1821}"/>
              </a:ext>
            </a:extLst>
          </p:cNvPr>
          <p:cNvCxnSpPr/>
          <p:nvPr/>
        </p:nvCxnSpPr>
        <p:spPr>
          <a:xfrm>
            <a:off x="1828800" y="3884103"/>
            <a:ext cx="306198" cy="562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9E69D6B-BD28-EF6B-7B71-BE3FE3BD78A3}"/>
              </a:ext>
            </a:extLst>
          </p:cNvPr>
          <p:cNvSpPr txBox="1"/>
          <p:nvPr/>
        </p:nvSpPr>
        <p:spPr>
          <a:xfrm>
            <a:off x="1036041" y="3113073"/>
            <a:ext cx="1661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Год создания документа</a:t>
            </a:r>
          </a:p>
        </p:txBody>
      </p:sp>
      <p:sp>
        <p:nvSpPr>
          <p:cNvPr id="20" name="Правая фигурная скобка 19">
            <a:extLst>
              <a:ext uri="{FF2B5EF4-FFF2-40B4-BE49-F238E27FC236}">
                <a16:creationId xmlns:a16="http://schemas.microsoft.com/office/drawing/2014/main" id="{6190EADA-40B4-2420-3334-2A6B21EAE993}"/>
              </a:ext>
            </a:extLst>
          </p:cNvPr>
          <p:cNvSpPr/>
          <p:nvPr/>
        </p:nvSpPr>
        <p:spPr>
          <a:xfrm rot="5400000">
            <a:off x="5803617" y="3043635"/>
            <a:ext cx="858808" cy="488239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A9F00C-9D1D-1D82-1C46-1E32254C50A0}"/>
              </a:ext>
            </a:extLst>
          </p:cNvPr>
          <p:cNvSpPr txBox="1"/>
          <p:nvPr/>
        </p:nvSpPr>
        <p:spPr>
          <a:xfrm>
            <a:off x="4664280" y="6065240"/>
            <a:ext cx="307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Период хранения – 5 лет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26A03043-DD03-F24F-F49E-AFD897E8DCBA}"/>
              </a:ext>
            </a:extLst>
          </p:cNvPr>
          <p:cNvCxnSpPr>
            <a:cxnSpLocks/>
          </p:cNvCxnSpPr>
          <p:nvPr/>
        </p:nvCxnSpPr>
        <p:spPr>
          <a:xfrm>
            <a:off x="9571839" y="3976382"/>
            <a:ext cx="471181" cy="4697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5A4E54A-08E8-E56C-1474-DDD1ECD51E44}"/>
              </a:ext>
            </a:extLst>
          </p:cNvPr>
          <p:cNvSpPr txBox="1"/>
          <p:nvPr/>
        </p:nvSpPr>
        <p:spPr>
          <a:xfrm>
            <a:off x="8674218" y="2999248"/>
            <a:ext cx="2428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Год в котором документ может быть уничтожен</a:t>
            </a:r>
          </a:p>
        </p:txBody>
      </p:sp>
    </p:spTree>
    <p:extLst>
      <p:ext uri="{BB962C8B-B14F-4D97-AF65-F5344CB8AC3E}">
        <p14:creationId xmlns:p14="http://schemas.microsoft.com/office/powerpoint/2010/main" val="899584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904AB57-A31B-0A2C-6D40-A33C74E7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5400" dirty="0">
              <a:latin typeface="Georgia" panose="02040502050405020303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7A88D6-5B1E-22DB-19B8-9709715AF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894202"/>
            <a:ext cx="9601200" cy="29731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Georgia" panose="02040502050405020303" pitchFamily="18" charset="0"/>
              </a:rPr>
              <a:t>Спасибо за внимание!</a:t>
            </a:r>
            <a:endParaRPr lang="ru-RU" sz="3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0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dirty="0">
                <a:latin typeface="Georgia" panose="02040502050405020303" pitchFamily="18" charset="0"/>
              </a:rPr>
              <a:t>Федеральный закон РФ от 22.10.2004 № 125-ФЗ </a:t>
            </a:r>
            <a:br>
              <a:rPr lang="ru-RU" altLang="ru-RU" sz="3200" dirty="0">
                <a:latin typeface="Georgia" panose="02040502050405020303" pitchFamily="18" charset="0"/>
              </a:rPr>
            </a:br>
            <a:r>
              <a:rPr lang="ru-RU" altLang="ru-RU" sz="3200" dirty="0">
                <a:latin typeface="Georgia" panose="02040502050405020303" pitchFamily="18" charset="0"/>
              </a:rPr>
              <a:t>«Об архивном деле в Российской Федерации»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74751"/>
            <a:ext cx="10515600" cy="426427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altLang="ru-RU" dirty="0"/>
              <a:t> </a:t>
            </a:r>
            <a:r>
              <a:rPr lang="ru-RU" altLang="ru-RU" sz="3200" dirty="0">
                <a:latin typeface="Georgia" panose="02040502050405020303" pitchFamily="18" charset="0"/>
              </a:rPr>
              <a:t>п. 1 ст. 17 «организации… обязаны обеспечивать сохранность архивных документов, в том числе документов по личному составу, в течение сроков их хранения установленных федеральными законами, иными нормативными правовыми актами Российской Федерации, а также перечнями документов…» </a:t>
            </a:r>
          </a:p>
          <a:p>
            <a:pPr marL="0" indent="0" algn="just">
              <a:buNone/>
            </a:pPr>
            <a:endParaRPr lang="ru-RU" altLang="ru-RU" sz="32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altLang="ru-RU" sz="3200" dirty="0">
                <a:latin typeface="Georgia" panose="02040502050405020303" pitchFamily="18" charset="0"/>
              </a:rPr>
              <a:t>п. 1. ст. 21.1. «Сроки хранения архивных документов устанавливаются федеральными законами, иными нормативными правовыми актами Российской Федерации, а также перечнями документов, предусмотренными частью 3 статьи 6 и частями 1 и 1.1 статьи 23 настоящего Федерального закона.»</a:t>
            </a:r>
          </a:p>
          <a:p>
            <a:pPr marL="0" indent="0" algn="just">
              <a:buNone/>
            </a:pPr>
            <a:endParaRPr lang="ru-RU" altLang="ru-RU" sz="3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5604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BDF44D2A-2AA7-CC0B-E88F-C3F06B228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26" y="4238891"/>
            <a:ext cx="3261890" cy="206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7C74A01-2DA6-0DED-CB4E-3AA46E924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38" y="4222077"/>
            <a:ext cx="3082386" cy="206992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240EF6-5E7C-8CFF-0586-67AC40B4E209}"/>
              </a:ext>
            </a:extLst>
          </p:cNvPr>
          <p:cNvSpPr txBox="1"/>
          <p:nvPr/>
        </p:nvSpPr>
        <p:spPr>
          <a:xfrm>
            <a:off x="2332139" y="662730"/>
            <a:ext cx="7608815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Georgia" panose="02040502050405020303" pitchFamily="18" charset="0"/>
              </a:rPr>
              <a:t>Срок хранения устанавливают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2FA2A6-7056-F5C1-954B-9832178617A4}"/>
              </a:ext>
            </a:extLst>
          </p:cNvPr>
          <p:cNvSpPr txBox="1"/>
          <p:nvPr/>
        </p:nvSpPr>
        <p:spPr>
          <a:xfrm>
            <a:off x="4354424" y="4118994"/>
            <a:ext cx="3608664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Georgia" panose="02040502050405020303" pitchFamily="18" charset="0"/>
              </a:rPr>
              <a:t>Нормативно-правовые акты РФ</a:t>
            </a:r>
          </a:p>
          <a:p>
            <a:pPr algn="ctr"/>
            <a:endParaRPr lang="ru-RU" sz="3600" dirty="0">
              <a:latin typeface="Georgia" panose="02040502050405020303" pitchFamily="18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37D7C94-55FE-84A5-94AA-4F86731FA5FD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2409739" y="2601722"/>
            <a:ext cx="3726808" cy="15172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70335ED0-D2D5-37BB-D4F3-C7085ADD4ECF}"/>
              </a:ext>
            </a:extLst>
          </p:cNvPr>
          <p:cNvCxnSpPr>
            <a:stCxn id="13" idx="2"/>
          </p:cNvCxnSpPr>
          <p:nvPr/>
        </p:nvCxnSpPr>
        <p:spPr>
          <a:xfrm>
            <a:off x="6136547" y="2601722"/>
            <a:ext cx="0" cy="15172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B36A144-687B-D812-01B2-9EFA037659EE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136547" y="2601722"/>
            <a:ext cx="3933737" cy="15172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500F8FC6-4EEB-DD09-53C2-FBB86C410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2" y="4222077"/>
            <a:ext cx="3431554" cy="131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847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B2BEC-84DD-398A-4194-E649023E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84082"/>
            <a:ext cx="9601200" cy="2041671"/>
          </a:xfrm>
        </p:spPr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Сроки хранения установленные Федеральными законами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A49E66-11CD-F86D-F57E-990FE5A71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36" y="2625753"/>
            <a:ext cx="6775507" cy="381122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13676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D96F902-0BDC-6D5C-E0CA-6930437A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323" y="450908"/>
            <a:ext cx="9601200" cy="1485900"/>
          </a:xfrm>
        </p:spPr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Сроки хранения установленные Федеральными законами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92AD056-E9D8-C5B3-4996-B9F33B269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223083"/>
            <a:ext cx="3339516" cy="395387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Федеральный закон от 13.03.2006 N38-ФЗ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>
                <a:latin typeface="Georgia" panose="02040502050405020303" pitchFamily="18" charset="0"/>
              </a:rPr>
              <a:t>«О рекламе»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40D5C4-27DB-89D8-5ABA-EE1C54977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6164" y="2223083"/>
            <a:ext cx="7306811" cy="43203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Статья 12. Сроки хранения рекламных материалов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Рекламные материалы или их копии, в том числе все вносимые в них изменения, а также договоры на производство, размещение и распространение рекламы 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должны храниться в течение года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 со дня последнего распространения рекламы или со дня окончания сроков действия таких договоров, кроме документов, в отношении которых законодательством Российской Федерации установлено иное.</a:t>
            </a:r>
          </a:p>
        </p:txBody>
      </p:sp>
    </p:spTree>
    <p:extLst>
      <p:ext uri="{BB962C8B-B14F-4D97-AF65-F5344CB8AC3E}">
        <p14:creationId xmlns:p14="http://schemas.microsoft.com/office/powerpoint/2010/main" val="293271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60EF2-0DDF-5832-1BB9-0DE78DAD3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13" y="350241"/>
            <a:ext cx="9601200" cy="1485900"/>
          </a:xfrm>
        </p:spPr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Сроки хранения установленные Федеральными законами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55FBAC-5A26-5380-5EA5-418DF03AF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285998"/>
            <a:ext cx="3804407" cy="3116511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6000" b="1" i="0" u="none" strike="noStrike" baseline="0" dirty="0">
                <a:latin typeface="Georgia" panose="02040502050405020303" pitchFamily="18" charset="0"/>
              </a:rPr>
              <a:t>Федеральный закон от 05.04.2013 N 44-ФЗ</a:t>
            </a:r>
            <a:r>
              <a:rPr lang="en-US" sz="6000" b="1" i="0" u="none" strike="noStrike" baseline="0" dirty="0">
                <a:latin typeface="Georgia" panose="02040502050405020303" pitchFamily="18" charset="0"/>
              </a:rPr>
              <a:t> </a:t>
            </a:r>
            <a:br>
              <a:rPr lang="ru-RU" sz="6000" b="1" i="0" u="none" strike="noStrike" baseline="0" dirty="0">
                <a:latin typeface="Georgia" panose="02040502050405020303" pitchFamily="18" charset="0"/>
              </a:rPr>
            </a:br>
            <a:r>
              <a:rPr lang="ru-RU" sz="6000" b="1" i="0" u="none" strike="noStrike" baseline="0" dirty="0">
                <a:latin typeface="Georgia" panose="02040502050405020303" pitchFamily="18" charset="0"/>
              </a:rPr>
              <a:t>"О контрактной системе в сфере закупок товаров, работ, услуг для обеспечения государственных и муниципальных нужд"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ECC688-0B39-EE9E-814D-6587B139F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9622" y="1836141"/>
            <a:ext cx="6140741" cy="48582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0" i="0" u="none" strike="noStrike" baseline="0" dirty="0">
                <a:latin typeface="Georgia" panose="02040502050405020303" pitchFamily="18" charset="0"/>
              </a:rPr>
              <a:t>Статья 4. Информационное обеспечение контрактной системы в сфере закупок</a:t>
            </a:r>
          </a:p>
          <a:p>
            <a:pPr marL="0" indent="0" algn="just">
              <a:buNone/>
            </a:pPr>
            <a:r>
              <a:rPr lang="ru-RU" sz="1400" b="0" i="0" u="none" strike="noStrike" baseline="0" dirty="0">
                <a:latin typeface="Georgia" panose="02040502050405020303" pitchFamily="18" charset="0"/>
              </a:rPr>
              <a:t>15. Информация и документы, предусмотренные настоящим Федеральным законом, формируемые и составляемые заказчиком (за исключением формируемых и размещаемых в единой информационной системе и (или) на электронной площадке, специализированной электронной площадке), а также полученные заказчиком при определении в соответствии с настоящим Федеральным законом начальной (максимальной) цены контракта, цены контракта, заключаемого с единственным поставщиком (подрядчиком, исполнителем), начальных цен единиц товара, работы, услуги, начальной суммы цен указанных единиц, максимального значения цены контракта, при обосновании (за исключением включаемых в контракт в качестве обоснования цены контракта, заключаемого с единственным поставщиком (подрядчиком, исполнителем), в соответствии </a:t>
            </a:r>
            <a:r>
              <a:rPr lang="ru-RU" sz="1400" b="0" i="0" u="none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с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частью 4 статьи 93 настоящего Федерального закона) таких начальной (максимальной) цены, цены контракта, заключаемого с единственным поставщиком (подрядчиком, исполнителем), начальных цен единиц товара, работы, услуги,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хранятся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заказчиком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не менее шести лет с момента начала закупки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564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591F7-C833-037A-644B-DCE5942C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Сроки хранения установленные Федеральными законами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DCE886-725F-7288-9E62-53FCF51A6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9" y="2398204"/>
            <a:ext cx="3074565" cy="178790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600" b="1" i="0" u="none" strike="noStrike" baseline="0" dirty="0">
                <a:latin typeface="Georgia" panose="02040502050405020303" pitchFamily="18" charset="0"/>
              </a:rPr>
              <a:t>Закон РФ от 27.12.1991 N 2124-1</a:t>
            </a:r>
            <a:r>
              <a:rPr lang="en-US" sz="3600" b="1" i="0" u="none" strike="noStrike" baseline="0" dirty="0">
                <a:latin typeface="Georgia" panose="02040502050405020303" pitchFamily="18" charset="0"/>
              </a:rPr>
              <a:t> </a:t>
            </a:r>
            <a:r>
              <a:rPr lang="ru-RU" sz="3600" b="1" i="0" u="none" strike="noStrike" baseline="0" dirty="0">
                <a:latin typeface="Georgia" panose="02040502050405020303" pitchFamily="18" charset="0"/>
              </a:rPr>
              <a:t>"О средствах массовой информации"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9C1FD8-64D8-F26E-B153-9B440C0C7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9780" y="2398203"/>
            <a:ext cx="7029974" cy="42123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dirty="0">
                <a:latin typeface="Georgia" panose="02040502050405020303" pitchFamily="18" charset="0"/>
              </a:rPr>
              <a:t>Статья 34. Хранение материалов радио- и телепередач</a:t>
            </a:r>
          </a:p>
          <a:p>
            <a:pPr marL="0" indent="0">
              <a:buNone/>
            </a:pPr>
            <a:endParaRPr lang="ru-RU" sz="29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Georgia" panose="02040502050405020303" pitchFamily="18" charset="0"/>
              </a:rPr>
              <a:t>В целях обеспечения доказательств, имеющих значение для правильного разрешения споров, редакция радио-, телепрограммы обязана:</a:t>
            </a:r>
          </a:p>
          <a:p>
            <a:pPr marL="0" indent="0">
              <a:buNone/>
            </a:pPr>
            <a:r>
              <a:rPr lang="ru-RU" sz="2900" dirty="0">
                <a:latin typeface="Georgia" panose="02040502050405020303" pitchFamily="18" charset="0"/>
              </a:rPr>
              <a:t>сохранять материалы собственных передач, вышедших в эфир в записи;</a:t>
            </a:r>
          </a:p>
          <a:p>
            <a:pPr marL="0" indent="0">
              <a:buNone/>
            </a:pPr>
            <a:r>
              <a:rPr lang="ru-RU" sz="2900" dirty="0">
                <a:latin typeface="Georgia" panose="02040502050405020303" pitchFamily="18" charset="0"/>
              </a:rPr>
              <a:t>фиксировать в регистрационном журнале передачи, вышедшие в эфир.</a:t>
            </a:r>
          </a:p>
          <a:p>
            <a:pPr marL="0" indent="0">
              <a:buNone/>
            </a:pPr>
            <a:r>
              <a:rPr lang="ru-RU" sz="2900" dirty="0">
                <a:latin typeface="Georgia" panose="02040502050405020303" pitchFamily="18" charset="0"/>
              </a:rPr>
              <a:t>В регистрационном журнале указываются дата и время выхода в эфир, тема передачи, ее автор, ведущий и участники.</a:t>
            </a:r>
          </a:p>
          <a:p>
            <a:pPr marL="0" indent="0">
              <a:buNone/>
            </a:pPr>
            <a:r>
              <a:rPr lang="ru-RU" sz="2900" b="1" dirty="0">
                <a:latin typeface="Georgia" panose="02040502050405020303" pitchFamily="18" charset="0"/>
              </a:rPr>
              <a:t>Сроки хранения:</a:t>
            </a:r>
          </a:p>
          <a:p>
            <a:pPr marL="0" indent="0">
              <a:buNone/>
            </a:pPr>
            <a:r>
              <a:rPr lang="ru-RU" sz="2900" b="1" dirty="0">
                <a:latin typeface="Georgia" panose="02040502050405020303" pitchFamily="18" charset="0"/>
              </a:rPr>
              <a:t>материалов передач - не менее одного месяца со дня выхода в эфир;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551032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1462</TotalTime>
  <Words>1826</Words>
  <Application>Microsoft Office PowerPoint</Application>
  <PresentationFormat>Широкоэкранный</PresentationFormat>
  <Paragraphs>126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Franklin Gothic Book</vt:lpstr>
      <vt:lpstr>Georgia</vt:lpstr>
      <vt:lpstr>Tahoma</vt:lpstr>
      <vt:lpstr>Times New Roman</vt:lpstr>
      <vt:lpstr>Уголки</vt:lpstr>
      <vt:lpstr>АрхивFEST</vt:lpstr>
      <vt:lpstr>Презентация PowerPoint</vt:lpstr>
      <vt:lpstr> Судебная практика </vt:lpstr>
      <vt:lpstr>Федеральный закон РФ от 22.10.2004 № 125-ФЗ  «Об архивном деле в Российской Федерации»</vt:lpstr>
      <vt:lpstr>Презентация PowerPoint</vt:lpstr>
      <vt:lpstr>Сроки хранения установленные Федеральными законами</vt:lpstr>
      <vt:lpstr>Сроки хранения установленные Федеральными законами</vt:lpstr>
      <vt:lpstr>Сроки хранения установленные Федеральными законами</vt:lpstr>
      <vt:lpstr>Сроки хранения установленные Федеральными законами</vt:lpstr>
      <vt:lpstr>Сроки хранения установленные нормативно-правовыми актами РФ</vt:lpstr>
      <vt:lpstr>Сроки хранения установленные нормативно-правовыми актами РФ</vt:lpstr>
      <vt:lpstr>Сроки хранения установленные нормативно-правовыми актами РФ</vt:lpstr>
      <vt:lpstr>Сроки хранения установленные нормативно-правовыми актами РФ</vt:lpstr>
      <vt:lpstr>Основные действующие Перечни типовых документов</vt:lpstr>
      <vt:lpstr>Федеральный закон РФ от 22.10.2004 № 125-ФЗ  «Об архивном деле в Российской Федерации»</vt:lpstr>
      <vt:lpstr>Перечни документов образующихся в деятельности федеральных органов исполнительной власти и подведомственных им организаций  </vt:lpstr>
      <vt:lpstr>Сроки хранения</vt:lpstr>
      <vt:lpstr>Работа с Перечнем</vt:lpstr>
      <vt:lpstr>Особенность ведомственных перечней</vt:lpstr>
      <vt:lpstr>Работа с Перечнем</vt:lpstr>
      <vt:lpstr>Работа с Перечнем</vt:lpstr>
      <vt:lpstr>Перечни документов</vt:lpstr>
      <vt:lpstr>Алгоритм определения срока хранения для протоколов оперативных совещаний, еженедельно проходящих у руководителя   </vt:lpstr>
      <vt:lpstr>Алгоритм определения срока хранения для протоколов оперативных совещаний, еженедельно проходящих у руководителя</vt:lpstr>
      <vt:lpstr>Алгоритм определения срока хранения для протоколов оперативных совещаний, еженедельно проходящих у руководителя</vt:lpstr>
      <vt:lpstr>Алгоритм определения срока хранения для протоколов оперативных совещаний, еженедельно проходящих у руководителя</vt:lpstr>
      <vt:lpstr>Алгоритм определения срока хранения для протоколов оперативных совещаний, еженедельно проходящих у руководителя</vt:lpstr>
      <vt:lpstr>Определяем срок хранения «Обязательства о неразглашении персональных данных сотрудников»</vt:lpstr>
      <vt:lpstr>Определяем срок хранения «Протоколы психолого-медико-педагогического консилиума (ПМПк) Учреждения»</vt:lpstr>
      <vt:lpstr>Особенность Перечня НТД</vt:lpstr>
      <vt:lpstr>Определение срока хранения</vt:lpstr>
      <vt:lpstr>Федеральный закон РФ от 22.10.2004 № 125-ФЗ  «Об архивном деле в Российской Федерации»</vt:lpstr>
      <vt:lpstr>Когда может быть уничтожен документ, созданный в 2012 г., срок хранения которого 5 лет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Ерошкина Ольга Вячеславовна</dc:creator>
  <cp:lastModifiedBy>Налетова Елена Леонидовна</cp:lastModifiedBy>
  <cp:revision>8</cp:revision>
  <dcterms:created xsi:type="dcterms:W3CDTF">2023-04-24T07:48:51Z</dcterms:created>
  <dcterms:modified xsi:type="dcterms:W3CDTF">2023-05-02T04:37:40Z</dcterms:modified>
</cp:coreProperties>
</file>