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87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214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3341</c:v>
                </c:pt>
                <c:pt idx="3">
                  <c:v>407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6785</c:v>
                </c:pt>
                <c:pt idx="3">
                  <c:v>7051</c:v>
                </c:pt>
                <c:pt idx="4">
                  <c:v>7426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026880"/>
        <c:axId val="106028416"/>
      </c:barChart>
      <c:catAx>
        <c:axId val="1060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028416"/>
        <c:crosses val="autoZero"/>
        <c:auto val="1"/>
        <c:lblAlgn val="ctr"/>
        <c:lblOffset val="100"/>
        <c:noMultiLvlLbl val="0"/>
      </c:catAx>
      <c:valAx>
        <c:axId val="10602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026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552516158733"/>
          <c:y val="0.12390485668013057"/>
          <c:w val="0.57302854205063114"/>
          <c:h val="0.8168362988206767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10352</c:v>
                </c:pt>
                <c:pt idx="3">
                  <c:v>7736</c:v>
                </c:pt>
                <c:pt idx="4">
                  <c:v>7698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144960"/>
        <c:axId val="117183616"/>
      </c:lineChart>
      <c:catAx>
        <c:axId val="117144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7183616"/>
        <c:crosses val="autoZero"/>
        <c:auto val="1"/>
        <c:lblAlgn val="ctr"/>
        <c:lblOffset val="100"/>
        <c:noMultiLvlLbl val="0"/>
      </c:catAx>
      <c:valAx>
        <c:axId val="11718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71449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188"/>
          <c:y val="0.75464038746885675"/>
          <c:w val="0.17745524104532001"/>
          <c:h val="0.1369539424682344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539"/>
                  <c:y val="-0.155332691564025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55,3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4980343446036E-2"/>
                  <c:y val="1.173199919795004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05436021118306E-2"/>
                  <c:y val="-4.152837278318887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7419034574328474"/>
                  <c:y val="-0.191546003558066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072976950206144"/>
                  <c:y val="2.571731725023741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11083134170651E-2"/>
                  <c:y val="2.7293715945081478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462841845362665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55.337687035446187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9.7371256693377859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00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1375944706564553"/>
                  <c:y val="7.2563195446670156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</a:t>
                    </a:r>
                    <a:r>
                      <a:rPr lang="ru-RU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вопросы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    -    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1 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247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;                  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4098651461670639E-2"/>
                  <c:y val="-0.14492707213826694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1,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278047528293"/>
                  <c:y val="-2.9042344063793045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996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; 1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209179886996945"/>
                  <c:y val="-0.23768136921603464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sz="115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1 270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; 12,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924212921660671"/>
                  <c:y val="4.9997441127658811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среды-11 ;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2051888341543607"/>
                  <c:y val="-0.24609976677706477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4 309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6%</a:t>
                    </a:r>
                    <a:endParaRPr lang="en-US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8863905087861278E-2"/>
                  <c:y val="3.9138711324674863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Культура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504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4,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4243492313875103"/>
                  <c:y val="1.9466865541114747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Соц.политика-2</a:t>
                    </a:r>
                    <a:r>
                      <a:rPr lang="en-US" sz="115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8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2</a:t>
                    </a:r>
                    <a:r>
                      <a:rPr lang="ru-RU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,3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3595293691736887"/>
                  <c:y val="-8.1367315158028725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спорт-</a:t>
                    </a:r>
                    <a:r>
                      <a:rPr lang="ru-RU" sz="115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131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; 1,3%</a:t>
                    </a:r>
                    <a:endParaRPr lang="ru-RU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150" b="1">
                        <a:latin typeface="Times New Roman" pitchFamily="18" charset="0"/>
                        <a:cs typeface="Times New Roman" pitchFamily="18" charset="0"/>
                      </a:rPr>
                      <a:t>СМИ- 9 ; 0,1%</a:t>
                    </a:r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3134866762344363"/>
                  <c:y val="-7.9860504902068696E-2"/>
                </c:manualLayout>
              </c:layout>
              <c:tx>
                <c:rich>
                  <a:bodyPr/>
                  <a:lstStyle/>
                  <a:p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150" b="1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505 </a:t>
                    </a:r>
                    <a:r>
                      <a:rPr lang="ru-RU" sz="1150" b="1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150" b="1" dirty="0" smtClean="0">
                        <a:latin typeface="Times New Roman" pitchFamily="18" charset="0"/>
                        <a:cs typeface="Times New Roman" pitchFamily="18" charset="0"/>
                      </a:rPr>
                      <a:t>4,9%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Лист1!$E$2:$E$12</c:f>
              <c:numCache>
                <c:formatCode>#,##0_ ;[Red]\-#,##0\ </c:formatCode>
                <c:ptCount val="11"/>
                <c:pt idx="0">
                  <c:v>1247</c:v>
                </c:pt>
                <c:pt idx="1">
                  <c:v>132</c:v>
                </c:pt>
                <c:pt idx="2">
                  <c:v>1996</c:v>
                </c:pt>
                <c:pt idx="3">
                  <c:v>1270</c:v>
                </c:pt>
                <c:pt idx="4">
                  <c:v>11</c:v>
                </c:pt>
                <c:pt idx="5">
                  <c:v>4309</c:v>
                </c:pt>
                <c:pt idx="6">
                  <c:v>504</c:v>
                </c:pt>
                <c:pt idx="7">
                  <c:v>238</c:v>
                </c:pt>
                <c:pt idx="8">
                  <c:v>131</c:v>
                </c:pt>
                <c:pt idx="9">
                  <c:v>9</c:v>
                </c:pt>
                <c:pt idx="10">
                  <c:v>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Лист1!$C$25</c:f>
              <c:strCache>
                <c:ptCount val="1"/>
                <c:pt idx="0">
                  <c:v>2018 (план)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Лист1!$C$26:$C$39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tx>
            <c:strRef>
              <c:f>Лист1!$D$25</c:f>
              <c:strCache>
                <c:ptCount val="1"/>
                <c:pt idx="0">
                  <c:v>2 019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Лист1!$D$26:$D$39</c:f>
              <c:numCache>
                <c:formatCode>#,##0_ ;[Red]\-#,##0\ </c:formatCode>
                <c:ptCount val="14"/>
                <c:pt idx="0">
                  <c:v>101675</c:v>
                </c:pt>
                <c:pt idx="1">
                  <c:v>121061</c:v>
                </c:pt>
                <c:pt idx="2">
                  <c:v>580185</c:v>
                </c:pt>
                <c:pt idx="3">
                  <c:v>624167</c:v>
                </c:pt>
                <c:pt idx="4">
                  <c:v>54311</c:v>
                </c:pt>
                <c:pt idx="5">
                  <c:v>135540</c:v>
                </c:pt>
                <c:pt idx="6">
                  <c:v>1918073</c:v>
                </c:pt>
                <c:pt idx="7">
                  <c:v>883073</c:v>
                </c:pt>
                <c:pt idx="8">
                  <c:v>3117145</c:v>
                </c:pt>
                <c:pt idx="9">
                  <c:v>828793</c:v>
                </c:pt>
                <c:pt idx="10">
                  <c:v>559193</c:v>
                </c:pt>
                <c:pt idx="11">
                  <c:v>922404</c:v>
                </c:pt>
                <c:pt idx="12">
                  <c:v>294299</c:v>
                </c:pt>
                <c:pt idx="13">
                  <c:v>211990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39104"/>
        <c:axId val="40640896"/>
      </c:barChart>
      <c:catAx>
        <c:axId val="40639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0640896"/>
        <c:crosses val="autoZero"/>
        <c:auto val="1"/>
        <c:lblAlgn val="ctr"/>
        <c:lblOffset val="100"/>
        <c:noMultiLvlLbl val="0"/>
      </c:catAx>
      <c:valAx>
        <c:axId val="40640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639104"/>
        <c:crosses val="autoZero"/>
        <c:crossBetween val="between"/>
        <c:dispUnits>
          <c:builtInUnit val="thousands"/>
        </c:dispUnits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'[Диаграмма в Microsoft Office PowerPoint]Лист1'!$B$12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Office PowerPoint]Лист1'!$C$11:$F$11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'[Диаграмма в Microsoft Office PowerPoint]Лист1'!$C$12:$F$12</c:f>
              <c:numCache>
                <c:formatCode>0.0%</c:formatCode>
                <c:ptCount val="4"/>
                <c:pt idx="0">
                  <c:v>0.92180680826302064</c:v>
                </c:pt>
                <c:pt idx="1">
                  <c:v>0.9315108191653787</c:v>
                </c:pt>
                <c:pt idx="2">
                  <c:v>0.81527921406411841</c:v>
                </c:pt>
                <c:pt idx="3">
                  <c:v>0.35697583787997061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PowerPoint]Лист1'!$B$13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numRef>
              <c:f>'[Диаграмма в Microsoft Office PowerPoint]Лист1'!$C$11:$F$11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'[Диаграмма в Microsoft Office PowerPoint]Лист1'!$C$13:$F$13</c:f>
              <c:numCache>
                <c:formatCode>0.0%</c:formatCode>
                <c:ptCount val="4"/>
                <c:pt idx="0">
                  <c:v>7.8193191736979917E-2</c:v>
                </c:pt>
                <c:pt idx="1">
                  <c:v>6.8489180834621521E-2</c:v>
                </c:pt>
                <c:pt idx="2">
                  <c:v>0.1847207859358842</c:v>
                </c:pt>
                <c:pt idx="3">
                  <c:v>0.64302416212003288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17317632"/>
        <c:axId val="117319168"/>
      </c:barChart>
      <c:catAx>
        <c:axId val="11731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319168"/>
        <c:crosses val="autoZero"/>
        <c:auto val="1"/>
        <c:lblAlgn val="ctr"/>
        <c:lblOffset val="100"/>
        <c:noMultiLvlLbl val="0"/>
      </c:catAx>
      <c:valAx>
        <c:axId val="117319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317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4.90196078431377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86624"/>
        <c:axId val="117408896"/>
      </c:barChart>
      <c:lineChart>
        <c:grouping val="stacked"/>
        <c:varyColors val="0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81625594466238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40337224384078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81761764215336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86624"/>
        <c:axId val="117408896"/>
      </c:lineChart>
      <c:catAx>
        <c:axId val="11738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408896"/>
        <c:crosses val="autoZero"/>
        <c:auto val="1"/>
        <c:lblAlgn val="ctr"/>
        <c:lblOffset val="100"/>
        <c:noMultiLvlLbl val="0"/>
      </c:catAx>
      <c:valAx>
        <c:axId val="117408896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3866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0.45455</cdr:x>
      <cdr:y>0.30303</cdr:y>
    </cdr:from>
    <cdr:to>
      <cdr:x>0.57143</cdr:x>
      <cdr:y>0.42053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500330" y="714380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10 352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0.51144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72" y="928694"/>
          <a:ext cx="57150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7 736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7 698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857388" y="85725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0.54545</cdr:y>
    </cdr:from>
    <cdr:to>
      <cdr:x>0.57143</cdr:x>
      <cdr:y>0.66295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00330" y="128588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6 785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3 353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408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0.81818</cdr:y>
    </cdr:from>
    <cdr:to>
      <cdr:x>0.80519</cdr:x>
      <cdr:y>0.93568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928826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          1 СДЮСШОР, 2 ДШИ и 1 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7844" y="1412774"/>
            <a:ext cx="27363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5876" y="300072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72,2 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3-х детских садов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«Северный»)</a:t>
            </a: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797731"/>
            <a:ext cx="244827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10,8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МБУ«Лицей №6»,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220486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532" y="2194151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г.о.Тольятти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2019 г.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50,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052736"/>
            <a:ext cx="28803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1052736"/>
            <a:ext cx="2520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197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564905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2564904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18,6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набережной Автозаводского района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4088" y="4941168"/>
            <a:ext cx="34563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Корректировка проектной документации и строительство  автомобильной дороги по ул. Механизаторов от ул. Громовой до ул. Лизы Чайкиной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5013176"/>
            <a:ext cx="352839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03920" y="3743420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7 «Акробат»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645024"/>
            <a:ext cx="259228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56,3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общеобразовательных школ в 18 и 20 кварталах</a:t>
            </a:r>
          </a:p>
        </p:txBody>
      </p:sp>
    </p:spTree>
    <p:extLst>
      <p:ext uri="{BB962C8B-B14F-4D97-AF65-F5344CB8AC3E}">
        <p14:creationId xmlns:p14="http://schemas.microsoft.com/office/powerpoint/2010/main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844824"/>
            <a:ext cx="331236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101,8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2132856"/>
            <a:ext cx="295232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69,4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1052736"/>
            <a:ext cx="345638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на 2019 год</a:t>
            </a:r>
          </a:p>
          <a:p>
            <a:r>
              <a:rPr lang="ru-RU" u="sng" dirty="0"/>
              <a:t>171,2  млн.руб.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624" y="3068960"/>
            <a:ext cx="331236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11,1млн.руб.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(софинансирование 10%)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2040" y="3356992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4437112"/>
            <a:ext cx="295232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4149080"/>
            <a:ext cx="331236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90,7 млн.руб.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т.ч.: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74 млн.руб.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(б-р Гая)-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10 %-7,3 млн. руб., вышестоящие средства- 66,5 млн. руб.),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16,7 млн.руб.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(софинансирование 10%) (Центральная площадь, набережная Комсомольского района(1-й этап),  Итальянский сквер)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7544" y="2564904"/>
            <a:ext cx="720080" cy="3240360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7884368" y="2564904"/>
            <a:ext cx="720080" cy="331236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373216"/>
            <a:ext cx="29523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Обустройство береговых зон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1,4 млн.руб.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5 784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6 109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6 270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505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0" y="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76887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6 785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7 01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r>
                        <a:rPr lang="en-US" sz="1400" b="0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333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10 352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214414" y="3786190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00298" y="4143381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407194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7 051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95143730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785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755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717256"/>
              </p:ext>
            </p:extLst>
          </p:nvPr>
        </p:nvGraphicFramePr>
        <p:xfrm>
          <a:off x="651400" y="1052736"/>
          <a:ext cx="8169071" cy="527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82607"/>
              </p:ext>
            </p:extLst>
          </p:nvPr>
        </p:nvGraphicFramePr>
        <p:xfrm>
          <a:off x="1115616" y="1052736"/>
          <a:ext cx="7632848" cy="513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71929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1538" y="4114800"/>
          <a:ext cx="689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16832"/>
            <a:ext cx="4752528" cy="144016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249289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ru-RU" u="sng" dirty="0"/>
              <a:t>574,3  млн.руб.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138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4445</TotalTime>
  <Words>1422</Words>
  <Application>Microsoft Office PowerPoint</Application>
  <PresentationFormat>Экран (4:3)</PresentationFormat>
  <Paragraphs>307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Архипова Елена Иннакентьевна</cp:lastModifiedBy>
  <cp:revision>532</cp:revision>
  <cp:lastPrinted>2019-01-31T07:43:25Z</cp:lastPrinted>
  <dcterms:created xsi:type="dcterms:W3CDTF">2017-06-15T13:15:30Z</dcterms:created>
  <dcterms:modified xsi:type="dcterms:W3CDTF">2019-03-01T06:34:21Z</dcterms:modified>
</cp:coreProperties>
</file>