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5" r:id="rId3"/>
    <p:sldId id="269" r:id="rId4"/>
    <p:sldId id="290" r:id="rId5"/>
    <p:sldId id="272" r:id="rId6"/>
    <p:sldId id="293" r:id="rId7"/>
    <p:sldId id="273" r:id="rId8"/>
    <p:sldId id="262" r:id="rId9"/>
    <p:sldId id="283" r:id="rId10"/>
    <p:sldId id="284" r:id="rId11"/>
    <p:sldId id="278" r:id="rId12"/>
    <p:sldId id="292" r:id="rId13"/>
    <p:sldId id="287" r:id="rId14"/>
    <p:sldId id="29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A555BB"/>
    <a:srgbClr val="882B9B"/>
    <a:srgbClr val="C05F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9" autoAdjust="0"/>
  </p:normalViewPr>
  <p:slideViewPr>
    <p:cSldViewPr showGuides="1">
      <p:cViewPr>
        <p:scale>
          <a:sx n="100" d="100"/>
          <a:sy n="100" d="100"/>
        </p:scale>
        <p:origin x="-504" y="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44;&#1072;&#1085;&#1085;&#1099;&#1077;%20&#1087;&#1086;%20&#1076;&#1086;&#1093;&#1086;&#1076;&#1072;&#1084;%20(&#1073;&#1083;&#1080;&#1085;)%20-2019%20&#1091;&#1090;&#1074;&#1077;&#1088;&#107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N%20&#1088;&#1072;&#1073;&#1086;&#1090;&#1072;\&#1055;&#1056;&#1045;&#1047;&#1045;&#1053;&#1058;&#1040;&#1062;&#1048;&#1048;\2018\&#1060;&#1091;&#1085;&#1082;&#1094;&#1080;&#1086;&#1085;&#1072;&#1083;&#1100;&#1085;&#1072;&#1103;%202018%20-%20&#1087;&#1080;&#1088;&#1086;&#1075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u\Desktop\&#1087;&#1088;&#1077;&#1079;&#1077;&#1085;&#1090;&#1072;&#1094;&#1080;&#1103;%20&#1082;%20&#1091;&#1090;&#1086;&#1095;&#1085;&#1077;&#1085;&#1080;&#1103;&#1084;\&#1056;&#1044;%20208%20&#1086;&#1090;%2002.04.2019\&#1089;&#1083;&#1072;&#1081;&#1076;,%20&#1082;&#1088;&#1091;&#1075;%20&#1089;%20%25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76;&#1072;&#1085;&#1085;&#1099;&#1077;%20&#1052;&#1091;&#1085;.%20&#1076;&#1086;&#1083;&#1075;%202019%20&#1091;&#1090;&#1074;&#1077;&#1088;&#1078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325</c:v>
                </c:pt>
                <c:pt idx="1">
                  <c:v>481</c:v>
                </c:pt>
                <c:pt idx="2">
                  <c:v>219</c:v>
                </c:pt>
                <c:pt idx="3">
                  <c:v>277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6348</c:v>
                </c:pt>
                <c:pt idx="1">
                  <c:v>6749</c:v>
                </c:pt>
                <c:pt idx="2">
                  <c:v>7079</c:v>
                </c:pt>
                <c:pt idx="3">
                  <c:v>352</c:v>
                </c:pt>
                <c:pt idx="4">
                  <c:v>213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Собственные доходы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6383</c:v>
                </c:pt>
                <c:pt idx="1">
                  <c:v>6599</c:v>
                </c:pt>
                <c:pt idx="2">
                  <c:v>7085</c:v>
                </c:pt>
                <c:pt idx="3">
                  <c:v>7698</c:v>
                </c:pt>
                <c:pt idx="4">
                  <c:v>7345</c:v>
                </c:pt>
              </c:numCache>
            </c:numRef>
          </c:val>
        </c:ser>
        <c:dLbls/>
        <c:overlap val="100"/>
        <c:axId val="123501184"/>
        <c:axId val="123527552"/>
      </c:barChart>
      <c:catAx>
        <c:axId val="123501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527552"/>
        <c:crosses val="autoZero"/>
        <c:auto val="1"/>
        <c:lblAlgn val="ctr"/>
        <c:lblOffset val="100"/>
      </c:catAx>
      <c:valAx>
        <c:axId val="1235275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5011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2260552516158683"/>
          <c:y val="0.12390485668013072"/>
          <c:w val="0.57302854205063114"/>
          <c:h val="0.8168362988206767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13056</c:v>
                </c:pt>
                <c:pt idx="1">
                  <c:v>13748</c:v>
                </c:pt>
                <c:pt idx="2">
                  <c:v>14143</c:v>
                </c:pt>
                <c:pt idx="3">
                  <c:v>7681</c:v>
                </c:pt>
                <c:pt idx="4">
                  <c:v>7698</c:v>
                </c:pt>
              </c:numCache>
            </c:numRef>
          </c:val>
        </c:ser>
        <c:dLbls/>
        <c:marker val="1"/>
        <c:axId val="123478016"/>
        <c:axId val="123479552"/>
      </c:lineChart>
      <c:catAx>
        <c:axId val="123478016"/>
        <c:scaling>
          <c:orientation val="minMax"/>
        </c:scaling>
        <c:delete val="1"/>
        <c:axPos val="b"/>
        <c:numFmt formatCode="General" sourceLinked="1"/>
        <c:tickLblPos val="none"/>
        <c:crossAx val="123479552"/>
        <c:crosses val="autoZero"/>
        <c:auto val="1"/>
        <c:lblAlgn val="ctr"/>
        <c:lblOffset val="100"/>
      </c:catAx>
      <c:valAx>
        <c:axId val="123479552"/>
        <c:scaling>
          <c:orientation val="minMax"/>
        </c:scaling>
        <c:delete val="1"/>
        <c:axPos val="l"/>
        <c:numFmt formatCode="General" sourceLinked="1"/>
        <c:tickLblPos val="none"/>
        <c:crossAx val="1234780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372372664990355"/>
          <c:y val="0.75464038746885975"/>
          <c:w val="0.17745524104532095"/>
          <c:h val="0.1369539424682348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8509866746404694"/>
                  <c:y val="-0.1553326915640266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НДФЛ- 55,7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754980343446647E-2"/>
                  <c:y val="1.1731999197950087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Акцизы на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нефтепродукты-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0,8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005436021118598E-2"/>
                  <c:y val="-4.152837278318876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Налоги на совокупный доход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(УСН, ЕНВД, ЕСХН, </a:t>
                    </a: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патент)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- 5,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7419034574328474"/>
                  <c:y val="-0.1915460035580678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НИФЛ-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9,4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3072976950206144"/>
                  <c:y val="2.571731725023745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Земельный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налог-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12,4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5211083134170651E-2"/>
                  <c:y val="2.7293715945081582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Гос.пошлина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2,9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1462841845362694"/>
                  <c:y val="9.668206367821052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имущества-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9,7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Плата за негативное воздействие на </a:t>
                    </a:r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окр.среду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- 0,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</a:t>
                    </a:r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продажи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активов-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0,9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Штрафные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санкции-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1,0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Прочие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доходы-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1,5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Блин!$B$2:$B$12</c:f>
              <c:strCache>
                <c:ptCount val="11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Налоги на совокупный доход (УСН, ЕНВД, ЕСХН, патент)</c:v>
                </c:pt>
                <c:pt idx="3">
                  <c:v>НИФЛ</c:v>
                </c:pt>
                <c:pt idx="4">
                  <c:v>Земельный налог</c:v>
                </c:pt>
                <c:pt idx="5">
                  <c:v>Гос.пошлина</c:v>
                </c:pt>
                <c:pt idx="6">
                  <c:v>Доходы от использования имущества</c:v>
                </c:pt>
                <c:pt idx="7">
                  <c:v>Плата за негативное воздействие на окр.среду</c:v>
                </c:pt>
                <c:pt idx="8">
                  <c:v>Доходы от продажи активов</c:v>
                </c:pt>
                <c:pt idx="9">
                  <c:v>Штрафные санкции</c:v>
                </c:pt>
                <c:pt idx="10">
                  <c:v>Прочие доходы</c:v>
                </c:pt>
              </c:strCache>
            </c:strRef>
          </c:cat>
          <c:val>
            <c:numRef>
              <c:f>Блин!$C$2:$C$12</c:f>
              <c:numCache>
                <c:formatCode>#,##0.0</c:formatCode>
                <c:ptCount val="11"/>
                <c:pt idx="0">
                  <c:v>55.337687035445924</c:v>
                </c:pt>
                <c:pt idx="1">
                  <c:v>0.7881793582993476</c:v>
                </c:pt>
                <c:pt idx="2">
                  <c:v>5.2278029505914345</c:v>
                </c:pt>
                <c:pt idx="3">
                  <c:v>9.3552174932574328</c:v>
                </c:pt>
                <c:pt idx="4">
                  <c:v>12.397483403162656</c:v>
                </c:pt>
                <c:pt idx="5">
                  <c:v>2.8503095929373612</c:v>
                </c:pt>
                <c:pt idx="6">
                  <c:v>9.7371256693377415</c:v>
                </c:pt>
                <c:pt idx="7">
                  <c:v>0.86059039832262241</c:v>
                </c:pt>
                <c:pt idx="8">
                  <c:v>0.87839470044924961</c:v>
                </c:pt>
                <c:pt idx="9">
                  <c:v>1.0333569790579844</c:v>
                </c:pt>
                <c:pt idx="10">
                  <c:v>1.5338524191374434</c:v>
                </c:pt>
              </c:numCache>
            </c:numRef>
          </c:val>
        </c:ser>
        <c:dLbls/>
      </c:pie3DChart>
    </c:plotArea>
    <c:plotVisOnly val="1"/>
    <c:dispBlanksAs val="zero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6949898504066305E-2"/>
          <c:y val="8.2927057516139227E-2"/>
          <c:w val="0.68321021941222859"/>
          <c:h val="0.67444300660190215"/>
        </c:manualLayout>
      </c:layout>
      <c:pie3DChart>
        <c:varyColors val="1"/>
        <c:dLbls/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dLbls/>
      </c:pie3D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2381813177079053"/>
                  <c:y val="0.10386954949343967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вопросы- 1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370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-5.6765174443358712E-2"/>
                  <c:y val="-4.1475758076646205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latin typeface="Times New Roman" pitchFamily="18" charset="0"/>
                        <a:cs typeface="Times New Roman" pitchFamily="18" charset="0"/>
                      </a:rPr>
                      <a:t>Нац.безопасность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 и правоохранительная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деятельность-13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3.1041853729311498E-2"/>
                  <c:y val="-5.9427141918636836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экономика-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 028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-0.17209179886996942"/>
                  <c:y val="-0.23768136921603464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ЖКХ-</a:t>
                    </a:r>
                    <a:r>
                      <a:rPr lang="ru-RU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1 409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0.15924212921660671"/>
                  <c:y val="4.9997441127658797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Охрана окружающей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среды-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0.22051888341543602"/>
                  <c:y val="-0.2460997667770647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Образование-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 7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570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>
                <c:manualLayout>
                  <c:x val="6.8097335212601334E-2"/>
                  <c:y val="8.82512549439365E-2"/>
                </c:manualLayout>
              </c:layout>
              <c:showVal val="1"/>
              <c:showCatName val="1"/>
              <c:showPercent val="1"/>
            </c:dLbl>
            <c:dLbl>
              <c:idx val="7"/>
              <c:layout>
                <c:manualLayout>
                  <c:x val="-0.15860904006151183"/>
                  <c:y val="1.981927426675575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Соц.политика-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446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>
                <c:manualLayout>
                  <c:x val="-0.11035298091160325"/>
                  <c:y val="-1.709040160123525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Физкультура и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спорт-1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41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9"/>
              <c:layout>
                <c:manualLayout>
                  <c:x val="3.6362234507293555E-2"/>
                  <c:y val="-1.3220008383550943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СМИ- 9 ; 0,1%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layout>
                <c:manualLayout>
                  <c:x val="0.13134866762344363"/>
                  <c:y val="-7.986050490206868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dirty="0" err="1">
                        <a:latin typeface="Times New Roman" pitchFamily="18" charset="0"/>
                        <a:cs typeface="Times New Roman" pitchFamily="18" charset="0"/>
                      </a:rPr>
                      <a:t>мун.долга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50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Лист1!$B$2:$B$12</c:f>
              <c:strCache>
                <c:ptCount val="11"/>
                <c:pt idx="0">
                  <c:v>Общегосударственные вопросы</c:v>
                </c:pt>
                <c:pt idx="1">
                  <c:v>Нац.безопасность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Соц.политика</c:v>
                </c:pt>
                <c:pt idx="8">
                  <c:v>Физкультура и спорт</c:v>
                </c:pt>
                <c:pt idx="9">
                  <c:v>СМИ</c:v>
                </c:pt>
                <c:pt idx="10">
                  <c:v>Обслуживание мун.долга</c:v>
                </c:pt>
              </c:strCache>
            </c:strRef>
          </c:cat>
          <c:val>
            <c:numRef>
              <c:f>Лист1!$F$2:$F$12</c:f>
              <c:numCache>
                <c:formatCode>#,##0_ ;[Red]\-#,##0\ </c:formatCode>
                <c:ptCount val="11"/>
                <c:pt idx="0">
                  <c:v>1369.7739999999999</c:v>
                </c:pt>
                <c:pt idx="1">
                  <c:v>132.256</c:v>
                </c:pt>
                <c:pt idx="2">
                  <c:v>2028.404</c:v>
                </c:pt>
                <c:pt idx="3">
                  <c:v>1409.0170000000001</c:v>
                </c:pt>
                <c:pt idx="4">
                  <c:v>44.078000000000003</c:v>
                </c:pt>
                <c:pt idx="5">
                  <c:v>7570.28</c:v>
                </c:pt>
                <c:pt idx="6">
                  <c:v>522.73400000000004</c:v>
                </c:pt>
                <c:pt idx="7">
                  <c:v>446.274</c:v>
                </c:pt>
                <c:pt idx="8">
                  <c:v>141.238</c:v>
                </c:pt>
                <c:pt idx="9">
                  <c:v>8.5479999999999983</c:v>
                </c:pt>
                <c:pt idx="10">
                  <c:v>505.22099999999983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Прочие ГРБС (менее 100 млн.руб.)</c:v>
                </c:pt>
                <c:pt idx="1">
                  <c:v>Орг.управление</c:v>
                </c:pt>
                <c:pt idx="2">
                  <c:v>Департамент инф.технологий и связи</c:v>
                </c:pt>
                <c:pt idx="3">
                  <c:v>Департамент городского хозяйства</c:v>
                </c:pt>
                <c:pt idx="4">
                  <c:v>Управление физ.культуры и спорта</c:v>
                </c:pt>
                <c:pt idx="5">
                  <c:v>Департамент градостроительной деятельности</c:v>
                </c:pt>
                <c:pt idx="6">
                  <c:v>Департамент образования</c:v>
                </c:pt>
                <c:pt idx="7">
                  <c:v>Департамент культуры</c:v>
                </c:pt>
                <c:pt idx="8">
                  <c:v>Департамент дорожного хозяйства и транспорта</c:v>
                </c:pt>
                <c:pt idx="9">
                  <c:v>Департамент общественной безопасности</c:v>
                </c:pt>
                <c:pt idx="10">
                  <c:v>ДУМИ</c:v>
                </c:pt>
                <c:pt idx="11">
                  <c:v>Департамент финансов</c:v>
                </c:pt>
                <c:pt idx="12">
                  <c:v>Администрация</c:v>
                </c:pt>
                <c:pt idx="13">
                  <c:v>Дума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134</c:v>
                </c:pt>
                <c:pt idx="1">
                  <c:v>212</c:v>
                </c:pt>
                <c:pt idx="2">
                  <c:v>303</c:v>
                </c:pt>
                <c:pt idx="3">
                  <c:v>1095</c:v>
                </c:pt>
                <c:pt idx="4">
                  <c:v>560</c:v>
                </c:pt>
                <c:pt idx="5">
                  <c:v>884</c:v>
                </c:pt>
                <c:pt idx="6">
                  <c:v>6376</c:v>
                </c:pt>
                <c:pt idx="7">
                  <c:v>886</c:v>
                </c:pt>
                <c:pt idx="8">
                  <c:v>1925</c:v>
                </c:pt>
                <c:pt idx="9">
                  <c:v>136</c:v>
                </c:pt>
                <c:pt idx="10">
                  <c:v>339</c:v>
                </c:pt>
                <c:pt idx="11">
                  <c:v>624</c:v>
                </c:pt>
                <c:pt idx="12">
                  <c:v>581</c:v>
                </c:pt>
                <c:pt idx="13">
                  <c:v>123</c:v>
                </c:pt>
              </c:numCache>
            </c:numRef>
          </c:val>
        </c:ser>
        <c:dLbls/>
        <c:axId val="126379520"/>
        <c:axId val="126381056"/>
      </c:barChart>
      <c:catAx>
        <c:axId val="126379520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381056"/>
        <c:crosses val="autoZero"/>
        <c:auto val="1"/>
        <c:lblAlgn val="ctr"/>
        <c:lblOffset val="100"/>
      </c:catAx>
      <c:valAx>
        <c:axId val="12638105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3795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92,2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84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41,5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92.2</c:v>
                </c:pt>
                <c:pt idx="1">
                  <c:v>93.5</c:v>
                </c:pt>
                <c:pt idx="2">
                  <c:v>84.3</c:v>
                </c:pt>
                <c:pt idx="3">
                  <c:v>41.5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7.8</c:v>
                </c:pt>
                <c:pt idx="1">
                  <c:v>6.5</c:v>
                </c:pt>
                <c:pt idx="2">
                  <c:v>15.7</c:v>
                </c:pt>
                <c:pt idx="3">
                  <c:v>58.5</c:v>
                </c:pt>
              </c:numCache>
            </c:numRef>
          </c:val>
        </c:ser>
        <c:dLbls/>
        <c:overlap val="100"/>
        <c:axId val="168398848"/>
        <c:axId val="168400384"/>
      </c:barChart>
      <c:catAx>
        <c:axId val="168398848"/>
        <c:scaling>
          <c:orientation val="minMax"/>
        </c:scaling>
        <c:axPos val="b"/>
        <c:numFmt formatCode="General" sourceLinked="0"/>
        <c:tickLblPos val="nextTo"/>
        <c:crossAx val="168400384"/>
        <c:crosses val="autoZero"/>
        <c:auto val="1"/>
        <c:lblAlgn val="ctr"/>
        <c:lblOffset val="100"/>
      </c:catAx>
      <c:valAx>
        <c:axId val="168400384"/>
        <c:scaling>
          <c:orientation val="minMax"/>
          <c:max val="100"/>
          <c:min val="0"/>
        </c:scaling>
        <c:axPos val="l"/>
        <c:majorGridlines/>
        <c:numFmt formatCode="0%" sourceLinked="0"/>
        <c:tickLblPos val="nextTo"/>
        <c:crossAx val="168398848"/>
        <c:crosses val="autoZero"/>
        <c:crossBetween val="between"/>
        <c:majorUnit val="10"/>
        <c:minorUnit val="5"/>
        <c:dispUnits>
          <c:builtInUnit val="hundreds"/>
        </c:dispUnits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stacked"/>
        <c:ser>
          <c:idx val="0"/>
          <c:order val="0"/>
          <c:tx>
            <c:strRef>
              <c:f>'156'!$A$2</c:f>
              <c:strCache>
                <c:ptCount val="1"/>
                <c:pt idx="0">
                  <c:v>Привлечение коммерческих кредитов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'156'!$B$2:$F$2</c:f>
              <c:numCache>
                <c:formatCode>#,##0_ ;[Red]\-#,##0\ </c:formatCode>
                <c:ptCount val="5"/>
                <c:pt idx="0">
                  <c:v>5504</c:v>
                </c:pt>
                <c:pt idx="1">
                  <c:v>5636</c:v>
                </c:pt>
                <c:pt idx="2">
                  <c:v>5784</c:v>
                </c:pt>
                <c:pt idx="3">
                  <c:v>6109</c:v>
                </c:pt>
                <c:pt idx="4">
                  <c:v>6270</c:v>
                </c:pt>
              </c:numCache>
            </c:numRef>
          </c:val>
        </c:ser>
        <c:ser>
          <c:idx val="1"/>
          <c:order val="1"/>
          <c:tx>
            <c:strRef>
              <c:f>'156'!$A$3</c:f>
              <c:strCache>
                <c:ptCount val="1"/>
                <c:pt idx="0">
                  <c:v>Привлечение бюджетных кредитов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4.9019607843138139E-3"/>
                </c:manualLayout>
              </c:layout>
              <c:dLblPos val="ctr"/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'156'!$B$3:$F$3</c:f>
              <c:numCache>
                <c:formatCode>#,##0_ ;[Red]\-#,##0\ </c:formatCode>
                <c:ptCount val="5"/>
                <c:pt idx="0">
                  <c:v>218</c:v>
                </c:pt>
                <c:pt idx="1">
                  <c:v>287</c:v>
                </c:pt>
                <c:pt idx="2">
                  <c:v>150</c:v>
                </c:pt>
                <c:pt idx="3">
                  <c:v>102</c:v>
                </c:pt>
              </c:numCache>
            </c:numRef>
          </c:val>
        </c:ser>
        <c:ser>
          <c:idx val="2"/>
          <c:order val="2"/>
          <c:tx>
            <c:strRef>
              <c:f>'156'!$A$4</c:f>
              <c:strCache>
                <c:ptCount val="1"/>
                <c:pt idx="0">
                  <c:v>Предоставление муниципальных гарантий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-3.4587116299178411E-3"/>
                  <c:y val="-2.2058823529411856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0"/>
                  <c:y val="-2.2058823529411856E-2"/>
                </c:manualLayout>
              </c:layout>
              <c:dLblPos val="ctr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'156'!$B$4:$F$4</c:f>
              <c:numCache>
                <c:formatCode>#,##0_ ;[Red]\-#,##0\ </c:formatCode>
                <c:ptCount val="5"/>
                <c:pt idx="0">
                  <c:v>18</c:v>
                </c:pt>
                <c:pt idx="1">
                  <c:v>8</c:v>
                </c:pt>
              </c:numCache>
            </c:numRef>
          </c:val>
        </c:ser>
        <c:dLbls/>
        <c:overlap val="100"/>
        <c:axId val="98744576"/>
        <c:axId val="98762752"/>
      </c:barChart>
      <c:lineChart>
        <c:grouping val="stacked"/>
        <c:ser>
          <c:idx val="3"/>
          <c:order val="3"/>
          <c:tx>
            <c:strRef>
              <c:f>'156'!$A$5</c:f>
              <c:strCache>
                <c:ptCount val="1"/>
                <c:pt idx="0">
                  <c:v>Стоимость обслуживания муниципального долга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0752269779507136E-2"/>
                  <c:y val="-2.941176470588235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1128404669260701E-2"/>
                  <c:y val="-3.186274509803924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2481625594466342E-2"/>
                  <c:y val="-2.941176470588235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5940337224384182E-2"/>
                  <c:y val="-3.186274509803924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2481761764215461E-2"/>
                  <c:y val="-3.1862745098039241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'156'!$B$5:$F$5</c:f>
              <c:numCache>
                <c:formatCode>#,##0_ ;[Red]\-#,##0\ </c:formatCode>
                <c:ptCount val="5"/>
                <c:pt idx="0">
                  <c:v>518</c:v>
                </c:pt>
                <c:pt idx="1">
                  <c:v>416</c:v>
                </c:pt>
                <c:pt idx="2">
                  <c:v>505</c:v>
                </c:pt>
                <c:pt idx="3">
                  <c:v>528</c:v>
                </c:pt>
                <c:pt idx="4">
                  <c:v>498</c:v>
                </c:pt>
              </c:numCache>
            </c:numRef>
          </c:val>
        </c:ser>
        <c:dLbls/>
        <c:marker val="1"/>
        <c:axId val="98744576"/>
        <c:axId val="98762752"/>
      </c:lineChart>
      <c:catAx>
        <c:axId val="987445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8762752"/>
        <c:crosses val="autoZero"/>
        <c:auto val="1"/>
        <c:lblAlgn val="ctr"/>
        <c:lblOffset val="100"/>
      </c:catAx>
      <c:valAx>
        <c:axId val="98762752"/>
        <c:scaling>
          <c:orientation val="minMax"/>
        </c:scaling>
        <c:axPos val="l"/>
        <c:majorGridlines/>
        <c:numFmt formatCode="#,##0_ ;[Red]\-#,##0\ " sourceLinked="1"/>
        <c:tickLblPos val="nextTo"/>
        <c:spPr>
          <a:noFill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87445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0.46753</cdr:x>
      <cdr:y>0.06061</cdr:y>
    </cdr:from>
    <cdr:to>
      <cdr:x>0.58441</cdr:x>
      <cdr:y>0.17811</cdr:y>
    </cdr:to>
    <cdr:sp macro="" textlink="">
      <cdr:nvSpPr>
        <cdr:cNvPr id="2" name="TextBox 15"/>
        <cdr:cNvSpPr txBox="1"/>
      </cdr:nvSpPr>
      <cdr:spPr>
        <a:xfrm xmlns:a="http://schemas.openxmlformats.org/drawingml/2006/main">
          <a:off x="2571768" y="142876"/>
          <a:ext cx="64292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14 1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78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0.57143</cdr:x>
      <cdr:y>0.39394</cdr:y>
    </cdr:from>
    <cdr:to>
      <cdr:x>0.67532</cdr:x>
      <cdr:y>0.58977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3143280" y="928695"/>
          <a:ext cx="571470" cy="4616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71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0.39394</cdr:y>
    </cdr:from>
    <cdr:to>
      <cdr:x>0.80519</cdr:x>
      <cdr:y>0.51144</cdr:y>
    </cdr:to>
    <cdr:sp macro="" textlink="">
      <cdr:nvSpPr>
        <cdr:cNvPr id="4" name="TextBox 15"/>
        <cdr:cNvSpPr txBox="1"/>
      </cdr:nvSpPr>
      <cdr:spPr>
        <a:xfrm xmlns:a="http://schemas.openxmlformats.org/drawingml/2006/main">
          <a:off x="3786214" y="92869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7 698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0.33766</cdr:x>
      <cdr:y>0.36364</cdr:y>
    </cdr:from>
    <cdr:to>
      <cdr:x>0.45455</cdr:x>
      <cdr:y>0.48114</cdr:y>
    </cdr:to>
    <cdr:sp macro="" textlink="">
      <cdr:nvSpPr>
        <cdr:cNvPr id="5" name="TextBox 15"/>
        <cdr:cNvSpPr txBox="1"/>
      </cdr:nvSpPr>
      <cdr:spPr>
        <a:xfrm xmlns:a="http://schemas.openxmlformats.org/drawingml/2006/main">
          <a:off x="1857388" y="857256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6 518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0.45455</cdr:x>
      <cdr:y>0.30303</cdr:y>
    </cdr:from>
    <cdr:to>
      <cdr:x>0.57143</cdr:x>
      <cdr:y>0.42053</cdr:y>
    </cdr:to>
    <cdr:sp macro="" textlink="">
      <cdr:nvSpPr>
        <cdr:cNvPr id="6" name="TextBox 15"/>
        <cdr:cNvSpPr txBox="1"/>
      </cdr:nvSpPr>
      <cdr:spPr>
        <a:xfrm xmlns:a="http://schemas.openxmlformats.org/drawingml/2006/main">
          <a:off x="2500330" y="714380"/>
          <a:ext cx="642925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6 846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0.67532</cdr:x>
      <cdr:y>0.63636</cdr:y>
    </cdr:from>
    <cdr:to>
      <cdr:x>0.79221</cdr:x>
      <cdr:y>0.75386</cdr:y>
    </cdr:to>
    <cdr:sp macro="" textlink="">
      <cdr:nvSpPr>
        <cdr:cNvPr id="7" name="TextBox 15"/>
        <cdr:cNvSpPr txBox="1"/>
      </cdr:nvSpPr>
      <cdr:spPr>
        <a:xfrm xmlns:a="http://schemas.openxmlformats.org/drawingml/2006/main">
          <a:off x="3714776" y="1500198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7 427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0.23377</cdr:x>
      <cdr:y>0.66667</cdr:y>
    </cdr:from>
    <cdr:to>
      <cdr:x>0.35065</cdr:x>
      <cdr:y>0.78417</cdr:y>
    </cdr:to>
    <cdr:sp macro="" textlink="">
      <cdr:nvSpPr>
        <cdr:cNvPr id="8" name="TextBox 15"/>
        <cdr:cNvSpPr txBox="1"/>
      </cdr:nvSpPr>
      <cdr:spPr>
        <a:xfrm xmlns:a="http://schemas.openxmlformats.org/drawingml/2006/main">
          <a:off x="1285884" y="1571636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6 348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0.33766</cdr:x>
      <cdr:y>0.69697</cdr:y>
    </cdr:from>
    <cdr:to>
      <cdr:x>0.45455</cdr:x>
      <cdr:y>0.81447</cdr:y>
    </cdr:to>
    <cdr:sp macro="" textlink="">
      <cdr:nvSpPr>
        <cdr:cNvPr id="9" name="TextBox 15"/>
        <cdr:cNvSpPr txBox="1"/>
      </cdr:nvSpPr>
      <cdr:spPr>
        <a:xfrm xmlns:a="http://schemas.openxmlformats.org/drawingml/2006/main">
          <a:off x="1857388" y="164307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6 749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0.45455</cdr:x>
      <cdr:y>0.72727</cdr:y>
    </cdr:from>
    <cdr:to>
      <cdr:x>0.57143</cdr:x>
      <cdr:y>0.84477</cdr:y>
    </cdr:to>
    <cdr:sp macro="" textlink="">
      <cdr:nvSpPr>
        <cdr:cNvPr id="10" name="TextBox 15"/>
        <cdr:cNvSpPr txBox="1"/>
      </cdr:nvSpPr>
      <cdr:spPr>
        <a:xfrm xmlns:a="http://schemas.openxmlformats.org/drawingml/2006/main">
          <a:off x="2500330" y="1714512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7 113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0.58442</cdr:x>
      <cdr:y>0.78788</cdr:y>
    </cdr:from>
    <cdr:to>
      <cdr:x>0.7013</cdr:x>
      <cdr:y>0.90538</cdr:y>
    </cdr:to>
    <cdr:sp macro="" textlink="">
      <cdr:nvSpPr>
        <cdr:cNvPr id="11" name="TextBox 15"/>
        <cdr:cNvSpPr txBox="1"/>
      </cdr:nvSpPr>
      <cdr:spPr>
        <a:xfrm xmlns:a="http://schemas.openxmlformats.org/drawingml/2006/main">
          <a:off x="3214710" y="1857388"/>
          <a:ext cx="642925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342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0.78788</cdr:y>
    </cdr:from>
    <cdr:to>
      <cdr:x>0.80519</cdr:x>
      <cdr:y>0.90538</cdr:y>
    </cdr:to>
    <cdr:sp macro="" textlink="">
      <cdr:nvSpPr>
        <cdr:cNvPr id="12" name="TextBox 15"/>
        <cdr:cNvSpPr txBox="1"/>
      </cdr:nvSpPr>
      <cdr:spPr>
        <a:xfrm xmlns:a="http://schemas.openxmlformats.org/drawingml/2006/main">
          <a:off x="3786214" y="1857388"/>
          <a:ext cx="642925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213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0.40164</cdr:x>
      <cdr:y>0.02817</cdr:y>
    </cdr:from>
    <cdr:to>
      <cdr:x>0.45082</cdr:x>
      <cdr:y>0.07042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62" y="142876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123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0.42623</cdr:x>
      <cdr:y>0.09859</cdr:y>
    </cdr:from>
    <cdr:to>
      <cdr:x>0.47541</cdr:x>
      <cdr:y>0.14085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714776" y="500066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581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0.44262</cdr:x>
      <cdr:y>0.15493</cdr:y>
    </cdr:from>
    <cdr:to>
      <cdr:x>0.4918</cdr:x>
      <cdr:y>0.19718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57652" y="785818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624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0.41803</cdr:x>
      <cdr:y>0.22535</cdr:y>
    </cdr:from>
    <cdr:to>
      <cdr:x>0.46721</cdr:x>
      <cdr:y>0.26761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43338" y="1143008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339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0.40984</cdr:x>
      <cdr:y>0.28169</cdr:y>
    </cdr:from>
    <cdr:to>
      <cdr:x>0.45902</cdr:x>
      <cdr:y>0.32394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571900" y="1428760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136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0.53279</cdr:x>
      <cdr:y>0.33803</cdr:y>
    </cdr:from>
    <cdr:to>
      <cdr:x>0.59836</cdr:x>
      <cdr:y>0.38028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643470" y="1714512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1 925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0.45902</cdr:x>
      <cdr:y>0.39437</cdr:y>
    </cdr:from>
    <cdr:to>
      <cdr:x>0.5082</cdr:x>
      <cdr:y>0.43662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000528" y="2000264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886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0.83607</cdr:x>
      <cdr:y>0.4507</cdr:y>
    </cdr:from>
    <cdr:to>
      <cdr:x>0.90984</cdr:x>
      <cdr:y>0.49296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286676" y="2286016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6 376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0.45902</cdr:x>
      <cdr:y>0.52113</cdr:y>
    </cdr:from>
    <cdr:to>
      <cdr:x>0.5082</cdr:x>
      <cdr:y>0.56338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000528" y="2643206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884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0.44262</cdr:x>
      <cdr:y>0.57746</cdr:y>
    </cdr:from>
    <cdr:to>
      <cdr:x>0.4918</cdr:x>
      <cdr:y>0.61972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857652" y="2928958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560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0.46721</cdr:x>
      <cdr:y>0.64789</cdr:y>
    </cdr:from>
    <cdr:to>
      <cdr:x>0.54098</cdr:x>
      <cdr:y>0.69014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071966" y="3286148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dirty="0" smtClean="0"/>
            <a:t>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095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0.41803</cdr:x>
      <cdr:y>0.70423</cdr:y>
    </cdr:from>
    <cdr:to>
      <cdr:x>0.46721</cdr:x>
      <cdr:y>0.74648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643338" y="3571900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303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0.40164</cdr:x>
      <cdr:y>0.76056</cdr:y>
    </cdr:from>
    <cdr:to>
      <cdr:x>0.45082</cdr:x>
      <cdr:y>0.80282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3500462" y="3857652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212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0.40164</cdr:x>
      <cdr:y>0.83099</cdr:y>
    </cdr:from>
    <cdr:to>
      <cdr:x>0.45082</cdr:x>
      <cdr:y>0.87324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3500462" y="4214842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134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097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930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350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9569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2173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686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00808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5143" y="469093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Департамент финансов администрации</a:t>
            </a:r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4552" y="363029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2448272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городского округа Тольятти на 2019 год      и  плановый период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и 2021 годов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210" y="1015663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6288527"/>
            <a:ext cx="58681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991" y="4514707"/>
            <a:ext cx="252028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21,1 млн.руб.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Капитальный ремонт кровли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( 13 зданий МБУ,          1 СДЮСШОР, 2 ДШИ и 1 ХШ)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67844" y="1412774"/>
            <a:ext cx="2736304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6,6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Капитальный ремонт зданий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(Тольяттинской филармонии, Тольяттинского краеведческого музея, Детского Дома культуры и Гимназии №35)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5876" y="300072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72,2  млн.руб.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88540" y="4437112"/>
            <a:ext cx="2947956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3-х детских садов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мкр.Калина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Жигулевское море,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«Северный»)</a:t>
            </a:r>
          </a:p>
          <a:p>
            <a:pPr algn="ctr"/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19872" y="4797731"/>
            <a:ext cx="2448272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10,8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ПСД на реконструкцию зданий 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(МБУ детского сада №36 «Якорек », МБУ«Лицей №6», УСК «Олимп»)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строительство, капитальный ремонт, разработку проектно-сметной-документации   в 2019 г. по объектам социальной инфраструктуры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007" y="2204864"/>
            <a:ext cx="2448272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1,1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на организацию летнего отдыха в детских лагерях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8532" y="2194151"/>
            <a:ext cx="2947956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12,6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Капитальный ремонт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оснащение основными средствами зданий, пригодных для создания дополнительных мест детям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2818" y="3310937"/>
            <a:ext cx="2448272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осуществление дорожной деятельности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г.о.Тольятти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2019 г.             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50,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12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млн.руб.- с/ф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дорог местного значения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94704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14,4млн.руб.-с/</a:t>
            </a:r>
            <a:r>
              <a:rPr lang="ru-RU" sz="1400" b="1" u="sng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дворовых территорий многоквартирных домов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0"/>
            <a:ext cx="8635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на строительство, реконструкцию, ремонт дорог, капитальный ремонт дворов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,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дворовых территорий и мероприятий по обеспечению безопасности дорожного движения, с привлечением средств вышестоящего бюджета,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  2019 год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8801" y="1484784"/>
            <a:ext cx="2592289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2,4млн.руб.- с/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магистральной улицы общегородского значения регулируемого  движения ул. Офицерской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6200000">
            <a:off x="4352502" y="2846933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2809965" y="4188100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911090" y="4168155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061829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1052736"/>
            <a:ext cx="288032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 млн.руб.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электронной книги «Они строили АВТОВАЗ, АВТОВАЗ построил нас» (собрание материалов, воспоминаний, фотодокументов)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36096" y="1052736"/>
            <a:ext cx="252028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20,7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Реконструкция и строительство магистральной улицы  Офицерской от Южного шоссе до ул. Ворошилова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7864" y="285293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-2021 гг.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197 млн.руб.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520" y="2564905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61,3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ФОК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№ 8 «Союз»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0192" y="2564904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18,6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и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реконструкция набережной Автозаводского района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64088" y="4941168"/>
            <a:ext cx="3456384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8,4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Корректировка проектной документации и строительство  автомобильной дороги по ул. Механизаторов от ул. Громовой до ул. Лизы Чайкиной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60" y="5013176"/>
            <a:ext cx="3528392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24, 3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объекта "Выставочный зал в честь 50-летия АвтоВАЗа и выпуска первого легкового автомобиля со сквером, игровыми площадками и фонтаном"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мероприятия,  включенные в План по подготовке и проведению празднования 50-летия выпуска первого легкового автомобиля ВАЗ в городском округе Тольятти</a:t>
            </a:r>
            <a:endParaRPr lang="ru-RU" sz="15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403920" y="3743420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7,3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ФОК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№ 7 «Акробат»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2160" y="3645024"/>
            <a:ext cx="2592288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56,3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и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общеобразовательных школ в 18 и 20 кварталах</a:t>
            </a:r>
          </a:p>
        </p:txBody>
      </p:sp>
    </p:spTree>
    <p:extLst>
      <p:ext uri="{BB962C8B-B14F-4D97-AF65-F5344CB8AC3E}">
        <p14:creationId xmlns:p14="http://schemas.microsoft.com/office/powerpoint/2010/main" xmlns="" val="31904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1844824"/>
            <a:ext cx="331236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«Формирование современной городской среды»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(национальный проект)</a:t>
            </a:r>
          </a:p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101,8 млн.руб.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2040" y="2132856"/>
            <a:ext cx="295232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«Благоустройство территории городского округа Тольятти»</a:t>
            </a:r>
          </a:p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69,4 млн.руб.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824" y="1052736"/>
            <a:ext cx="3456384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Бюджет на 2019 год</a:t>
            </a:r>
          </a:p>
          <a:p>
            <a:r>
              <a:rPr lang="ru-RU" u="sng" dirty="0"/>
              <a:t>171,2  млн.руб.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87624" y="3068960"/>
            <a:ext cx="331236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Благоустройство дворовых территорий </a:t>
            </a: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11,1млн.руб.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(софинансирование 10%)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2040" y="3356992"/>
            <a:ext cx="295232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Комплексное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благоустройство внутриквартальных (придомовых) территорий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42,5 млн.руб.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32040" y="4437112"/>
            <a:ext cx="295232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Реализация конкурса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«Наш микрорайон»  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25,5  млн.руб.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7624" y="4149080"/>
            <a:ext cx="3312368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Благоустройство общественных территорий 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90,7 млн.руб.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т.ч.: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– 74 млн.руб.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(б-р Гая)- с/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10 %-7,3 млн. руб., вышестоящие средства- 66,5 млн. руб.),</a:t>
            </a:r>
          </a:p>
          <a:p>
            <a:pPr algn="ctr">
              <a:buFontTx/>
              <a:buChar char="-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16,7 млн.руб.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(софинансирование 10%) (Центральная площадь, набережная Комсомольского района(1-й этап),  Итальянский сквер)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Мероприятия,  включенные в бюджет городского округа на  благоустройство территорий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467544" y="2564904"/>
            <a:ext cx="720080" cy="3240360"/>
          </a:xfrm>
          <a:prstGeom prst="curvedRightArrow">
            <a:avLst>
              <a:gd name="adj1" fmla="val 25000"/>
              <a:gd name="adj2" fmla="val 413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>
            <a:off x="7884368" y="2564904"/>
            <a:ext cx="720080" cy="3312368"/>
          </a:xfrm>
          <a:prstGeom prst="curvedLeftArrow">
            <a:avLst>
              <a:gd name="adj1" fmla="val 25000"/>
              <a:gd name="adj2" fmla="val 4596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5373216"/>
            <a:ext cx="295232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Обустройство береговых зон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1,4 млн.руб.</a:t>
            </a: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88640"/>
            <a:ext cx="72728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Уровень долговой нагрузки в период 2017-2021 годов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/>
        </p:nvGraphicFramePr>
        <p:xfrm>
          <a:off x="107504" y="838200"/>
          <a:ext cx="8856984" cy="547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1115616" y="1916832"/>
            <a:ext cx="720080" cy="3600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5 504</a:t>
            </a:r>
            <a:endParaRPr lang="ru-RU" sz="1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699792" y="1844824"/>
            <a:ext cx="720080" cy="367240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5 636</a:t>
            </a:r>
            <a:endParaRPr lang="ru-RU" sz="1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1772816"/>
            <a:ext cx="720080" cy="374441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5 784</a:t>
            </a:r>
            <a:endParaRPr lang="ru-RU" sz="1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012160" y="1556792"/>
            <a:ext cx="720080" cy="396044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6 109</a:t>
            </a:r>
            <a:endParaRPr lang="ru-RU" sz="1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596336" y="1412776"/>
            <a:ext cx="720080" cy="41044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6 270</a:t>
            </a:r>
            <a:endParaRPr lang="ru-RU" sz="1400" b="1" dirty="0"/>
          </a:p>
        </p:txBody>
      </p:sp>
      <p:sp>
        <p:nvSpPr>
          <p:cNvPr id="36" name="Прямоугольник 35"/>
          <p:cNvSpPr/>
          <p:nvPr/>
        </p:nvSpPr>
        <p:spPr>
          <a:xfrm rot="10800000" flipV="1">
            <a:off x="1115616" y="1268760"/>
            <a:ext cx="720080" cy="6480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0800000" flipV="1">
            <a:off x="1115616" y="1052736"/>
            <a:ext cx="720080" cy="21602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0800000" flipV="1">
            <a:off x="2699792" y="1196752"/>
            <a:ext cx="720080" cy="65645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287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0800000" flipV="1">
            <a:off x="4355976" y="1412776"/>
            <a:ext cx="720080" cy="36842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150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 flipV="1">
            <a:off x="2699792" y="1052736"/>
            <a:ext cx="720080" cy="14401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0800000" flipV="1">
            <a:off x="6012160" y="1268760"/>
            <a:ext cx="720080" cy="29641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102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87624" y="4869160"/>
            <a:ext cx="504056" cy="28803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518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43808" y="4941168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416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2798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505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12160" y="4797152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528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66834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498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1450731" y="5152292"/>
            <a:ext cx="6550269" cy="63011"/>
          </a:xfrm>
          <a:custGeom>
            <a:avLst/>
            <a:gdLst>
              <a:gd name="connsiteX0" fmla="*/ 0 w 6550269"/>
              <a:gd name="connsiteY0" fmla="*/ 26377 h 63011"/>
              <a:gd name="connsiteX1" fmla="*/ 1547446 w 6550269"/>
              <a:gd name="connsiteY1" fmla="*/ 61546 h 63011"/>
              <a:gd name="connsiteX2" fmla="*/ 3244361 w 6550269"/>
              <a:gd name="connsiteY2" fmla="*/ 17585 h 63011"/>
              <a:gd name="connsiteX3" fmla="*/ 4932484 w 6550269"/>
              <a:gd name="connsiteY3" fmla="*/ 0 h 63011"/>
              <a:gd name="connsiteX4" fmla="*/ 6550269 w 6550269"/>
              <a:gd name="connsiteY4" fmla="*/ 26377 h 6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0269" h="63011">
                <a:moveTo>
                  <a:pt x="0" y="26377"/>
                </a:moveTo>
                <a:cubicBezTo>
                  <a:pt x="503359" y="44694"/>
                  <a:pt x="1006719" y="63011"/>
                  <a:pt x="1547446" y="61546"/>
                </a:cubicBezTo>
                <a:cubicBezTo>
                  <a:pt x="2088173" y="60081"/>
                  <a:pt x="3244361" y="17585"/>
                  <a:pt x="3244361" y="17585"/>
                </a:cubicBezTo>
                <a:lnTo>
                  <a:pt x="4932484" y="0"/>
                </a:lnTo>
                <a:cubicBezTo>
                  <a:pt x="5483469" y="1465"/>
                  <a:pt x="6016869" y="13921"/>
                  <a:pt x="6550269" y="26377"/>
                </a:cubicBezTo>
              </a:path>
            </a:pathLst>
          </a:custGeom>
          <a:ln w="63500">
            <a:solidFill>
              <a:srgbClr val="A472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07503" y="64368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18649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6376887"/>
              </p:ext>
            </p:extLst>
          </p:nvPr>
        </p:nvGraphicFramePr>
        <p:xfrm>
          <a:off x="611560" y="980729"/>
          <a:ext cx="8280920" cy="2849943"/>
        </p:xfrm>
        <a:graphic>
          <a:graphicData uri="http://schemas.openxmlformats.org/drawingml/2006/table">
            <a:tbl>
              <a:tblPr/>
              <a:tblGrid>
                <a:gridCol w="2498554"/>
                <a:gridCol w="1213583"/>
                <a:gridCol w="1213583"/>
                <a:gridCol w="1065029"/>
                <a:gridCol w="1076588"/>
                <a:gridCol w="1213583"/>
              </a:tblGrid>
              <a:tr h="4876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(план)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6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собственные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6 846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7 052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8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перечисления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7 113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13 959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собственных средств бюджета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6 737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7 085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средств вышестоящих бюджетов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13 056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14 1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(-) / профицит (+)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-219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-277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-59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(%)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16632"/>
            <a:ext cx="82809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параметры бюджета в период 2017 – 2021 годов                                                                                          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85918" y="3929066"/>
          <a:ext cx="5548330" cy="23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1142976" y="3857628"/>
          <a:ext cx="550072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00298" y="4143381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13 056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43240" y="4071942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13 748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8860" y="457200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6 383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6248" y="52863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7 052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96526"/>
            <a:ext cx="8676456" cy="22821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0164" y="6186499"/>
            <a:ext cx="640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0363" y="188640"/>
            <a:ext cx="81781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собственных доходов на 2019 год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019506799"/>
              </p:ext>
            </p:extLst>
          </p:nvPr>
        </p:nvGraphicFramePr>
        <p:xfrm>
          <a:off x="570362" y="1124744"/>
          <a:ext cx="8466133" cy="5201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8864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3" y="64368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481192" y="7580486"/>
            <a:ext cx="2133600" cy="365125"/>
          </a:xfrm>
        </p:spPr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131338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484177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реализации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383366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6353944"/>
            <a:ext cx="422446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Итого</a:t>
            </a:r>
            <a:r>
              <a:rPr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201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8105" y="6353944"/>
            <a:ext cx="2952328" cy="47667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6 84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4" y="232149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 на имущество физических лиц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7584" y="534583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продажи земельных участков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0113" y="131338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814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80113" y="484177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27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80113" y="232149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635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80113" y="534583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32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80113" y="383366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80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55576" y="737320"/>
            <a:ext cx="413645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Основные источники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собственных доходов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8105" y="737320"/>
            <a:ext cx="2952328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201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</a:p>
        </p:txBody>
      </p:sp>
      <p:sp>
        <p:nvSpPr>
          <p:cNvPr id="31" name="Заголовок 7"/>
          <p:cNvSpPr txBox="1">
            <a:spLocks/>
          </p:cNvSpPr>
          <p:nvPr/>
        </p:nvSpPr>
        <p:spPr>
          <a:xfrm>
            <a:off x="179512" y="0"/>
            <a:ext cx="85176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источники доходной части бюджета на 201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9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27584" y="584988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Штрафы, санкции, возмещение ущерба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580113" y="584988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70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31840" y="7403018"/>
            <a:ext cx="2895600" cy="365125"/>
          </a:xfrm>
        </p:spPr>
        <p:txBody>
          <a:bodyPr/>
          <a:lstStyle/>
          <a:p>
            <a:pPr algn="ctr"/>
            <a:r>
              <a:rPr lang="ru-RU" sz="1400" dirty="0" smtClean="0"/>
              <a:t>Тольятти, 201</a:t>
            </a: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7584" y="4337720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размещения рекламы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580113" y="433772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69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27584" y="332960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земли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580113" y="332960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545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27584" y="1817440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Налоги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 совокупный доход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580113" y="181744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355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27584" y="282555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Земельный налог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580113" y="282555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841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32656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33725" y="25916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2962"/>
            <a:ext cx="8676456" cy="217765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1663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Функциональная структура расходов в 2019 году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506185684"/>
              </p:ext>
            </p:extLst>
          </p:nvPr>
        </p:nvGraphicFramePr>
        <p:xfrm>
          <a:off x="467544" y="1052736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0075942"/>
              </p:ext>
            </p:extLst>
          </p:nvPr>
        </p:nvGraphicFramePr>
        <p:xfrm>
          <a:off x="674414" y="980727"/>
          <a:ext cx="82449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14282" y="1000108"/>
          <a:ext cx="892971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0"/>
            <a:ext cx="774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Ведомственная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расходов в 2019 (млн.руб.)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064" y="642918"/>
            <a:ext cx="8424936" cy="25202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1202" y="6186498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285720" y="1071546"/>
          <a:ext cx="871543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24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8871929"/>
              </p:ext>
            </p:extLst>
          </p:nvPr>
        </p:nvGraphicFramePr>
        <p:xfrm>
          <a:off x="331202" y="1092452"/>
          <a:ext cx="8468616" cy="2912612"/>
        </p:xfrm>
        <a:graphic>
          <a:graphicData uri="http://schemas.openxmlformats.org/drawingml/2006/table">
            <a:tbl>
              <a:tblPr/>
              <a:tblGrid>
                <a:gridCol w="1452776"/>
                <a:gridCol w="915814"/>
                <a:gridCol w="864096"/>
                <a:gridCol w="864096"/>
                <a:gridCol w="792088"/>
                <a:gridCol w="864096"/>
                <a:gridCol w="792088"/>
                <a:gridCol w="936104"/>
                <a:gridCol w="987458"/>
              </a:tblGrid>
              <a:tr h="12039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501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13 748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4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реализацию муниципальных программ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84,3%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3 19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41,5%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непрограммную деятельность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58,5%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5576" y="11663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Распределение программных 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непрограммных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расходов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2018 – 2021 годах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 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857224" y="4071942"/>
          <a:ext cx="8072494" cy="260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9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916832"/>
            <a:ext cx="3024336" cy="79208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образовательных учреждений с созданием дополнительных мест для детей от 2 месяцев до 3 лет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1920" y="3501008"/>
            <a:ext cx="4752528" cy="86409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Обеспечение сохранности муниципального имущества, создание безопасных условий проживания граждан в жилых помещениях многоквартирных домов, находящихся  в муниципальной собственности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124744"/>
            <a:ext cx="3024336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 сфера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1124744"/>
            <a:ext cx="4752528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Городское хозяйство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3284984"/>
            <a:ext cx="3024336" cy="115212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действующей сети муниципальных учреждений, сохранение контингента занимающихся в учреждениях дополнительного образования  на уровне предыдущего периода 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4509120"/>
            <a:ext cx="3024336" cy="99176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семей в рамках реализации муниципальной программы "Молодой семье – доступное жильё</a:t>
            </a:r>
            <a:r>
              <a:rPr lang="en-US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544" y="5589240"/>
            <a:ext cx="3024336" cy="63172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в полном размере принятых публичных нормативных обязательств перед населением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4509120"/>
            <a:ext cx="4752528" cy="1711844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мероприятий по поддержанию в технически исправном состоянии сетей и сооружений ливневой канализации,  устранению аварийных ситуаций на оборудовании и сетях инженерной инфраструктуры,  поддержанию в технически исправном эксплуатационном состоянии сетей уличного (наружного) освещения содержанию объектов и сетей инженерной инфраструктуры, оформленных в муниципальную собственность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1916832"/>
            <a:ext cx="4752528" cy="144016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работ по содержанию улично-дорожной сети, ремонту дорог, повышению безопасности дорожного движения, санитарной очистке территорий городского округа, благоустройству территорий, содержанию мест захоронения, комплексному содержанию территорий общего пользования, жилых кварталов и объектов озеленения, охране, защите и воспроизводству лесов, охране окружающей среды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7544" y="2780928"/>
            <a:ext cx="3024336" cy="43204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физкультурно-оздоровительного комплекса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188640"/>
            <a:ext cx="7668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Развитие приоритетных направлений расходов из бюджета городского округа Тольятти на 2019-2020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годы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2060848"/>
            <a:ext cx="23042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63,9 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Публично-нормативные обязательства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208" y="2060848"/>
            <a:ext cx="237626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35,3 млн.руб.  (78 млн.руб.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вышест.бюдж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молодым семьям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91880" y="249289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Бюджет городского округа Тольятти</a:t>
            </a:r>
          </a:p>
          <a:p>
            <a:r>
              <a:rPr lang="ru-RU" dirty="0"/>
              <a:t>на 201</a:t>
            </a:r>
            <a:r>
              <a:rPr lang="en-US" dirty="0"/>
              <a:t>9</a:t>
            </a:r>
            <a:r>
              <a:rPr lang="ru-RU" dirty="0"/>
              <a:t> г.</a:t>
            </a:r>
          </a:p>
          <a:p>
            <a:r>
              <a:rPr lang="ru-RU" u="sng" dirty="0"/>
              <a:t>574,3  млн.руб.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47864" y="1124744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305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Субсидии СОНКО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36096" y="4509120"/>
            <a:ext cx="338437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22,5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выплаты  на присмотр и уход за детьми-инвалидами, детьми-сиротами, детьми оставшимися без попечения родителей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3568" y="4509120"/>
            <a:ext cx="3096344" cy="11387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147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бесплатного, льготного питания учащихся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социальную поддержку граждан, социальных организаций в 2019 г. 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6225</TotalTime>
  <Words>1460</Words>
  <Application>Microsoft Office PowerPoint</Application>
  <PresentationFormat>Экран (4:3)</PresentationFormat>
  <Paragraphs>324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bryzgalova</cp:lastModifiedBy>
  <cp:revision>664</cp:revision>
  <cp:lastPrinted>2019-01-31T07:43:25Z</cp:lastPrinted>
  <dcterms:created xsi:type="dcterms:W3CDTF">2017-06-15T13:15:30Z</dcterms:created>
  <dcterms:modified xsi:type="dcterms:W3CDTF">2019-06-11T11:15:21Z</dcterms:modified>
</cp:coreProperties>
</file>