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96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017984"/>
        <c:axId val="135019520"/>
      </c:barChart>
      <c:catAx>
        <c:axId val="13501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019520"/>
        <c:crosses val="autoZero"/>
        <c:auto val="1"/>
        <c:lblAlgn val="ctr"/>
        <c:lblOffset val="100"/>
        <c:noMultiLvlLbl val="0"/>
      </c:catAx>
      <c:valAx>
        <c:axId val="13501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017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552516158649"/>
          <c:y val="0.12390485668013072"/>
          <c:w val="0.57302854205063114"/>
          <c:h val="0.8168362988206767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63456"/>
        <c:axId val="137364992"/>
      </c:lineChart>
      <c:catAx>
        <c:axId val="13736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7364992"/>
        <c:crosses val="autoZero"/>
        <c:auto val="1"/>
        <c:lblAlgn val="ctr"/>
        <c:lblOffset val="100"/>
        <c:noMultiLvlLbl val="0"/>
      </c:catAx>
      <c:valAx>
        <c:axId val="13736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7363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477"/>
          <c:y val="0.75464038746886186"/>
          <c:w val="0.17745524104532165"/>
          <c:h val="0.13695394246823517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805"/>
                  <c:y val="-0.155332691564027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754980343447077E-2"/>
                  <c:y val="1.173199919795012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005436021118827E-2"/>
                  <c:y val="-4.152837278318876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 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419034574328474"/>
                  <c:y val="-0.191546003558068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11083134170651E-2"/>
                  <c:y val="2.7293715945081651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462841845362717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55.337687035445789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9.7371256693377095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38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675152339637153"/>
                  <c:y val="9.65636645551828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9,7%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904141653745393"/>
                  <c:y val="6.72080052556350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46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14,3%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782512056931698"/>
                  <c:y val="-0.1889754388037219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1 4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15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924212921660671"/>
                  <c:y val="4.999744112765894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2051888341543652"/>
                  <c:y val="-0.246099766777065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949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;53,4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0941769941671173E-2"/>
                  <c:y val="5.90277151909098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en-US" dirty="0" smtClean="0"/>
                      <a:t>536</a:t>
                    </a:r>
                    <a:r>
                      <a:rPr lang="ru-RU" dirty="0" smtClean="0"/>
                      <a:t>;4,1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5860904006151191"/>
                  <c:y val="1.98192742667558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Соц.политика-44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6155280603486022"/>
                  <c:y val="-2.392188340728064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спорт-14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;1,0%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6362234507293555E-2"/>
                  <c:y val="-1.3220008383550971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СМИ- 9 ; 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3134866762344363"/>
                  <c:y val="-7.986050490206890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1419.7550000000001</c:v>
                </c:pt>
                <c:pt idx="1">
                  <c:v>132.73399999999998</c:v>
                </c:pt>
                <c:pt idx="2">
                  <c:v>2044.9829999999999</c:v>
                </c:pt>
                <c:pt idx="3">
                  <c:v>1425.8899999999999</c:v>
                </c:pt>
                <c:pt idx="4">
                  <c:v>20.241999999999987</c:v>
                </c:pt>
                <c:pt idx="5">
                  <c:v>7979.85</c:v>
                </c:pt>
                <c:pt idx="6">
                  <c:v>610.92599999999948</c:v>
                </c:pt>
                <c:pt idx="7">
                  <c:v>538.73099999999999</c:v>
                </c:pt>
                <c:pt idx="8">
                  <c:v>144.49</c:v>
                </c:pt>
                <c:pt idx="9">
                  <c:v>8.5479999999999983</c:v>
                </c:pt>
                <c:pt idx="10">
                  <c:v>503.98999999999967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344338481746694"/>
          <c:y val="2.7488458072559851E-2"/>
          <c:w val="0.49753437464287592"/>
          <c:h val="0.88800926165070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Прочие ГРБС (менее 100 млн.руб.)</c:v>
                </c:pt>
                <c:pt idx="1">
                  <c:v>Орг.управление</c:v>
                </c:pt>
                <c:pt idx="2">
                  <c:v>Департамент инф.технологий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физ.культуры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ДУМИ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134</c:v>
                </c:pt>
                <c:pt idx="1">
                  <c:v>212</c:v>
                </c:pt>
                <c:pt idx="2">
                  <c:v>303</c:v>
                </c:pt>
                <c:pt idx="3">
                  <c:v>1095</c:v>
                </c:pt>
                <c:pt idx="4">
                  <c:v>560</c:v>
                </c:pt>
                <c:pt idx="5">
                  <c:v>884</c:v>
                </c:pt>
                <c:pt idx="6">
                  <c:v>6376</c:v>
                </c:pt>
                <c:pt idx="7">
                  <c:v>886</c:v>
                </c:pt>
                <c:pt idx="8">
                  <c:v>1925</c:v>
                </c:pt>
                <c:pt idx="9">
                  <c:v>136</c:v>
                </c:pt>
                <c:pt idx="10">
                  <c:v>339</c:v>
                </c:pt>
                <c:pt idx="11">
                  <c:v>624</c:v>
                </c:pt>
                <c:pt idx="12">
                  <c:v>581</c:v>
                </c:pt>
                <c:pt idx="13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72480"/>
        <c:axId val="62803968"/>
      </c:barChart>
      <c:catAx>
        <c:axId val="78772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803968"/>
        <c:crosses val="autoZero"/>
        <c:auto val="1"/>
        <c:lblAlgn val="ctr"/>
        <c:lblOffset val="100"/>
        <c:noMultiLvlLbl val="0"/>
      </c:catAx>
      <c:valAx>
        <c:axId val="628039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772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46487318541218E-3"/>
                  <c:y val="8.9429723808325682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35,7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18,4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64,3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617472"/>
        <c:axId val="62619008"/>
      </c:barChart>
      <c:catAx>
        <c:axId val="6261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619008"/>
        <c:crosses val="autoZero"/>
        <c:auto val="1"/>
        <c:lblAlgn val="ctr"/>
        <c:lblOffset val="100"/>
        <c:noMultiLvlLbl val="0"/>
      </c:catAx>
      <c:valAx>
        <c:axId val="62619008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2617472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4.90196078431384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85568"/>
        <c:axId val="136303744"/>
      </c:barChart>
      <c:lineChart>
        <c:grouping val="stacked"/>
        <c:varyColors val="0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81625594466419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940337224384245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481761764215544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285568"/>
        <c:axId val="136303744"/>
      </c:lineChart>
      <c:catAx>
        <c:axId val="13628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6303744"/>
        <c:crosses val="autoZero"/>
        <c:auto val="1"/>
        <c:lblAlgn val="ctr"/>
        <c:lblOffset val="100"/>
        <c:noMultiLvlLbl val="0"/>
      </c:catAx>
      <c:valAx>
        <c:axId val="136303744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6285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0.4532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492920" y="142885"/>
          <a:ext cx="721759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14 568</a:t>
          </a: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652</a:t>
          </a: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703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0.34847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916855" y="857265"/>
          <a:ext cx="583499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0.46629</cdr:x>
      <cdr:y>0.30303</cdr:y>
    </cdr:from>
    <cdr:to>
      <cdr:x>0.5841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64928" y="714379"/>
          <a:ext cx="648072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493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295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217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0.02817</cdr:y>
    </cdr:from>
    <cdr:to>
      <cdr:x>0.45082</cdr:x>
      <cdr:y>0.07042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2" y="14287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123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0.43397</cdr:x>
      <cdr:y>0.09567</cdr:y>
    </cdr:from>
    <cdr:to>
      <cdr:x>0.48315</cdr:x>
      <cdr:y>0.13793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82224" y="485246"/>
          <a:ext cx="428625" cy="214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581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0.15493</cdr:y>
    </cdr:from>
    <cdr:to>
      <cdr:x>0.4918</cdr:x>
      <cdr:y>0.19718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7652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62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0.22535</cdr:y>
    </cdr:from>
    <cdr:to>
      <cdr:x>0.46721</cdr:x>
      <cdr:y>0.26761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114300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42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0.41311</cdr:x>
      <cdr:y>0.29167</cdr:y>
    </cdr:from>
    <cdr:to>
      <cdr:x>0.46229</cdr:x>
      <cdr:y>0.33392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00400" y="1512168"/>
          <a:ext cx="428625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136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0.52051</cdr:x>
      <cdr:y>0.34722</cdr:y>
    </cdr:from>
    <cdr:to>
      <cdr:x>0.59836</cdr:x>
      <cdr:y>0.40278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536505" y="1800200"/>
          <a:ext cx="6784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1 9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42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0.45442</cdr:x>
      <cdr:y>0.41667</cdr:y>
    </cdr:from>
    <cdr:to>
      <cdr:x>0.5036</cdr:x>
      <cdr:y>0.45892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960440" y="2160240"/>
          <a:ext cx="428626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900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0.79316</cdr:x>
      <cdr:y>0.47222</cdr:y>
    </cdr:from>
    <cdr:to>
      <cdr:x>0.90158</cdr:x>
      <cdr:y>0.53541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12768" y="2448272"/>
          <a:ext cx="944876" cy="32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6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484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0.53577</cdr:y>
    </cdr:from>
    <cdr:to>
      <cdr:x>0.54138</cdr:x>
      <cdr:y>0.57836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00558" y="2717494"/>
          <a:ext cx="71776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1 153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0.60676</cdr:y>
    </cdr:from>
    <cdr:to>
      <cdr:x>0.4918</cdr:x>
      <cdr:y>0.64935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57626" y="3077534"/>
          <a:ext cx="42862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56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0.46721</cdr:x>
      <cdr:y>0.66355</cdr:y>
    </cdr:from>
    <cdr:to>
      <cdr:x>0.54098</cdr:x>
      <cdr:y>0.70614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071939" y="3365566"/>
          <a:ext cx="64293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73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0.42963</cdr:x>
      <cdr:y>0.73611</cdr:y>
    </cdr:from>
    <cdr:to>
      <cdr:x>0.4908</cdr:x>
      <cdr:y>0.7929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744416" y="3816424"/>
          <a:ext cx="533149" cy="29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30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0.43789</cdr:x>
      <cdr:y>0.79167</cdr:y>
    </cdr:from>
    <cdr:to>
      <cdr:x>0.48707</cdr:x>
      <cdr:y>0.83393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816424" y="4104456"/>
          <a:ext cx="428625" cy="2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21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0.42137</cdr:x>
      <cdr:y>0.86111</cdr:y>
    </cdr:from>
    <cdr:to>
      <cdr:x>0.47055</cdr:x>
      <cdr:y>0.90336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672408" y="4464496"/>
          <a:ext cx="428625" cy="219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13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СДЮСШОР, 2 ДШИ и 1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1285860"/>
            <a:ext cx="2675435" cy="2087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культуры, Культурный центр «Автоград», Досуговый центр «Русич», ТЮЗ «Дилижанс»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3500438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,9  млн.руб. 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37,7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4-х детских садов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«Северный», 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квартале Автозаводского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района)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7554" y="507207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1412777"/>
            <a:ext cx="244827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1340768"/>
            <a:ext cx="288032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6143636" y="2965218"/>
            <a:ext cx="278608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4,9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строительства общеобразовательной школы в 18 квартале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428596" y="2714620"/>
            <a:ext cx="239743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4,3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Проектрование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строительство ФСК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N 7 «Акробат» в 21 квартале 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г.о.Тольятти на 2019 г.                                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51,6мл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н.руб.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 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142984"/>
            <a:ext cx="259228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1428736"/>
            <a:ext cx="266429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72,5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4509120"/>
            <a:ext cx="37444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17,4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4500570"/>
            <a:ext cx="360040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309320"/>
            <a:ext cx="8532440" cy="23276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388" y="6092825"/>
            <a:ext cx="7127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+mn-cs"/>
              </a:rPr>
              <a:t>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451" y="1700213"/>
            <a:ext cx="331254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224,8 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363" y="1700213"/>
            <a:ext cx="3240087" cy="739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71.9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675" y="908721"/>
            <a:ext cx="345598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Бюджет на 2019 год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69</a:t>
            </a:r>
            <a:r>
              <a:rPr lang="en-US" sz="1800" b="1" u="sng" dirty="0" smtClean="0">
                <a:solidFill>
                  <a:schemeClr val="tx1"/>
                </a:solidFill>
              </a:rPr>
              <a:t>6</a:t>
            </a:r>
            <a:r>
              <a:rPr lang="ru-RU" sz="1800" b="1" u="sng" dirty="0" smtClean="0">
                <a:solidFill>
                  <a:schemeClr val="tx1"/>
                </a:solidFill>
              </a:rPr>
              <a:t>,</a:t>
            </a:r>
            <a:r>
              <a:rPr lang="en-US" sz="1800" b="1" u="sng" dirty="0" smtClean="0">
                <a:solidFill>
                  <a:schemeClr val="tx1"/>
                </a:solidFill>
              </a:rPr>
              <a:t>7</a:t>
            </a:r>
            <a:r>
              <a:rPr lang="ru-RU" sz="1800" b="1" u="sng" dirty="0" smtClean="0">
                <a:solidFill>
                  <a:schemeClr val="tx1"/>
                </a:solidFill>
              </a:rPr>
              <a:t>  млн.руб.</a:t>
            </a:r>
            <a:endParaRPr lang="ru-RU" sz="1800" b="1" u="sng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450" y="2852936"/>
            <a:ext cx="331311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29190" y="2428868"/>
            <a:ext cx="324008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9190" y="3214686"/>
            <a:ext cx="3240087" cy="600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450" y="4149725"/>
            <a:ext cx="3312542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173,9 млн.руб.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5 %) в т.ч.: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Бульвар Гая,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Буферная зона лесного массива (вдоль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ул.Баныкина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ул.Родины от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Соцгорода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Портпоселка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Итальянский сквер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0"/>
            <a:ext cx="87122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8313" y="2565400"/>
            <a:ext cx="719137" cy="3240088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172450" y="2214554"/>
            <a:ext cx="719138" cy="400052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9190" y="3786190"/>
            <a:ext cx="3240087" cy="600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Обустройство береговых зон – </a:t>
            </a: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57,2 млн.руб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. и образовательных учреждений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1,8 млн.руб. </a:t>
            </a:r>
            <a:endParaRPr lang="en-US" sz="11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4429132"/>
            <a:ext cx="3240087" cy="5762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знаковых и социально-значимых мест</a:t>
            </a:r>
          </a:p>
          <a:p>
            <a:pPr algn="ctr">
              <a:defRPr/>
            </a:pP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316,2 млн.руб.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5000636"/>
            <a:ext cx="3240087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общественных проектов по поддержке инициатив населения</a:t>
            </a:r>
          </a:p>
          <a:p>
            <a:pPr algn="ctr">
              <a:defRPr/>
            </a:pPr>
            <a:r>
              <a:rPr lang="en-US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 млн.руб.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9190" y="5643578"/>
            <a:ext cx="32147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 реконструкция набережной Автозаводского района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2,8млн.руб</a:t>
            </a:r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5  776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6 080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6 241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504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43985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7 493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14 339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7 395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7 096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7 373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7 472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14 568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7 652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-257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583820938"/>
              </p:ext>
            </p:extLst>
          </p:nvPr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9752" y="4143381"/>
            <a:ext cx="80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4071942"/>
            <a:ext cx="798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47953927"/>
              </p:ext>
            </p:extLst>
          </p:nvPr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727088644"/>
              </p:ext>
            </p:extLst>
          </p:nvPr>
        </p:nvGraphicFramePr>
        <p:xfrm>
          <a:off x="251520" y="980728"/>
          <a:ext cx="87154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88147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7 652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634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77219858"/>
              </p:ext>
            </p:extLst>
          </p:nvPr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857364"/>
            <a:ext cx="4752528" cy="15716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2214554"/>
            <a:ext cx="2448272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665</a:t>
            </a:r>
            <a:r>
              <a:rPr lang="ru-RU" u="sng" dirty="0" smtClean="0">
                <a:solidFill>
                  <a:schemeClr val="bg1"/>
                </a:solidFill>
              </a:rPr>
              <a:t>,</a:t>
            </a:r>
            <a:r>
              <a:rPr lang="en-US" u="sng" dirty="0" smtClean="0">
                <a:solidFill>
                  <a:schemeClr val="bg1"/>
                </a:solidFill>
              </a:rPr>
              <a:t>9</a:t>
            </a:r>
            <a:r>
              <a:rPr lang="ru-RU" u="sng" dirty="0" smtClean="0">
                <a:solidFill>
                  <a:schemeClr val="bg1"/>
                </a:solidFill>
              </a:rPr>
              <a:t>  млн.руб.</a:t>
            </a:r>
            <a:r>
              <a:rPr lang="en-US" u="sng" dirty="0" smtClean="0">
                <a:solidFill>
                  <a:schemeClr val="bg1"/>
                </a:solidFill>
              </a:rPr>
              <a:t>(</a:t>
            </a:r>
            <a:r>
              <a:rPr lang="ru-RU" u="sng" dirty="0" smtClean="0">
                <a:solidFill>
                  <a:schemeClr val="bg1"/>
                </a:solidFill>
              </a:rPr>
              <a:t>78 млн.руб. </a:t>
            </a:r>
            <a:r>
              <a:rPr lang="ru-RU" u="sng" dirty="0" err="1" smtClean="0">
                <a:solidFill>
                  <a:schemeClr val="bg1"/>
                </a:solidFill>
              </a:rPr>
              <a:t>вышест.бюдж</a:t>
            </a:r>
            <a:r>
              <a:rPr lang="ru-RU" u="sng" dirty="0" smtClean="0">
                <a:solidFill>
                  <a:schemeClr val="bg1"/>
                </a:solidFill>
              </a:rPr>
              <a:t>.)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97,2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415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6887</TotalTime>
  <Words>1443</Words>
  <Application>Microsoft Office PowerPoint</Application>
  <PresentationFormat>Экран (4:3)</PresentationFormat>
  <Paragraphs>328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Архипова Елена Иннакентьевна</cp:lastModifiedBy>
  <cp:revision>743</cp:revision>
  <cp:lastPrinted>2019-07-15T11:36:01Z</cp:lastPrinted>
  <dcterms:created xsi:type="dcterms:W3CDTF">2017-06-15T13:15:30Z</dcterms:created>
  <dcterms:modified xsi:type="dcterms:W3CDTF">2019-07-16T07:45:05Z</dcterms:modified>
</cp:coreProperties>
</file>