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5" r:id="rId2"/>
    <p:sldId id="266" r:id="rId3"/>
    <p:sldId id="779" r:id="rId4"/>
    <p:sldId id="268" r:id="rId5"/>
    <p:sldId id="267" r:id="rId6"/>
    <p:sldId id="284" r:id="rId7"/>
    <p:sldId id="704" r:id="rId8"/>
    <p:sldId id="713" r:id="rId9"/>
    <p:sldId id="780" r:id="rId10"/>
    <p:sldId id="290" r:id="rId11"/>
    <p:sldId id="280" r:id="rId12"/>
    <p:sldId id="291" r:id="rId13"/>
    <p:sldId id="672" r:id="rId14"/>
    <p:sldId id="715" r:id="rId15"/>
    <p:sldId id="778" r:id="rId16"/>
    <p:sldId id="781" r:id="rId17"/>
    <p:sldId id="723" r:id="rId18"/>
    <p:sldId id="264" r:id="rId19"/>
  </p:sldIdLst>
  <p:sldSz cx="9144000" cy="6858000" type="screen4x3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99CCFF"/>
    <a:srgbClr val="6699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26C250-891C-4EDF-B929-90CC4223F767}" type="datetimeFigureOut">
              <a:rPr lang="ru-RU"/>
              <a:pPr>
                <a:defRPr/>
              </a:pPr>
              <a:t>08.12.2023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E5C1A84-1199-431E-B05F-B310DDEFC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2AF0968-9C60-4D02-9066-B7E5B67BAE15}" type="datetimeFigureOut">
              <a:rPr lang="ru-RU"/>
              <a:pPr>
                <a:defRPr/>
              </a:pPr>
              <a:t>08.12.2023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13C1A81-12C4-4FE2-8A50-84D55CF0A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092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5EA4FD-5488-4147-B512-6608317FDFB5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48882"/>
            <a:ext cx="7772400" cy="2160239"/>
          </a:xfrm>
          <a:prstGeom prst="rect">
            <a:avLst/>
          </a:prstGeom>
        </p:spPr>
        <p:txBody>
          <a:bodyPr anchor="ctr"/>
          <a:lstStyle>
            <a:lvl1pPr algn="ctr">
              <a:defRPr sz="44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797152"/>
            <a:ext cx="6400800" cy="151216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 i="1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1"/>
          </p:nvPr>
        </p:nvSpPr>
        <p:spPr>
          <a:xfrm>
            <a:off x="1547664" y="188641"/>
            <a:ext cx="7344817" cy="936104"/>
          </a:xfrm>
          <a:prstGeom prst="rect">
            <a:avLst/>
          </a:prstGeom>
        </p:spPr>
        <p:txBody>
          <a:bodyPr anchor="ctr"/>
          <a:lstStyle>
            <a:lvl1pPr marL="0" indent="0" algn="r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ru-RU" sz="2000" b="1" kern="0" dirty="0" smtClean="0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1F3A2-EBA7-4450-82C2-3D1046F67E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1520" y="1600201"/>
            <a:ext cx="8640960" cy="47091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47664" y="188641"/>
            <a:ext cx="7344816" cy="936104"/>
          </a:xfrm>
          <a:prstGeom prst="rect">
            <a:avLst/>
          </a:prstGeom>
        </p:spPr>
        <p:txBody>
          <a:bodyPr anchor="ctr"/>
          <a:lstStyle>
            <a:lvl1pPr>
              <a:defRPr lang="ru-RU" sz="2000" b="1" kern="0" dirty="0"/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52E20-1FD2-43F2-BA3D-BB1163AC6E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1" y="1628800"/>
            <a:ext cx="1920179" cy="4680520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1520" y="1628800"/>
            <a:ext cx="6568381" cy="4680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91BA0-352B-45C9-A6F5-A2EDCDF91E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Благодарю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 userDrawn="1"/>
        </p:nvSpPr>
        <p:spPr>
          <a:xfrm>
            <a:off x="685800" y="2747963"/>
            <a:ext cx="7772400" cy="1362075"/>
          </a:xfrm>
          <a:prstGeom prst="rect">
            <a:avLst/>
          </a:prstGeom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336699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336699"/>
                </a:solidFill>
                <a:latin typeface="Tahoma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336699"/>
                </a:solidFill>
                <a:latin typeface="Tahoma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336699"/>
                </a:solidFill>
                <a:latin typeface="Tahoma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336699"/>
                </a:solidFill>
                <a:latin typeface="Tahom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336699"/>
                </a:solidFill>
                <a:latin typeface="Tahom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336699"/>
                </a:solidFill>
                <a:latin typeface="Tahom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336699"/>
                </a:solidFill>
                <a:latin typeface="Tahom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336699"/>
                </a:solidFill>
                <a:latin typeface="Tahoma" pitchFamily="34" charset="0"/>
              </a:defRPr>
            </a:lvl9pPr>
          </a:lstStyle>
          <a:p>
            <a:pPr algn="ctr">
              <a:defRPr/>
            </a:pPr>
            <a:r>
              <a:rPr lang="ru-RU" sz="3600" b="1" dirty="0"/>
              <a:t>Благодарю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49D2A-BCC9-4675-AF22-67A250874C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7E714-F78A-4600-AC85-4D13087E84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606BC-7EE2-4D87-B91B-3CB7089552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9685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547664" y="188641"/>
            <a:ext cx="7344816" cy="936104"/>
          </a:xfrm>
          <a:prstGeom prst="rect">
            <a:avLst/>
          </a:prstGeom>
        </p:spPr>
        <p:txBody>
          <a:bodyPr anchor="ctr"/>
          <a:lstStyle>
            <a:lvl1pPr>
              <a:defRPr lang="ru-RU" sz="2000" b="1" kern="0" dirty="0"/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2BEDE-C748-4BF8-8197-7E95B41B24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348880"/>
            <a:ext cx="7772400" cy="1362075"/>
          </a:xfrm>
          <a:prstGeom prst="rect">
            <a:avLst/>
          </a:prstGeom>
        </p:spPr>
        <p:txBody>
          <a:bodyPr anchor="b"/>
          <a:lstStyle>
            <a:lvl1pPr algn="ctr">
              <a:defRPr sz="3600" b="1" cap="none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717032"/>
            <a:ext cx="7772400" cy="1500187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1AFD9-BE51-4E1F-BDB3-4BE1936812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47664" y="188641"/>
            <a:ext cx="7344816" cy="936104"/>
          </a:xfrm>
          <a:prstGeom prst="rect">
            <a:avLst/>
          </a:prstGeom>
        </p:spPr>
        <p:txBody>
          <a:bodyPr anchor="ctr"/>
          <a:lstStyle>
            <a:lvl1pPr>
              <a:defRPr lang="ru-RU" sz="2000" b="1" kern="0" dirty="0"/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31EC6-3AC2-4035-8F0C-BF80CFEB4F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47664" y="188641"/>
            <a:ext cx="7344816" cy="936104"/>
          </a:xfrm>
          <a:prstGeom prst="rect">
            <a:avLst/>
          </a:prstGeom>
        </p:spPr>
        <p:txBody>
          <a:bodyPr anchor="ctr"/>
          <a:lstStyle>
            <a:lvl1pPr>
              <a:defRPr lang="ru-RU" sz="2000" b="1" kern="0" dirty="0"/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B9750-13C7-47CD-83EA-7B6C0142E9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47664" y="188641"/>
            <a:ext cx="7344816" cy="936104"/>
          </a:xfrm>
          <a:prstGeom prst="rect">
            <a:avLst/>
          </a:prstGeom>
        </p:spPr>
        <p:txBody>
          <a:bodyPr anchor="ctr"/>
          <a:lstStyle>
            <a:lvl1pPr>
              <a:defRPr lang="ru-RU" sz="2000" b="1" kern="0" dirty="0"/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3605C-FCCE-4450-BD61-7C3E43C19A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CCBE3-5949-4A6A-88E1-E01EE36C4D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1412777"/>
            <a:ext cx="5111751" cy="47133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547664" y="188641"/>
            <a:ext cx="7344816" cy="936104"/>
          </a:xfrm>
          <a:prstGeom prst="rect">
            <a:avLst/>
          </a:prstGeom>
        </p:spPr>
        <p:txBody>
          <a:bodyPr anchor="ctr"/>
          <a:lstStyle>
            <a:lvl1pPr>
              <a:defRPr lang="ru-RU" sz="2000" b="1" kern="0" dirty="0"/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8B635-050F-446B-9787-D48BB906EB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1520" y="1484784"/>
            <a:ext cx="864096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589241"/>
            <a:ext cx="8640960" cy="720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47664" y="188641"/>
            <a:ext cx="7344816" cy="936104"/>
          </a:xfrm>
          <a:prstGeom prst="rect">
            <a:avLst/>
          </a:prstGeom>
        </p:spPr>
        <p:txBody>
          <a:bodyPr anchor="ctr"/>
          <a:lstStyle>
            <a:lvl1pPr>
              <a:defRPr lang="ru-RU" sz="2000" b="1" kern="0" dirty="0"/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1F489-8377-4C70-896B-54ED946862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48"/>
          <p:cNvSpPr>
            <a:spLocks noChangeArrowheads="1"/>
          </p:cNvSpPr>
          <p:nvPr/>
        </p:nvSpPr>
        <p:spPr bwMode="auto">
          <a:xfrm>
            <a:off x="0" y="6497638"/>
            <a:ext cx="9144000" cy="3603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75688" y="6497638"/>
            <a:ext cx="395287" cy="3603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CC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50C835B-CBA2-406D-A458-2F86E04E2D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32" name="Прямоугольник 4"/>
          <p:cNvSpPr>
            <a:spLocks noChangeArrowheads="1"/>
          </p:cNvSpPr>
          <p:nvPr userDrawn="1"/>
        </p:nvSpPr>
        <p:spPr bwMode="auto">
          <a:xfrm>
            <a:off x="0" y="1196975"/>
            <a:ext cx="9144000" cy="71438"/>
          </a:xfrm>
          <a:prstGeom prst="rect">
            <a:avLst/>
          </a:prstGeom>
          <a:gradFill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/>
          </a:gra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latin typeface="Arial Black" pitchFamily="34" charset="0"/>
            </a:endParaRPr>
          </a:p>
        </p:txBody>
      </p:sp>
      <p:pic>
        <p:nvPicPr>
          <p:cNvPr id="1035" name="Picture 11" descr="F:\Наработки\Графические проекты\Герб Новгородской области\Герб Новгородской области.pn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89029" y="180975"/>
            <a:ext cx="1042611" cy="1231802"/>
          </a:xfrm>
          <a:prstGeom prst="rect">
            <a:avLst/>
          </a:prstGeom>
          <a:noFill/>
          <a:effectLst>
            <a:glow rad="139700">
              <a:schemeClr val="bg1"/>
            </a:glo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</p:sldLayoutIdLst>
  <p:transition>
    <p:strips dir="rd"/>
  </p:transition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rgbClr val="336699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rgbClr val="336699"/>
          </a:solidFill>
          <a:latin typeface="Tahom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rgbClr val="336699"/>
          </a:solidFill>
          <a:latin typeface="Tahom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rgbClr val="336699"/>
          </a:solidFill>
          <a:latin typeface="Tahom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rgbClr val="336699"/>
          </a:solidFill>
          <a:latin typeface="Tahom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600">
          <a:solidFill>
            <a:srgbClr val="336699"/>
          </a:solidFill>
          <a:latin typeface="Tahom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600">
          <a:solidFill>
            <a:srgbClr val="336699"/>
          </a:solidFill>
          <a:latin typeface="Tahom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600">
          <a:solidFill>
            <a:srgbClr val="336699"/>
          </a:solidFill>
          <a:latin typeface="Tahom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600">
          <a:solidFill>
            <a:srgbClr val="336699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 descr="http://avtosreda.ru/images/news/2010/7222/2_03.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488" y="1412875"/>
            <a:ext cx="737552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Заголовок 2"/>
          <p:cNvSpPr>
            <a:spLocks noGrp="1"/>
          </p:cNvSpPr>
          <p:nvPr>
            <p:ph type="ctrTitle"/>
          </p:nvPr>
        </p:nvSpPr>
        <p:spPr bwMode="auto">
          <a:xfrm>
            <a:off x="539750" y="981075"/>
            <a:ext cx="7772400" cy="21605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sz="2800" dirty="0"/>
              <a:t>О мерах по предупреждению коррупции в подведомственных учреждениях </a:t>
            </a:r>
            <a:endParaRPr lang="ru-RU" altLang="ru-RU" sz="2600" b="0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1"/>
          </p:nvPr>
        </p:nvSpPr>
        <p:spPr>
          <a:xfrm>
            <a:off x="827088" y="188913"/>
            <a:ext cx="7345362" cy="936625"/>
          </a:xfrm>
        </p:spPr>
        <p:txBody>
          <a:bodyPr/>
          <a:lstStyle/>
          <a:p>
            <a:pPr>
              <a:defRPr/>
            </a:pPr>
            <a:r>
              <a:rPr dirty="0"/>
              <a:t>АДМИНИСТРАЦИЯ ГОРОДСКОГО ОКРУГА ТОЛЬЯТТИ</a:t>
            </a:r>
          </a:p>
          <a:p>
            <a:pPr algn="ctr">
              <a:defRPr/>
            </a:pPr>
            <a:r>
              <a:rPr dirty="0"/>
              <a:t>Управление муниципальной службы и кадровой политики</a:t>
            </a:r>
          </a:p>
        </p:txBody>
      </p:sp>
      <p:sp>
        <p:nvSpPr>
          <p:cNvPr id="57376" name="Rectangle 32"/>
          <p:cNvSpPr>
            <a:spLocks noChangeArrowheads="1"/>
          </p:cNvSpPr>
          <p:nvPr/>
        </p:nvSpPr>
        <p:spPr bwMode="auto">
          <a:xfrm>
            <a:off x="2628900" y="4868863"/>
            <a:ext cx="6400800" cy="100806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 algn="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1600" i="1" dirty="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1"/>
          <p:cNvSpPr>
            <a:spLocks noGrp="1"/>
          </p:cNvSpPr>
          <p:nvPr>
            <p:ph idx="1"/>
          </p:nvPr>
        </p:nvSpPr>
        <p:spPr bwMode="auto">
          <a:xfrm>
            <a:off x="250825" y="836613"/>
            <a:ext cx="8642350" cy="57610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200"/>
              </a:spcAft>
            </a:pPr>
            <a:r>
              <a:rPr lang="ru-RU" sz="1800" dirty="0"/>
              <a:t>ограничение доступа работника к конкретной информации;</a:t>
            </a:r>
          </a:p>
          <a:p>
            <a:pPr>
              <a:spcAft>
                <a:spcPts val="1200"/>
              </a:spcAft>
            </a:pPr>
            <a:r>
              <a:rPr lang="ru-RU" sz="1800" dirty="0"/>
              <a:t>добровольный отказ работника МУ или его отстранение (постоянное или временное) от вопросов, которые находятся или могут оказаться под влиянием конфликта интересов;</a:t>
            </a:r>
          </a:p>
          <a:p>
            <a:pPr>
              <a:spcAft>
                <a:spcPts val="1200"/>
              </a:spcAft>
            </a:pPr>
            <a:r>
              <a:rPr lang="ru-RU" sz="1800" dirty="0"/>
              <a:t>пересмотр и изменение функциональных обязанностей работника;</a:t>
            </a:r>
          </a:p>
          <a:p>
            <a:pPr>
              <a:spcAft>
                <a:spcPts val="1200"/>
              </a:spcAft>
            </a:pPr>
            <a:r>
              <a:rPr lang="ru-RU" sz="1800" dirty="0"/>
              <a:t>перевод работника на должность, предусматривающую выполнение функциональных обязанностей, не связанных с конфликтом интересов;</a:t>
            </a:r>
          </a:p>
          <a:p>
            <a:pPr>
              <a:spcAft>
                <a:spcPts val="1200"/>
              </a:spcAft>
            </a:pPr>
            <a:r>
              <a:rPr lang="ru-RU" sz="1800" dirty="0"/>
              <a:t>передача работником принадлежащего ему имущества, являющегося основой возникновения конфликта интересов, в доверительное управление;</a:t>
            </a:r>
          </a:p>
          <a:p>
            <a:pPr>
              <a:spcAft>
                <a:spcPts val="1200"/>
              </a:spcAft>
            </a:pPr>
            <a:r>
              <a:rPr lang="ru-RU" sz="1800" dirty="0"/>
              <a:t>увольнение работника из организации по инициативе работника;</a:t>
            </a:r>
          </a:p>
          <a:p>
            <a:pPr>
              <a:spcAft>
                <a:spcPts val="1200"/>
              </a:spcAft>
            </a:pPr>
            <a:r>
              <a:rPr lang="ru-RU" sz="1800" dirty="0"/>
              <a:t>увольнение работника по инициативе работодателя за совершение дисциплинарного проступка, то есть за неисполнение или ненадлежащее исполнение работником по его вине возложенных на него трудовых обязанностей и т.д.</a:t>
            </a:r>
          </a:p>
          <a:p>
            <a:pPr>
              <a:buFontTx/>
              <a:buNone/>
            </a:pPr>
            <a:endParaRPr lang="ru-RU" sz="2000" dirty="0"/>
          </a:p>
        </p:txBody>
      </p:sp>
      <p:sp>
        <p:nvSpPr>
          <p:cNvPr id="30723" name="Заголовок 2"/>
          <p:cNvSpPr>
            <a:spLocks noGrp="1"/>
          </p:cNvSpPr>
          <p:nvPr>
            <p:ph type="title"/>
          </p:nvPr>
        </p:nvSpPr>
        <p:spPr bwMode="auto">
          <a:xfrm>
            <a:off x="611560" y="188913"/>
            <a:ext cx="8281615" cy="6477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dirty="0"/>
              <a:t>Способы урегулирования конфликта интересов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6DE049-14D9-420F-AA50-12C0ED3872F5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95327"/>
      </p:ext>
    </p:extLst>
  </p:cSld>
  <p:clrMapOvr>
    <a:masterClrMapping/>
  </p:clrMapOvr>
  <p:transition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1"/>
          <p:cNvSpPr>
            <a:spLocks noGrp="1"/>
          </p:cNvSpPr>
          <p:nvPr>
            <p:ph idx="1"/>
          </p:nvPr>
        </p:nvSpPr>
        <p:spPr bwMode="auto">
          <a:xfrm>
            <a:off x="250825" y="1484313"/>
            <a:ext cx="8642350" cy="4968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ru-RU" dirty="0"/>
              <a:t>	</a:t>
            </a:r>
            <a:r>
              <a:rPr lang="ru-RU" sz="2800" dirty="0"/>
              <a:t>демонстрировать свою </a:t>
            </a:r>
          </a:p>
          <a:p>
            <a:pPr algn="ctr">
              <a:buFontTx/>
              <a:buNone/>
            </a:pPr>
            <a:r>
              <a:rPr lang="ru-RU" sz="2800" dirty="0"/>
              <a:t>приверженность культуре честности, этическим стандартам и ценностям организации в процессе осуществления деятельности, принятия управленческих решений, а также решений о поощрении работников</a:t>
            </a:r>
          </a:p>
        </p:txBody>
      </p:sp>
      <p:sp>
        <p:nvSpPr>
          <p:cNvPr id="21507" name="Заголовок 2"/>
          <p:cNvSpPr>
            <a:spLocks noGrp="1"/>
          </p:cNvSpPr>
          <p:nvPr>
            <p:ph type="title"/>
          </p:nvPr>
        </p:nvSpPr>
        <p:spPr bwMode="auto">
          <a:xfrm>
            <a:off x="1042988" y="333375"/>
            <a:ext cx="7345362" cy="9366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sz="36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Руковод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итель</a:t>
            </a:r>
            <a:r>
              <a:rPr sz="36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организации должен </a:t>
            </a:r>
            <a:endParaRPr alt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CE0EE7-760E-482A-802C-2B7EF933A6D6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1026" name="Picture 2" descr="руководитель Стоковых иллюстраций и клипартов – (348,802 Стоковых  иллюстраций)">
            <a:extLst>
              <a:ext uri="{FF2B5EF4-FFF2-40B4-BE49-F238E27FC236}">
                <a16:creationId xmlns:a16="http://schemas.microsoft.com/office/drawing/2014/main" xmlns="" id="{55358D38-7F2A-1977-A95D-39EFED9E2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13" y="4365104"/>
            <a:ext cx="4818112" cy="230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52369"/>
      </p:ext>
    </p:extLst>
  </p:cSld>
  <p:clrMapOvr>
    <a:masterClrMapping/>
  </p:clrMapOvr>
  <p:transition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740892"/>
            <a:ext cx="9036050" cy="4941491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Проводить с сотрудниками беседы (обучающие семинары) на темы противодействия коррупции, разбирать примеры недопустимого коррупционного поведения</a:t>
            </a:r>
          </a:p>
          <a:p>
            <a:pPr marL="0" indent="0">
              <a:buNone/>
              <a:defRPr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Разработать и принять правила, регламентирующие вопросы приема деловых подарков</a:t>
            </a:r>
          </a:p>
          <a:p>
            <a:pPr marL="0" indent="0">
              <a:buNone/>
              <a:defRPr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Ввести антикоррупционные положения в трудовые договора работников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00112" y="360362"/>
            <a:ext cx="7343775" cy="1457748"/>
          </a:xfrm>
        </p:spPr>
        <p:txBody>
          <a:bodyPr/>
          <a:lstStyle/>
          <a:p>
            <a:pPr>
              <a:defRPr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Руководитель либо лицо, уполномоченное в сфере профилактики коррупционных правонарушений в организации, обязан:</a:t>
            </a:r>
            <a:b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0350CA-8D97-478D-BA75-8E8F7BDC74D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2050" name="Picture 2" descr="Ответственность руководителя организации: виды, как избежать">
            <a:extLst>
              <a:ext uri="{FF2B5EF4-FFF2-40B4-BE49-F238E27FC236}">
                <a16:creationId xmlns:a16="http://schemas.microsoft.com/office/drawing/2014/main" xmlns="" id="{753ED457-CDB5-4FEA-A2EF-D0E13D122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903" y="4391819"/>
            <a:ext cx="630019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582498"/>
      </p:ext>
    </p:extLst>
  </p:cSld>
  <p:clrMapOvr>
    <a:masterClrMapping/>
  </p:clrMapOvr>
  <p:transition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84213" y="260350"/>
            <a:ext cx="8064500" cy="778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600" dirty="0"/>
          </a:p>
          <a:p>
            <a:pPr algn="ctr"/>
            <a:r>
              <a:rPr lang="ru-RU" sz="3600" dirty="0"/>
              <a:t>Одной из обязанностей руководителя муниципального учреждения является предоставление</a:t>
            </a:r>
          </a:p>
          <a:p>
            <a:pPr algn="ctr"/>
            <a:endParaRPr lang="ru-RU" sz="3600" b="1" dirty="0"/>
          </a:p>
          <a:p>
            <a:pPr algn="ctr"/>
            <a:r>
              <a:rPr lang="ru-RU" sz="3600" b="1" dirty="0"/>
              <a:t>Сведений о доходах, расходах, об имуществе и обязательствах имущественного характера подаются с использованием СПО «Справки БК» (версия 2.5.3)</a:t>
            </a:r>
          </a:p>
          <a:p>
            <a:pPr algn="ctr"/>
            <a:endParaRPr lang="ru-RU" sz="3600" b="1" dirty="0"/>
          </a:p>
          <a:p>
            <a:pPr algn="ctr"/>
            <a:endParaRPr lang="ru-RU" sz="2800" dirty="0"/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 </a:t>
            </a:r>
            <a:endParaRPr lang="ru-RU" sz="36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158892A-EF34-EB3D-14EA-0F0192E3E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76672"/>
            <a:ext cx="1804572" cy="1024217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1"/>
          <p:cNvSpPr txBox="1">
            <a:spLocks noChangeArrowheads="1"/>
          </p:cNvSpPr>
          <p:nvPr/>
        </p:nvSpPr>
        <p:spPr bwMode="auto">
          <a:xfrm>
            <a:off x="1749020" y="404813"/>
            <a:ext cx="53316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u="sng" dirty="0">
                <a:solidFill>
                  <a:srgbClr val="C00000"/>
                </a:solidFill>
              </a:rPr>
              <a:t>Дисциплинарная ответственность </a:t>
            </a:r>
          </a:p>
          <a:p>
            <a:pPr algn="ctr"/>
            <a:r>
              <a:rPr lang="ru-RU" b="1" u="sng" dirty="0">
                <a:solidFill>
                  <a:srgbClr val="C00000"/>
                </a:solidFill>
              </a:rPr>
              <a:t>руководителей муниципальных учреждений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11886" y="4982561"/>
            <a:ext cx="3312368" cy="18119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chemeClr val="tx1"/>
                </a:solidFill>
              </a:rPr>
              <a:t>Замечание</a:t>
            </a:r>
          </a:p>
          <a:p>
            <a:pPr marL="285750" indent="-285750" algn="ctr">
              <a:buFont typeface="Courier New" panose="02070309020205020404" pitchFamily="49" charset="0"/>
              <a:buChar char="o"/>
              <a:defRPr/>
            </a:pPr>
            <a:endParaRPr lang="ru-RU" sz="1600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chemeClr val="tx1"/>
                </a:solidFill>
              </a:rPr>
              <a:t>Выговор</a:t>
            </a:r>
          </a:p>
          <a:p>
            <a:pPr marL="285750" indent="-285750" algn="ctr">
              <a:buFont typeface="Courier New" panose="02070309020205020404" pitchFamily="49" charset="0"/>
              <a:buChar char="o"/>
              <a:defRPr/>
            </a:pPr>
            <a:endParaRPr lang="ru-RU" sz="1600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chemeClr val="tx1"/>
                </a:solidFill>
              </a:rPr>
              <a:t>Увольнение по соответствующим основаниям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6621" y="2875946"/>
            <a:ext cx="4319587" cy="14091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Непринятие лицом, являющимся стороной конфликта интересов, мер по предотвращению и (или) урегулированию конфликта интересов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2843485" y="2227380"/>
            <a:ext cx="360363" cy="576263"/>
          </a:xfrm>
          <a:prstGeom prst="down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5760766" y="2227381"/>
            <a:ext cx="358775" cy="576262"/>
          </a:xfrm>
          <a:prstGeom prst="down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Скругленный прямоугольник 6">
            <a:extLst>
              <a:ext uri="{FF2B5EF4-FFF2-40B4-BE49-F238E27FC236}">
                <a16:creationId xmlns:a16="http://schemas.microsoft.com/office/drawing/2014/main" xmlns="" id="{A54B027C-B950-4466-B88B-C26463C1455A}"/>
              </a:ext>
            </a:extLst>
          </p:cNvPr>
          <p:cNvSpPr/>
          <p:nvPr/>
        </p:nvSpPr>
        <p:spPr>
          <a:xfrm>
            <a:off x="1749020" y="1088811"/>
            <a:ext cx="5478165" cy="10896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Неисполнение обязанностей, установленных в целях противодействия коррупции</a:t>
            </a:r>
          </a:p>
        </p:txBody>
      </p:sp>
      <p:sp>
        <p:nvSpPr>
          <p:cNvPr id="11" name="Скругленный прямоугольник 6">
            <a:extLst>
              <a:ext uri="{FF2B5EF4-FFF2-40B4-BE49-F238E27FC236}">
                <a16:creationId xmlns:a16="http://schemas.microsoft.com/office/drawing/2014/main" xmlns="" id="{97AADA50-7AF5-4D08-B1F1-C0ECD36AC189}"/>
              </a:ext>
            </a:extLst>
          </p:cNvPr>
          <p:cNvSpPr/>
          <p:nvPr/>
        </p:nvSpPr>
        <p:spPr>
          <a:xfrm>
            <a:off x="4568070" y="2860945"/>
            <a:ext cx="4392488" cy="14241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Непредставление либо представление заведомо недостоверных или неполных сведений о доходах, имуществе и обязательствах имущественного характера</a:t>
            </a:r>
          </a:p>
        </p:txBody>
      </p:sp>
      <p:sp>
        <p:nvSpPr>
          <p:cNvPr id="2" name="Стрелка вниз 5">
            <a:extLst>
              <a:ext uri="{FF2B5EF4-FFF2-40B4-BE49-F238E27FC236}">
                <a16:creationId xmlns:a16="http://schemas.microsoft.com/office/drawing/2014/main" xmlns="" id="{E1527447-4F32-6E05-3A3B-332CE44B5D4D}"/>
              </a:ext>
            </a:extLst>
          </p:cNvPr>
          <p:cNvSpPr/>
          <p:nvPr/>
        </p:nvSpPr>
        <p:spPr>
          <a:xfrm>
            <a:off x="4414845" y="4363019"/>
            <a:ext cx="360363" cy="576263"/>
          </a:xfrm>
          <a:prstGeom prst="down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BBE8A8E-70BA-A9C1-8BFE-CAA4BB26174D}"/>
              </a:ext>
            </a:extLst>
          </p:cNvPr>
          <p:cNvSpPr/>
          <p:nvPr/>
        </p:nvSpPr>
        <p:spPr>
          <a:xfrm>
            <a:off x="762000" y="453750"/>
            <a:ext cx="7620000" cy="743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Arial Black" panose="020B0A04020102020204" pitchFamily="34" charset="0"/>
              </a:rPr>
              <a:t>Уголовная ответственность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xmlns="" id="{E6F23DFC-6664-72F9-461A-7FE03B9A8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556792"/>
            <a:ext cx="640228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ст. 159 УК РФ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(мошенничество)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ст. 160 УК РФ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(присвоение или растрата)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ст. 204 УК РФ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(коммерческий подкуп)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ст. 285 УК РФ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(злоупотребление должностными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полномочиями)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ст. 285.1 УК РФ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(нецелевое использование бюджетных средств)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ст. 286 УК РФ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(превышение должностных полномочий)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ст. 290 УК РФ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(получение взятки)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ст. 291 УК РФ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(дача взятки)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ст. 291.1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УК РФ (посредничество во взяточничестве)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ст. 292 УК РФ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(служебный подлог)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ст. 293 УК РФ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(халатность)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ст. 304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(Провокация взятки либо коммерческого подкупа)  </a:t>
            </a:r>
          </a:p>
        </p:txBody>
      </p:sp>
      <p:pic>
        <p:nvPicPr>
          <p:cNvPr id="3074" name="Picture 2" descr="Президентские поправки в УК РФ о смягчении наказаний - текст законопроекта  - новости Право.ру">
            <a:extLst>
              <a:ext uri="{FF2B5EF4-FFF2-40B4-BE49-F238E27FC236}">
                <a16:creationId xmlns:a16="http://schemas.microsoft.com/office/drawing/2014/main" xmlns="" id="{9063A2E0-15A3-DDF6-A9EE-965B805F4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18" y="2000250"/>
            <a:ext cx="2880320" cy="272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424305"/>
      </p:ext>
    </p:extLst>
  </p:cSld>
  <p:clrMapOvr>
    <a:masterClrMapping/>
  </p:clrMapOvr>
  <p:transition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6"/>
          <p:cNvSpPr>
            <a:spLocks noChangeArrowheads="1"/>
          </p:cNvSpPr>
          <p:nvPr/>
        </p:nvSpPr>
        <p:spPr bwMode="auto">
          <a:xfrm>
            <a:off x="611188" y="2928317"/>
            <a:ext cx="79216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>
              <a:buFontTx/>
              <a:buChar char="-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indent="450850" algn="ctr"/>
            <a:r>
              <a:rPr lang="ru-RU" sz="1600" dirty="0"/>
              <a:t>      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660CF26-071A-410E-AB93-DFBB67B25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714" y="188640"/>
            <a:ext cx="1804572" cy="10242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22389FA-E349-BCAD-DA6D-460ACB54F52F}"/>
              </a:ext>
            </a:extLst>
          </p:cNvPr>
          <p:cNvSpPr txBox="1"/>
          <p:nvPr/>
        </p:nvSpPr>
        <p:spPr>
          <a:xfrm>
            <a:off x="395536" y="1412776"/>
            <a:ext cx="8352928" cy="2903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>
              <a:lnSpc>
                <a:spcPct val="115000"/>
              </a:lnSpc>
              <a:spcAft>
                <a:spcPts val="6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со ст. 64.1 Трудового Кодекса Российской Федерации, </a:t>
            </a:r>
            <a:r>
              <a:rPr lang="ru-RU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работодатель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 заключении трудового договора с гражданами, ранее замещавшими должность муниципальной (государственной) службы, в течение двух лет после их увольнения с государственной или муниципальной службы </a:t>
            </a:r>
            <a:r>
              <a:rPr lang="ru-RU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обязан в десятидневный срок сообщать о заключении такого договора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представителю нанимателя (работодателю) государственного или муниципального служащего по последнему месту его службы. </a:t>
            </a:r>
          </a:p>
        </p:txBody>
      </p:sp>
      <p:pic>
        <p:nvPicPr>
          <p:cNvPr id="2050" name="Picture 2" descr="Как избежать штрафа ФАС?">
            <a:extLst>
              <a:ext uri="{FF2B5EF4-FFF2-40B4-BE49-F238E27FC236}">
                <a16:creationId xmlns:a16="http://schemas.microsoft.com/office/drawing/2014/main" xmlns="" id="{03F8B6BF-84F2-8336-22B8-BE2404C85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907" y="4440158"/>
            <a:ext cx="3710186" cy="201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538"/>
      </p:ext>
    </p:extLst>
  </p:cSld>
  <p:clrMapOvr>
    <a:masterClrMapping/>
  </p:clrMapOvr>
  <p:transition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2725" y="404813"/>
            <a:ext cx="5995988" cy="588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Box 2"/>
          <p:cNvSpPr txBox="1">
            <a:spLocks noChangeArrowheads="1"/>
          </p:cNvSpPr>
          <p:nvPr/>
        </p:nvSpPr>
        <p:spPr bwMode="auto">
          <a:xfrm>
            <a:off x="323850" y="476250"/>
            <a:ext cx="23034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Официальный сайт администрации г.о. Тольятти</a:t>
            </a:r>
          </a:p>
        </p:txBody>
      </p:sp>
      <p:sp>
        <p:nvSpPr>
          <p:cNvPr id="54276" name="TextBox 5"/>
          <p:cNvSpPr txBox="1">
            <a:spLocks noChangeArrowheads="1"/>
          </p:cNvSpPr>
          <p:nvPr/>
        </p:nvSpPr>
        <p:spPr bwMode="auto">
          <a:xfrm>
            <a:off x="1042988" y="1773238"/>
            <a:ext cx="9001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Власть</a:t>
            </a:r>
          </a:p>
        </p:txBody>
      </p:sp>
      <p:sp>
        <p:nvSpPr>
          <p:cNvPr id="54277" name="TextBox 6"/>
          <p:cNvSpPr txBox="1">
            <a:spLocks noChangeArrowheads="1"/>
          </p:cNvSpPr>
          <p:nvPr/>
        </p:nvSpPr>
        <p:spPr bwMode="auto">
          <a:xfrm>
            <a:off x="755650" y="2565400"/>
            <a:ext cx="1262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Структура</a:t>
            </a:r>
          </a:p>
        </p:txBody>
      </p:sp>
      <p:sp>
        <p:nvSpPr>
          <p:cNvPr id="54278" name="TextBox 7"/>
          <p:cNvSpPr txBox="1">
            <a:spLocks noChangeArrowheads="1"/>
          </p:cNvSpPr>
          <p:nvPr/>
        </p:nvSpPr>
        <p:spPr bwMode="auto">
          <a:xfrm>
            <a:off x="179388" y="3500438"/>
            <a:ext cx="24479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РАЗДЕЛ </a:t>
            </a:r>
          </a:p>
          <a:p>
            <a:pPr algn="ctr"/>
            <a:r>
              <a:rPr lang="ru-RU"/>
              <a:t>Управление муниципальной службы и кадровой политики</a:t>
            </a:r>
          </a:p>
        </p:txBody>
      </p:sp>
      <p:sp>
        <p:nvSpPr>
          <p:cNvPr id="54279" name="TextBox 8"/>
          <p:cNvSpPr txBox="1">
            <a:spLocks noChangeArrowheads="1"/>
          </p:cNvSpPr>
          <p:nvPr/>
        </p:nvSpPr>
        <p:spPr bwMode="auto">
          <a:xfrm>
            <a:off x="323850" y="5516563"/>
            <a:ext cx="21161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ПОДРАЗДЕЛ </a:t>
            </a:r>
          </a:p>
          <a:p>
            <a:pPr algn="ctr"/>
            <a:r>
              <a:rPr lang="ru-RU"/>
              <a:t>Противодействие </a:t>
            </a:r>
          </a:p>
          <a:p>
            <a:pPr algn="ctr"/>
            <a:r>
              <a:rPr lang="ru-RU"/>
              <a:t>коррупции</a:t>
            </a:r>
          </a:p>
        </p:txBody>
      </p:sp>
      <p:sp>
        <p:nvSpPr>
          <p:cNvPr id="25" name="Стрелка вниз 24"/>
          <p:cNvSpPr/>
          <p:nvPr/>
        </p:nvSpPr>
        <p:spPr>
          <a:xfrm>
            <a:off x="1476375" y="2133600"/>
            <a:ext cx="44450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1476375" y="2997200"/>
            <a:ext cx="44450" cy="503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1476375" y="5013325"/>
            <a:ext cx="44450" cy="503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1476375" y="1341438"/>
            <a:ext cx="44450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3C0523-1C07-475E-95F2-F14D90C61004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331913" y="2708275"/>
            <a:ext cx="6678612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dirty="0">
                <a:solidFill>
                  <a:schemeClr val="accent1">
                    <a:lumMod val="75000"/>
                  </a:schemeClr>
                </a:solidFill>
              </a:rPr>
              <a:t>Благодарю за внимание </a:t>
            </a:r>
          </a:p>
        </p:txBody>
      </p:sp>
    </p:spTree>
  </p:cSld>
  <p:clrMapOvr>
    <a:masterClrMapping/>
  </p:clrMapOvr>
  <p:transition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1"/>
          <p:cNvSpPr>
            <a:spLocks noGrp="1"/>
          </p:cNvSpPr>
          <p:nvPr>
            <p:ph idx="1"/>
          </p:nvPr>
        </p:nvSpPr>
        <p:spPr bwMode="auto">
          <a:xfrm>
            <a:off x="252549" y="476672"/>
            <a:ext cx="8642350" cy="626469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</a:pPr>
            <a:r>
              <a:rPr lang="ru-RU" altLang="ru-RU" sz="3600" dirty="0"/>
              <a:t>Федеральный закон </a:t>
            </a:r>
            <a:br>
              <a:rPr lang="ru-RU" altLang="ru-RU" sz="3600" dirty="0"/>
            </a:br>
            <a:r>
              <a:rPr lang="ru-RU" altLang="ru-RU" sz="3600" dirty="0"/>
              <a:t>от 25 декабря 2008 года № 273-ФЗ </a:t>
            </a:r>
            <a:br>
              <a:rPr lang="ru-RU" altLang="ru-RU" sz="3600" dirty="0"/>
            </a:br>
            <a:r>
              <a:rPr lang="ru-RU" altLang="ru-RU" sz="3600" dirty="0"/>
              <a:t>"О противодействии коррупции" </a:t>
            </a:r>
          </a:p>
          <a:p>
            <a:pPr algn="ctr">
              <a:buFontTx/>
              <a:buNone/>
            </a:pPr>
            <a:endParaRPr lang="ru-RU" altLang="ru-RU" sz="3600" dirty="0"/>
          </a:p>
          <a:p>
            <a:pPr algn="ctr">
              <a:buFontTx/>
              <a:buNone/>
            </a:pPr>
            <a:endParaRPr lang="ru-RU" altLang="ru-RU" sz="3600" dirty="0"/>
          </a:p>
          <a:p>
            <a:pPr algn="ctr">
              <a:buFontTx/>
              <a:buNone/>
            </a:pPr>
            <a:endParaRPr lang="ru-RU" altLang="ru-RU" sz="3600" dirty="0"/>
          </a:p>
          <a:p>
            <a:pPr algn="ctr">
              <a:buFontTx/>
              <a:buNone/>
            </a:pPr>
            <a:r>
              <a:rPr lang="ru-RU" altLang="ru-RU" sz="3600" dirty="0"/>
              <a:t>статья 13</a:t>
            </a:r>
            <a:r>
              <a:rPr lang="ru-RU" altLang="ru-RU" sz="3600" baseline="30000" dirty="0"/>
              <a:t>3 </a:t>
            </a:r>
            <a:endParaRPr lang="ru-RU" altLang="ru-RU" sz="3600" dirty="0"/>
          </a:p>
          <a:p>
            <a:pPr algn="ctr">
              <a:buFontTx/>
              <a:buNone/>
            </a:pPr>
            <a:r>
              <a:rPr lang="ru-RU" altLang="ru-RU" sz="3600" dirty="0"/>
              <a:t>«</a:t>
            </a:r>
            <a:r>
              <a:rPr lang="ru-RU" altLang="ru-RU" sz="3600" b="1" dirty="0"/>
              <a:t>Организации обязаны разрабатывать и принимать меры по предупреждению коррупции</a:t>
            </a:r>
            <a:r>
              <a:rPr lang="ru-RU" altLang="ru-RU" sz="3600" dirty="0"/>
              <a:t>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BDD964-0744-4F45-9336-BC11BD9A3714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1BFEB71-6F66-D7F3-A379-FEDE80CAD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820" y="2348880"/>
            <a:ext cx="3240360" cy="1794468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859FDA1A-BCAB-50B0-0CA5-14D6A4EC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3" y="332656"/>
            <a:ext cx="8891462" cy="1152128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Arial Black" panose="020B0A04020102020204" pitchFamily="34" charset="0"/>
              </a:rPr>
              <a:t>Указ Президента Российской Федерации от 16.08.2021 № 478</a:t>
            </a:r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 О НАЦИОНАЛЬНОМ ПЛАНЕ ПРОТИВОДЕЙСТВИЯ КОРРУПЦИИ НА 2021 - 2024 ГОДЫ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4C4393A-E1BC-B65A-D70F-5623AF4347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82BEDE-C748-4BF8-8197-7E95B41B241F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6146" name="Picture 2" descr="Путин назвал противников России на Украине :: Новости :: ТВ Центр">
            <a:extLst>
              <a:ext uri="{FF2B5EF4-FFF2-40B4-BE49-F238E27FC236}">
                <a16:creationId xmlns:a16="http://schemas.microsoft.com/office/drawing/2014/main" xmlns="" id="{91B04A61-BF7E-323A-AC0F-9650002639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109" y="1701662"/>
            <a:ext cx="4135781" cy="288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BE98340-4FDA-BE33-D911-8D9ED9DA5DDC}"/>
              </a:ext>
            </a:extLst>
          </p:cNvPr>
          <p:cNvSpPr txBox="1"/>
          <p:nvPr/>
        </p:nvSpPr>
        <p:spPr>
          <a:xfrm>
            <a:off x="359532" y="4754191"/>
            <a:ext cx="842493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Муниципальная программа </a:t>
            </a:r>
          </a:p>
          <a:p>
            <a:pPr algn="ctr"/>
            <a:r>
              <a:rPr lang="ru-RU" dirty="0">
                <a:latin typeface="Arial Black" panose="020B0A04020102020204" pitchFamily="34" charset="0"/>
              </a:rPr>
              <a:t>"ПРОТИВОДЕЙСТВИЕ КОРРУПЦИИ В ГОРОДСКОМ ОКРУГЕ ТОЛЬЯТТИ НА 2022 - 2026 ГОДЫ" </a:t>
            </a:r>
          </a:p>
          <a:p>
            <a:pPr algn="ctr"/>
            <a:r>
              <a:rPr lang="ru-RU" dirty="0">
                <a:latin typeface="Arial Black" panose="020B0A04020102020204" pitchFamily="34" charset="0"/>
              </a:rPr>
              <a:t>(утверждена постановлением администрации городского округа Тольятти от 24.09.2021 № 3162-п/1) </a:t>
            </a:r>
          </a:p>
        </p:txBody>
      </p:sp>
    </p:spTree>
    <p:extLst>
      <p:ext uri="{BB962C8B-B14F-4D97-AF65-F5344CB8AC3E}">
        <p14:creationId xmlns:p14="http://schemas.microsoft.com/office/powerpoint/2010/main" val="1997502589"/>
      </p:ext>
    </p:extLst>
  </p:cSld>
  <p:clrMapOvr>
    <a:masterClrMapping/>
  </p:clrMapOvr>
  <p:transition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C8F302-FE6B-4A03-B242-30B952403246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196" name="Объект 1"/>
          <p:cNvSpPr>
            <a:spLocks noGrp="1"/>
          </p:cNvSpPr>
          <p:nvPr>
            <p:ph idx="1"/>
          </p:nvPr>
        </p:nvSpPr>
        <p:spPr bwMode="auto">
          <a:xfrm>
            <a:off x="179388" y="836613"/>
            <a:ext cx="8642350" cy="496887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Tx/>
              <a:buNone/>
              <a:defRPr/>
            </a:pPr>
            <a:r>
              <a:rPr lang="ru-RU" dirty="0"/>
              <a:t>  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Министерством труда России 8 ноября 2013 г. утверждены </a:t>
            </a:r>
          </a:p>
          <a:p>
            <a:pPr algn="ctr">
              <a:buFontTx/>
              <a:buNone/>
              <a:defRPr/>
            </a:pPr>
            <a:endParaRPr lang="ru-RU" alt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altLang="ru-RU" dirty="0"/>
              <a:t>Методические рекомендации по разработке и принятию организациями мер по предупреждению коррупции </a:t>
            </a:r>
          </a:p>
          <a:p>
            <a:pPr algn="ctr">
              <a:defRPr/>
            </a:pPr>
            <a:endParaRPr lang="ru-RU" sz="2400" dirty="0"/>
          </a:p>
        </p:txBody>
      </p:sp>
      <p:pic>
        <p:nvPicPr>
          <p:cNvPr id="2" name="Picture 2" descr="Может ли госслужащий иметь брокерский счет ― кому из муниципальных служащих  разрешено или запрещено инвестирование">
            <a:extLst>
              <a:ext uri="{FF2B5EF4-FFF2-40B4-BE49-F238E27FC236}">
                <a16:creationId xmlns:a16="http://schemas.microsoft.com/office/drawing/2014/main" xmlns="" id="{02EC0E57-AC04-DCC1-EFF0-BE9206CC5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32288"/>
            <a:ext cx="34290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057869"/>
      </p:ext>
    </p:extLst>
  </p:cSld>
  <p:clrMapOvr>
    <a:masterClrMapping/>
  </p:clrMapOvr>
  <p:transition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1"/>
          <p:cNvSpPr>
            <a:spLocks noGrp="1"/>
          </p:cNvSpPr>
          <p:nvPr>
            <p:ph idx="1"/>
          </p:nvPr>
        </p:nvSpPr>
        <p:spPr bwMode="auto">
          <a:xfrm>
            <a:off x="468313" y="1341438"/>
            <a:ext cx="8567737" cy="51831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lnSpc>
                <a:spcPts val="2638"/>
              </a:lnSpc>
              <a:spcBef>
                <a:spcPts val="1200"/>
              </a:spcBef>
              <a:buFontTx/>
              <a:buAutoNum type="arabicParenR"/>
            </a:pPr>
            <a:endParaRPr lang="ru-RU" altLang="ru-RU" sz="2200" dirty="0"/>
          </a:p>
          <a:p>
            <a:pPr marL="457200" indent="-457200">
              <a:lnSpc>
                <a:spcPts val="2638"/>
              </a:lnSpc>
              <a:spcBef>
                <a:spcPts val="1200"/>
              </a:spcBef>
              <a:buFontTx/>
              <a:buAutoNum type="arabicParenR"/>
            </a:pPr>
            <a:r>
              <a:rPr lang="ru-RU" altLang="ru-RU" sz="2200" dirty="0"/>
              <a:t>определение должностных лиц, ответственных за профилактику коррупционных и иных правонарушений</a:t>
            </a:r>
          </a:p>
          <a:p>
            <a:pPr marL="457200" indent="-457200">
              <a:lnSpc>
                <a:spcPts val="2638"/>
              </a:lnSpc>
              <a:spcBef>
                <a:spcPts val="1200"/>
              </a:spcBef>
              <a:buFontTx/>
              <a:buAutoNum type="arabicParenR"/>
            </a:pPr>
            <a:r>
              <a:rPr lang="ru-RU" altLang="ru-RU" sz="2200" dirty="0"/>
              <a:t>разработка и внедрение локальных актов, регламентирующих вопросы противодействия коррупции</a:t>
            </a:r>
          </a:p>
          <a:p>
            <a:pPr marL="457200" indent="-457200">
              <a:lnSpc>
                <a:spcPts val="2638"/>
              </a:lnSpc>
              <a:spcBef>
                <a:spcPts val="1200"/>
              </a:spcBef>
              <a:buFontTx/>
              <a:buAutoNum type="arabicParenR"/>
            </a:pPr>
            <a:r>
              <a:rPr lang="ru-RU" altLang="ru-RU" sz="2200" dirty="0"/>
              <a:t>принятие кодекса этики и служебного поведения работников организации</a:t>
            </a:r>
          </a:p>
          <a:p>
            <a:pPr marL="457200" indent="-457200">
              <a:lnSpc>
                <a:spcPts val="2638"/>
              </a:lnSpc>
              <a:spcBef>
                <a:spcPts val="1200"/>
              </a:spcBef>
              <a:buFontTx/>
              <a:buAutoNum type="arabicParenR"/>
            </a:pPr>
            <a:r>
              <a:rPr lang="ru-RU" sz="2200" dirty="0">
                <a:cs typeface="Times New Roman" pitchFamily="18" charset="0"/>
              </a:rPr>
              <a:t>создание на официальном сайте организации блока информации, посвященной противодействию коррупции</a:t>
            </a:r>
          </a:p>
          <a:p>
            <a:pPr marL="457200" indent="-457200">
              <a:lnSpc>
                <a:spcPts val="2638"/>
              </a:lnSpc>
              <a:spcBef>
                <a:spcPts val="1200"/>
              </a:spcBef>
              <a:buFontTx/>
              <a:buAutoNum type="arabicParenR"/>
            </a:pPr>
            <a:r>
              <a:rPr lang="ru-RU" sz="2200" dirty="0">
                <a:cs typeface="Times New Roman" pitchFamily="18" charset="0"/>
              </a:rPr>
              <a:t>анализ штатного состава организации на наличие возможного конфликта интересов, принятие мер по его урегулированию</a:t>
            </a:r>
          </a:p>
          <a:p>
            <a:pPr marL="0" indent="0">
              <a:spcBef>
                <a:spcPts val="600"/>
              </a:spcBef>
              <a:buFontTx/>
              <a:buNone/>
            </a:pPr>
            <a:endParaRPr lang="ru-RU" altLang="ru-RU" sz="2400" dirty="0"/>
          </a:p>
        </p:txBody>
      </p:sp>
      <p:sp>
        <p:nvSpPr>
          <p:cNvPr id="18435" name="Заголовок 2"/>
          <p:cNvSpPr>
            <a:spLocks noGrp="1"/>
          </p:cNvSpPr>
          <p:nvPr>
            <p:ph type="title"/>
          </p:nvPr>
        </p:nvSpPr>
        <p:spPr bwMode="auto">
          <a:xfrm>
            <a:off x="325438" y="188913"/>
            <a:ext cx="8567737" cy="11525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altLang="ru-RU" sz="2400" dirty="0"/>
              <a:t>Меры по предупреждению коррупции, предусмотренные ст. 13.3 Федерального закона "О противодействии коррупции"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AA51EB-148A-4AB9-B67A-606C20B3C685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  <p:transition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1"/>
          <p:cNvSpPr>
            <a:spLocks noGrp="1"/>
          </p:cNvSpPr>
          <p:nvPr>
            <p:ph idx="1"/>
          </p:nvPr>
        </p:nvSpPr>
        <p:spPr bwMode="auto">
          <a:xfrm>
            <a:off x="250825" y="1125538"/>
            <a:ext cx="8642350" cy="56165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воздерживаться от поведения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которое может быть истолковано окружающими как готовность совершить или участвовать в совершении коррупционного правонарушения;</a:t>
            </a:r>
          </a:p>
          <a:p>
            <a:pPr>
              <a:spcBef>
                <a:spcPts val="6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незамедлительно информировать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непосредственного руководителя /лицо, ответственное за реализацию антикоррупционной политики /руководство МУ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 случаях склонения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работника к совершению коррупционных правонарушений;</a:t>
            </a:r>
          </a:p>
          <a:p>
            <a:pPr>
              <a:spcBef>
                <a:spcPts val="6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незамедлительно информировать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непосредственного руководителя /лицо, ответственное за реализацию антикоррупционной политики /руководство МУ о ставшей известной работнику информации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 случаях совершения коррупционных правонарушений другими работниками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600"/>
              </a:spcBef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сообщить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непосредственному руководителю или иному ответственному лицу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 возможности возникновения либо возникшем у работника конфликте интересов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None/>
            </a:pPr>
            <a:endParaRPr lang="ru-RU" sz="2000" dirty="0"/>
          </a:p>
        </p:txBody>
      </p:sp>
      <p:sp>
        <p:nvSpPr>
          <p:cNvPr id="23555" name="Заголовок 2"/>
          <p:cNvSpPr>
            <a:spLocks noGrp="1"/>
          </p:cNvSpPr>
          <p:nvPr>
            <p:ph type="title"/>
          </p:nvPr>
        </p:nvSpPr>
        <p:spPr bwMode="auto">
          <a:xfrm>
            <a:off x="1043608" y="188913"/>
            <a:ext cx="7849567" cy="936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Руководителям бюджетных организаций рекомендовано ввести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антикоррупционные положения в трудовые договора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работников: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endParaRPr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AD6A65-556A-4A49-9A42-32BE1284DBE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2" name="Picture 2" descr="http://im1-tub-ru.yandex.net/i?id=31e93177a1c920022fab27e05288ccb7-33-144&amp;n=21">
            <a:extLst>
              <a:ext uri="{FF2B5EF4-FFF2-40B4-BE49-F238E27FC236}">
                <a16:creationId xmlns:a16="http://schemas.microsoft.com/office/drawing/2014/main" xmlns="" id="{DAE21D8E-7998-B3E6-FDC9-AFD23EB94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5" y="64142"/>
            <a:ext cx="1258615" cy="116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0424089"/>
      </p:ext>
    </p:extLst>
  </p:cSld>
  <p:clrMapOvr>
    <a:masterClrMapping/>
  </p:clrMapOvr>
  <p:transition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3"/>
          <p:cNvSpPr>
            <a:spLocks noChangeArrowheads="1"/>
          </p:cNvSpPr>
          <p:nvPr/>
        </p:nvSpPr>
        <p:spPr bwMode="auto">
          <a:xfrm>
            <a:off x="323850" y="4581525"/>
            <a:ext cx="820896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450850"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450850"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450850"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450850"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450850"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63600" y="188640"/>
            <a:ext cx="7416800" cy="49090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50850" algn="just">
              <a:defRPr/>
            </a:pP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КОНФЛИКТ ИНТЕРЕСОВ -</a:t>
            </a:r>
            <a:r>
              <a:rPr lang="ru-RU" sz="2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ситуация, при которой </a:t>
            </a:r>
            <a:r>
              <a:rPr lang="ru-RU" sz="2000" b="1" i="1" u="sng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заинтересованность гражданина</a:t>
            </a:r>
            <a:r>
              <a:rPr lang="ru-RU" sz="2000" b="1" i="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none" strike="noStrike" baseline="0" dirty="0">
                <a:latin typeface="Times New Roman" panose="02020603050405020304" pitchFamily="18" charset="0"/>
              </a:rPr>
              <a:t>влияет или может повлиять на надлежащее, объективное и беспристрастное исполнение им должностных (служебных) обязанностей.</a:t>
            </a:r>
          </a:p>
          <a:p>
            <a:pPr lvl="1" indent="450850">
              <a:defRPr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450850">
              <a:defRPr/>
            </a:pPr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Любой работник должен: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самостоятельно оценивать условия и действия, которые могут повлиять на объективность его служебной деятельности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принимать меры по исключению причин возникновения конфликта интересов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информировать в установленном порядке о возникновении конфликта интересов и принимать меры по его урегулированию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B535280-7791-49F3-BFDB-4766C3165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5097675"/>
            <a:ext cx="3456384" cy="1785409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6"/>
          <p:cNvSpPr>
            <a:spLocks noChangeArrowheads="1"/>
          </p:cNvSpPr>
          <p:nvPr/>
        </p:nvSpPr>
        <p:spPr bwMode="auto">
          <a:xfrm>
            <a:off x="611188" y="989325"/>
            <a:ext cx="792162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>
              <a:buFontTx/>
              <a:buChar char="-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Рекомендовано в учреждении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разработать Порядок уведомления работника о возникновении личной заинтересованности / Положение о конфликте интересов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создать Комиссию по урегулированию конфликта интересов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indent="450850" algn="ctr"/>
            <a:r>
              <a:rPr lang="ru-RU" sz="1600" dirty="0"/>
              <a:t>      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660CF26-071A-410E-AB93-DFBB67B25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714" y="188640"/>
            <a:ext cx="1804572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06067"/>
      </p:ext>
    </p:extLst>
  </p:cSld>
  <p:clrMapOvr>
    <a:masterClrMapping/>
  </p:clrMapOvr>
  <p:transition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6"/>
          <p:cNvSpPr>
            <a:spLocks noChangeArrowheads="1"/>
          </p:cNvSpPr>
          <p:nvPr/>
        </p:nvSpPr>
        <p:spPr bwMode="auto">
          <a:xfrm>
            <a:off x="395536" y="1212857"/>
            <a:ext cx="8532812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just">
              <a:buFontTx/>
              <a:buChar char="-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u="sng" dirty="0">
                <a:latin typeface="Times New Roman" pitchFamily="18" charset="0"/>
                <a:cs typeface="Times New Roman" pitchFamily="18" charset="0"/>
              </a:rPr>
              <a:t>Ситуации, при которых возможен конфликт интересов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Подконтрольность / подчиненность родственников руководителю организации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Осуществление закупочной деятельности (аффилированность) 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indent="450850" algn="ctr"/>
            <a:r>
              <a:rPr lang="ru-RU" sz="1600" dirty="0"/>
              <a:t>      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660CF26-071A-410E-AB93-DFBB67B25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714" y="188640"/>
            <a:ext cx="1804572" cy="10242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BCC6087-5368-E2DF-73EF-09668E0CB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221088"/>
            <a:ext cx="3168352" cy="226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67411"/>
      </p:ext>
    </p:extLst>
  </p:cSld>
  <p:clrMapOvr>
    <a:masterClrMapping/>
  </p:clrMapOvr>
  <p:transition>
    <p:strips dir="rd"/>
  </p:transition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33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D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33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DAA"/>
        </a:accent5>
        <a:accent6>
          <a:srgbClr val="2D2D8A"/>
        </a:accent6>
        <a:hlink>
          <a:srgbClr val="FF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3813</TotalTime>
  <Words>813</Words>
  <Application>Microsoft Office PowerPoint</Application>
  <PresentationFormat>Экран (4:3)</PresentationFormat>
  <Paragraphs>127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Тема1</vt:lpstr>
      <vt:lpstr>О мерах по предупреждению коррупции в подведомственных учреждениях </vt:lpstr>
      <vt:lpstr>Презентация PowerPoint</vt:lpstr>
      <vt:lpstr>Указ Президента Российской Федерации от 16.08.2021 № 478  О НАЦИОНАЛЬНОМ ПЛАНЕ ПРОТИВОДЕЙСТВИЯ КОРРУПЦИИ НА 2021 - 2024 ГОДЫ </vt:lpstr>
      <vt:lpstr>Презентация PowerPoint</vt:lpstr>
      <vt:lpstr>Меры по предупреждению коррупции, предусмотренные ст. 13.3 Федерального закона "О противодействии коррупции"</vt:lpstr>
      <vt:lpstr> Руководителям бюджетных организаций рекомендовано ввести антикоррупционные положения в трудовые договора работников: </vt:lpstr>
      <vt:lpstr>Презентация PowerPoint</vt:lpstr>
      <vt:lpstr>Презентация PowerPoint</vt:lpstr>
      <vt:lpstr>Презентация PowerPoint</vt:lpstr>
      <vt:lpstr>Способы урегулирования конфликта интересов</vt:lpstr>
      <vt:lpstr>Руководитель организации должен </vt:lpstr>
      <vt:lpstr>Руководитель либо лицо, уполномоченное в сфере профилактики коррупционных правонарушений в организации, обязан: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Базанова Ольга Владимировна</dc:creator>
  <cp:lastModifiedBy>user</cp:lastModifiedBy>
  <cp:revision>319</cp:revision>
  <cp:lastPrinted>2013-11-19T10:20:18Z</cp:lastPrinted>
  <dcterms:created xsi:type="dcterms:W3CDTF">2013-11-18T13:09:14Z</dcterms:created>
  <dcterms:modified xsi:type="dcterms:W3CDTF">2023-12-08T08:43:43Z</dcterms:modified>
</cp:coreProperties>
</file>