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7"/>
  </p:notesMasterIdLst>
  <p:handoutMasterIdLst>
    <p:handoutMasterId r:id="rId28"/>
  </p:handoutMasterIdLst>
  <p:sldIdLst>
    <p:sldId id="301" r:id="rId2"/>
    <p:sldId id="673" r:id="rId3"/>
    <p:sldId id="675" r:id="rId4"/>
    <p:sldId id="676" r:id="rId5"/>
    <p:sldId id="645" r:id="rId6"/>
    <p:sldId id="782" r:id="rId7"/>
    <p:sldId id="672" r:id="rId8"/>
    <p:sldId id="647" r:id="rId9"/>
    <p:sldId id="660" r:id="rId10"/>
    <p:sldId id="668" r:id="rId11"/>
    <p:sldId id="662" r:id="rId12"/>
    <p:sldId id="669" r:id="rId13"/>
    <p:sldId id="542" r:id="rId14"/>
    <p:sldId id="663" r:id="rId15"/>
    <p:sldId id="677" r:id="rId16"/>
    <p:sldId id="659" r:id="rId17"/>
    <p:sldId id="670" r:id="rId18"/>
    <p:sldId id="652" r:id="rId19"/>
    <p:sldId id="666" r:id="rId20"/>
    <p:sldId id="671" r:id="rId21"/>
    <p:sldId id="780" r:id="rId22"/>
    <p:sldId id="781" r:id="rId23"/>
    <p:sldId id="779" r:id="rId24"/>
    <p:sldId id="777" r:id="rId25"/>
    <p:sldId id="715" r:id="rId26"/>
  </p:sldIdLst>
  <p:sldSz cx="9144000" cy="6858000" type="screen4x3"/>
  <p:notesSz cx="6669088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CC"/>
    <a:srgbClr val="C9FFFF"/>
    <a:srgbClr val="FFFF66"/>
    <a:srgbClr val="FFFF00"/>
    <a:srgbClr val="FFFFD3"/>
    <a:srgbClr val="F3E7EB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83047" autoAdjust="0"/>
  </p:normalViewPr>
  <p:slideViewPr>
    <p:cSldViewPr>
      <p:cViewPr>
        <p:scale>
          <a:sx n="103" d="100"/>
          <a:sy n="103" d="100"/>
        </p:scale>
        <p:origin x="-18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4ECFAE-396A-4F51-8C6C-169CB30B6C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84003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66763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49800"/>
            <a:ext cx="4859337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16238" cy="536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423400"/>
            <a:ext cx="2840038" cy="536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42CA26F-88EF-4338-81D0-7B5B66B08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008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2CA26F-88EF-4338-81D0-7B5B66B084F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19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5EA4FD-5488-4147-B512-6608317FDF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3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5EA4FD-5488-4147-B512-6608317FDF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7782D2-DDB0-493E-BA4E-4FBE7C74AC79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82A3AE-4AF4-4666-9426-ACD22F420C2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99C156-57CA-4040-B691-AEFDE81F704F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9BEF-957E-4DC4-9597-D27B98A7D4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B450-63A3-407F-9580-700F37627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31F4-66D0-41B5-AFA2-F5D84A36A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DCA1-98C7-4C56-81CB-6F9ACB721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EB1C-C293-41A7-A9CE-5675214FE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04D3-01BC-48C9-B30B-9208D92EF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265A-D632-435F-B7C5-8C927609F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5307-018A-42EA-B32F-4018DE369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1990-A75E-4551-B380-04D90A3AF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E48D-950D-488F-B771-9330448ED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E57B-623D-4E4D-9671-346382FBC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1CE6434-DE6E-4FB5-8F41-B68605C0E8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16" r:id="rId2"/>
    <p:sldLayoutId id="2147484425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6" r:id="rId9"/>
    <p:sldLayoutId id="2147484422" r:id="rId10"/>
    <p:sldLayoutId id="2147484423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E94A49FB315A5029C4985C028D0DF3B9C2688D42039519888C661B553660EA35C5B138CD77318CDD0FD74F10B3KDf6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00200" y="457200"/>
            <a:ext cx="6553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kk-KZ" altLang="ru-RU" sz="24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684213" y="1346200"/>
            <a:ext cx="7559675" cy="453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0000F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870450" y="4581525"/>
            <a:ext cx="252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116013" y="476250"/>
            <a:ext cx="7488237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403350" y="4365625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hlink"/>
                </a:solidFill>
              </a:rPr>
              <a:t>                                     </a:t>
            </a:r>
            <a:endParaRPr lang="ru-RU" altLang="ru-RU" sz="2000" b="1">
              <a:solidFill>
                <a:srgbClr val="2E2EF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6588" y="188913"/>
            <a:ext cx="6337300" cy="83026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8" name="Picture 10" descr="http://avtosreda.ru/images/news/2010/7222/2_03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412875"/>
            <a:ext cx="73755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650" y="333375"/>
            <a:ext cx="73453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Рекомендации для муниципальных служащих по заполнению 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адресах сайтов и (или) страниц сайтов в информационно-телекоммуникационной сети «Интернет»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6508"/>
              </p:ext>
            </p:extLst>
          </p:nvPr>
        </p:nvGraphicFramePr>
        <p:xfrm>
          <a:off x="755650" y="1397000"/>
          <a:ext cx="7345363" cy="81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Справок о доходах, расходах,</a:t>
                      </a:r>
                    </a:p>
                    <a:p>
                      <a:pPr algn="ctr"/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об имуществе и обязательствах имущественного характера</a:t>
                      </a:r>
                    </a:p>
                  </a:txBody>
                  <a:tcPr marL="91447" marR="91447" marT="45750" marB="4575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09089"/>
              </p:ext>
            </p:extLst>
          </p:nvPr>
        </p:nvGraphicFramePr>
        <p:xfrm>
          <a:off x="827584" y="863152"/>
          <a:ext cx="7200900" cy="515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816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1. Сведения о доходах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8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по основному месту работы указывается в соответствии со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справкой 2-НДФЛ «Общая сумма дохода».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по предыдущему месту работы указывается в иные доходы.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При указании доходов от вкладов в банках не забывайте про вклады, закрытые на отчетную дату (31 декабря), но по которым в отчетном периоде были начислены %.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Уделите особое внимание хранению  документов, связанных с вкладами, зарытыми    в период с отчетной даты до даты предоставления сведений (кредитная организация   может не предоставить их после закрытия счета).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00551"/>
              </p:ext>
            </p:extLst>
          </p:nvPr>
        </p:nvGraphicFramePr>
        <p:xfrm>
          <a:off x="827088" y="22225"/>
          <a:ext cx="7200900" cy="596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24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1. Сведения о доходах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доходы: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1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Пенсия, доплаты к пенсии (сведения можно получить</a:t>
                      </a: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ПФР, органах социальной защиты);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виды пособий (в т.ч. пособие по временной нетрудоспособности);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алименты;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сертификат на материнский капитал (если он реализован частично или полностью)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денежные средства, полученные в порядке дарения или наследования;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страховые выплаты при наступлении страхового случая;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вознаграждения по гражданско-правовым договорам (при этом необходимо указывать наименование и юридический адрес организации, от которой получен доход;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по трудовым договорам по совместительству;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доходы, полученные от продажи недвижимого имущества и транспортных средств;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доходы, полученные от сдачи в аренду или иного использования недвижимого имущества, транспортных средств, от имущества, переданного в доверительное управление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выплаты, связанные с гибелью (смертью), выплаченные наследникам;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средства, выплаченные членам избирательных комиссий;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средства, полученные от родственников на невозвратной основе (кроме супругов и </a:t>
                      </a:r>
                      <a:r>
                        <a:rPr lang="ru-RU" sz="13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 детей) и т.д.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28961"/>
              </p:ext>
            </p:extLst>
          </p:nvPr>
        </p:nvGraphicFramePr>
        <p:xfrm>
          <a:off x="1042988" y="188913"/>
          <a:ext cx="7200900" cy="653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02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Сведения о расходах</a:t>
                      </a:r>
                    </a:p>
                    <a:p>
                      <a:pPr algn="just"/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Заполняется, если в отчетном периоде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служащим, его супругой (супругом) и н/л детьми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осуществлены расходы по сделке (сделкам)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приобретению объекта недвижимости, транспортного средства, ценных бумаг,</a:t>
                      </a:r>
                      <a:r>
                        <a:rPr lang="ru-RU" sz="1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акций,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сумма расходов по такой сделке или общая сумма совершенных сделок превышает общий доход </a:t>
                      </a:r>
                      <a:r>
                        <a:rPr lang="ru-RU" sz="1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служащего и его супруги 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(супруга) за три года, предшествующих отчетному периоду.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 2022 год, сделка совершена в 2022 году.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Считаем доходы супругов за 2019-2021 годы</a:t>
                      </a:r>
                      <a:r>
                        <a:rPr lang="ru-RU" sz="1600" b="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600" b="0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не заполняется если: </a:t>
                      </a:r>
                      <a:endParaRPr lang="ru-RU" sz="1600" b="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недвижимое имущество, транспортное средство, ценные бумаги </a:t>
                      </a:r>
                      <a:r>
                        <a:rPr lang="ru-RU" sz="1600" b="0" i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приобретены по безвозмездной сделке (наследование,  дарение);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сумма совокупных доходов за указанный период превышает сумму сделки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3455962" cy="28799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accent1"/>
            </a:glo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24860"/>
              </p:ext>
            </p:extLst>
          </p:nvPr>
        </p:nvGraphicFramePr>
        <p:xfrm>
          <a:off x="468313" y="260350"/>
          <a:ext cx="8280400" cy="266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74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 Сведения об имуществе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3.1.  </a:t>
                      </a:r>
                    </a:p>
                  </a:txBody>
                  <a:tcPr marL="91422" marR="91422" marT="45754" marB="4575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71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данном разделе указываются все объекты недвижимости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 в собственности.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объектах недвижимого имущества указываются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строгом соответствии с правоустанавливающими документами.</a:t>
                      </a:r>
                    </a:p>
                  </a:txBody>
                  <a:tcPr marL="91422" marR="91422" marT="45754" marB="4575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08506"/>
              </p:ext>
            </p:extLst>
          </p:nvPr>
        </p:nvGraphicFramePr>
        <p:xfrm>
          <a:off x="467544" y="549274"/>
          <a:ext cx="8424044" cy="518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2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3.2. Транспортные средства</a:t>
                      </a:r>
                    </a:p>
                  </a:txBody>
                  <a:tcPr marL="91422" marR="91422" marT="45732" marB="4573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7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разделе указываются сведения о транспортных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средствах,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находящихся в собственности.</a:t>
                      </a:r>
                    </a:p>
                    <a:p>
                      <a:pPr algn="ctr"/>
                      <a:endParaRPr lang="ru-RU" sz="16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Транспортные средства, переданные в пользование по доверенности,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находящиеся в залоге у банка, </a:t>
                      </a:r>
                      <a:r>
                        <a:rPr lang="ru-RU" sz="1600" b="1" u="sng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собственником которых является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служащий, члены его семьи,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также подлежат указанию в справке.</a:t>
                      </a:r>
                    </a:p>
                  </a:txBody>
                  <a:tcPr marL="91422" marR="91422" marT="45732" marB="4573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транспортных средствах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указывается в соответствии с регистрационным (правоустанавливающим) документом, тем же текстом, как указано в документе (также при наличии английского текста, например, «</a:t>
                      </a:r>
                      <a:r>
                        <a:rPr lang="en-US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KIA CERATO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32" marB="4573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21127"/>
              </p:ext>
            </p:extLst>
          </p:nvPr>
        </p:nvGraphicFramePr>
        <p:xfrm>
          <a:off x="827088" y="476251"/>
          <a:ext cx="7897316" cy="3801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56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3.3. Цифровые финансовые активы, цифровые права.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3.4. Утилитарные цифровые права.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3.5. Цифровая валюта.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7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валюта –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деньги, которые используются как альтернативная или дополнительная валюта. Чаще всего их стоимость привязана к национальным валютам, но есть и другие базы для обмена. Привязка может быть к драгоценным металлам (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E-gold,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WebMoney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Gold- WMG)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встречается плавающий валютный курс (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bitcoin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75FF86-B860-58C8-CFF3-F6216EA7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509120"/>
            <a:ext cx="307798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26440"/>
              </p:ext>
            </p:extLst>
          </p:nvPr>
        </p:nvGraphicFramePr>
        <p:xfrm>
          <a:off x="683568" y="476250"/>
          <a:ext cx="8208020" cy="493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4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4. Сведения о денежных средствах, находящихся на счетах в банках 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иных кредитных организациях</a:t>
                      </a:r>
                    </a:p>
                  </a:txBody>
                  <a:tcPr marL="91422" marR="91422" marT="45741" marB="457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9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данный раздел вносятся сведения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счетах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банках и иных кредитных 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организациях, открытых на 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отчетную дату – 31 декабря.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22" marR="91422" marT="45741" marB="4574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5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рекомендации Департамента по вопросам правопорядка и противодействия коррупции Самарской области служащим рекомендовано предоставлять выписку из личного кабинета налогоплательщика об открытых на имя служащего и его супруга (супруги) счетов в банках и иных кредитных организациях</a:t>
                      </a:r>
                    </a:p>
                  </a:txBody>
                  <a:tcPr marL="91422" marR="91422" marT="45741" marB="4574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Графа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«Сумма поступивших на счет денежных средств» заполняется служащим только в том случае, если общая сумма денежных поступлений на этот счет в отчетный период превышает общий доход лица и его супруга (супруги) за отчетный период и два предшествующих года (то есть за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2022, 2021, 2020 </a:t>
                      </a: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г.г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41" marB="4574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7422" name="Picture 2" descr="http://im1-tub-ru.yandex.net/i?id=31e93177a1c920022fab27e05288ccb7-3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853" y="5415826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12355"/>
              </p:ext>
            </p:extLst>
          </p:nvPr>
        </p:nvGraphicFramePr>
        <p:xfrm>
          <a:off x="827088" y="476250"/>
          <a:ext cx="7897316" cy="617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40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5. Сведения о ценных бумагах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7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 данном разделе  указываются сведения об имеющихся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ценных бумагах, долях участия в уставных коммерческих организациях и фондах.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u="sng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ценным бумагам относятся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вексель,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закладная,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инвестиционный пай паевого инвестиционного фонда,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коносамент,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облигация,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сберегательный сертификат и иные.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имеющихся ценных бумаг указывается в разделе 1 «Сведения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доходах» (строка 5).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94442"/>
              </p:ext>
            </p:extLst>
          </p:nvPr>
        </p:nvGraphicFramePr>
        <p:xfrm>
          <a:off x="323850" y="620713"/>
          <a:ext cx="8280400" cy="523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11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6.1. Объекты недвижимого имущества, 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 в пользовании</a:t>
                      </a:r>
                    </a:p>
                  </a:txBody>
                  <a:tcPr marL="91422" marR="91422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1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разделе недвижимое имущество, находящееся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собственности,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уже указанное в разделе </a:t>
                      </a:r>
                      <a:r>
                        <a:rPr lang="en-US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.1 - 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указывается!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600" b="1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6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Данный раздел заполняется также в случае наличия регистрации по месту жительства (пребывания) по адресу объекта недвижимости, не находящегося в собственности.</a:t>
                      </a:r>
                    </a:p>
                    <a:p>
                      <a:pPr algn="ctr"/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разделе также отражаются объекты недвижимого имущества, не оформленные в собственность, но на которые служащий имеет соответствующие права: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гараж;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недвижимости, предоставленный на праве пользования, аренды;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индивидуального строительства построенный, но не введенный в эксплуатацию в установленном порядке (либо сведения о котором в ЕГРН отсутствуют);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т.п.</a:t>
                      </a:r>
                    </a:p>
                  </a:txBody>
                  <a:tcPr marL="91422" marR="91422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54164"/>
              </p:ext>
            </p:extLst>
          </p:nvPr>
        </p:nvGraphicFramePr>
        <p:xfrm>
          <a:off x="468313" y="188913"/>
          <a:ext cx="8280400" cy="620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45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6.2. Срочные обязательства финансового характера</a:t>
                      </a: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разделе указываются</a:t>
                      </a:r>
                      <a:r>
                        <a:rPr lang="ru-RU" sz="16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каждое срочное обязательство финансового характера на сумму равную или превышающую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500 000 рублей.</a:t>
                      </a:r>
                      <a:endParaRPr lang="ru-RU" sz="1600" b="1" kern="1200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0724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Кредитный договор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 финансовой аренды (лизинг)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 займа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 финансирования под уступку денежного требования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Обязательства вследствие причинения вреда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Обязательства по договору поручительства (если имеет место неисполнение должником обязательств перед кредитором, или ненадлежащее исполнение обязательств, которые повлекли соответствующие обязательства у поручителя)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Обязательства по уплате алиментов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обязательства, в т.ч. установленные решением суда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u="sng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Отдельные виды срочных обязательств финансового характера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долевом строительстве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Обязательства по ипотеке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обязательства по договорам страхования жизни на случай смерти, дожития до определенного возраста или срока либо наступления иного события; пенсионного страхования; страхования жизни с условием периодических страховых выплат (ренты, аннуитетов) и (или) с участием страхователя в инвестиционном доходе страховщика.  </a:t>
                      </a:r>
                      <a:endParaRPr lang="ru-RU" sz="14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Заключение договоров о брокерском обслуживании, а также договоров на ведение индивидуальных инвестиционных счетов. </a:t>
                      </a: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E6C09F-5397-9C2D-CBC3-5E536812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4A0DF9D-0399-EFA1-FF23-6D79914C5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43910"/>
              </p:ext>
            </p:extLst>
          </p:nvPr>
        </p:nvGraphicFramePr>
        <p:xfrm>
          <a:off x="683568" y="609509"/>
          <a:ext cx="7969026" cy="591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026">
                  <a:extLst>
                    <a:ext uri="{9D8B030D-6E8A-4147-A177-3AD203B41FA5}">
                      <a16:colId xmlns:a16="http://schemas.microsoft.com/office/drawing/2014/main" xmlns="" val="3877079614"/>
                    </a:ext>
                  </a:extLst>
                </a:gridCol>
              </a:tblGrid>
              <a:tr h="533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Обязанность по предоставлению сведений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адресах сайтов и (или) страниц сайтов в информационно-телекоммуникационной сети «Интернет», на которых муниципальные служащие размещали общедоступную информацию, а также данные, позволяющие их идентифицировать,</a:t>
                      </a:r>
                    </a:p>
                    <a:p>
                      <a:pPr algn="ctr" eaLnBrk="1" hangingPunct="1"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установлена: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2212636969"/>
                  </a:ext>
                </a:extLst>
              </a:tr>
              <a:tr h="5488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15.1 Федерального закона от 02.03.2007 № 25-ФЗ «О муниципальной службе в Российской Федерации»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304513146"/>
                  </a:ext>
                </a:extLst>
              </a:tr>
              <a:tr h="300309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информационному письму Федеральной службы по надзору в сфере связи, информационных технологий и массовых коммуникаций в реестр социальных сетей включены следующие площадки: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Twitter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TikTok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Likee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Youtube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«ВКонтакте», «Одноклассники»,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LiveJournal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данную категорию можно также включить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Яндекс.Дзен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Соответственно, в случае если у муниципального служащего есть страничка в обозначенных социальных сетях,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 информация подлежит отражению в предоставляемых Сведениях о сайтах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314584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76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12678"/>
              </p:ext>
            </p:extLst>
          </p:nvPr>
        </p:nvGraphicFramePr>
        <p:xfrm>
          <a:off x="611560" y="620713"/>
          <a:ext cx="8113489" cy="504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92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7. Сведения  о недвижимом имуществе, транспортных средствах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ценных бумагах, отчужденных в течение отчетного периода в результате безвозмездной сделки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4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данном разделе указываются сведения о недвижимом имуществе (в т.ч. доли в праве собственности), транспортных средствах и ценных бумагах (в том числе в долях участия в уставном капитале общества), отчужденных в течение отчетного периода в результате  безвозмездной сделки (договор дарения, соглашение о выделение долей детям, супругам при реализации средств материнского капитала).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объект сделки указывается отдельно.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407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61380"/>
              </p:ext>
            </p:extLst>
          </p:nvPr>
        </p:nvGraphicFramePr>
        <p:xfrm>
          <a:off x="611560" y="620713"/>
          <a:ext cx="8113489" cy="585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7570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поведения муниципального служащего</a:t>
                      </a: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303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служба как особый вид профессиональной деятельности по обеспечению исполнения полномочий органов местного самоуправления имеет свою профессиональную этику.</a:t>
                      </a:r>
                    </a:p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Это исходит из того, что, во-первых, авторитет власти напрямую зависит от нравственных качеств чиновников, их порядочности, честности, уважения к окружающим при осуществлении профессиональных обязанностей. Во-вторых, серьезные противоправные проступки служащих являются сильнейшим фактором, которые ведут к дестабилизации общества, и, соответственно, становятся предметом особого внимания населения.</a:t>
                      </a:r>
                    </a:p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56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5D5979-C97C-EE29-DEA5-E8ADECD48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549" y="4941168"/>
            <a:ext cx="25208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DCB6A3-7EAB-3EBE-1235-F3AE17C8C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2" y="260648"/>
            <a:ext cx="1772816" cy="1556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1C63F2-3B2C-A489-F10A-D7EEC9D40014}"/>
              </a:ext>
            </a:extLst>
          </p:cNvPr>
          <p:cNvSpPr txBox="1"/>
          <p:nvPr/>
        </p:nvSpPr>
        <p:spPr>
          <a:xfrm>
            <a:off x="256592" y="1817440"/>
            <a:ext cx="8707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Некоторые высказывания в соцсетях могут квалифицироваться как провокации, антигосударственная деятельность.</a:t>
            </a:r>
          </a:p>
          <a:p>
            <a:pPr algn="just"/>
            <a:r>
              <a:rPr lang="ru-RU" dirty="0">
                <a:solidFill>
                  <a:schemeClr val="dk1"/>
                </a:solidFill>
                <a:latin typeface="+mn-lt"/>
              </a:rPr>
              <a:t>За</a:t>
            </a:r>
            <a:r>
              <a:rPr lang="ru-RU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все эти действия предусмотрена уголовная ответственность. </a:t>
            </a:r>
          </a:p>
          <a:p>
            <a:pPr algn="just"/>
            <a:r>
              <a:rPr lang="ru-RU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А острые и эмоциональные комментарии и высказывания, фотографии неофициальных мероприятий, приватные фотоснимки и т.д. могут нанести ущерб репутации служащего или авторитету органов власти.</a:t>
            </a:r>
          </a:p>
          <a:p>
            <a:pPr algn="just"/>
            <a:r>
              <a:rPr lang="ru-RU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EA9D57-80E1-EFB0-7642-8FD13353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861048"/>
            <a:ext cx="35283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5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A93D4F-B16B-F3DD-39F8-A591BF4D7927}"/>
              </a:ext>
            </a:extLst>
          </p:cNvPr>
          <p:cNvSpPr/>
          <p:nvPr/>
        </p:nvSpPr>
        <p:spPr>
          <a:xfrm>
            <a:off x="755576" y="548680"/>
            <a:ext cx="73448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Свод общих принципов профессиональной этики и основных правил служебного поведения муниципальных служащих городского округа Тольятти изложены в</a:t>
            </a:r>
          </a:p>
          <a:p>
            <a:pPr algn="ctr"/>
            <a:r>
              <a:rPr lang="ru-RU" dirty="0"/>
              <a:t>Кодексе этики и служебного поведения</a:t>
            </a:r>
          </a:p>
          <a:p>
            <a:pPr algn="ctr"/>
            <a:r>
              <a:rPr lang="ru-RU" dirty="0"/>
              <a:t>(утвержден постановлением мэрии городского округа Тольятти от 20.05.2011 № 1591-п/1) </a:t>
            </a:r>
          </a:p>
        </p:txBody>
      </p:sp>
      <p:pic>
        <p:nvPicPr>
          <p:cNvPr id="7170" name="Picture 2" descr="Презентация &quot;Этический кодекс государственного служащего&quot; | Алые паруса">
            <a:extLst>
              <a:ext uri="{FF2B5EF4-FFF2-40B4-BE49-F238E27FC236}">
                <a16:creationId xmlns:a16="http://schemas.microsoft.com/office/drawing/2014/main" xmlns="" id="{BAEF7305-3319-BD2E-8011-3EBF79E6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210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39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77CC8EB-5249-AD29-117F-16721FE1E86C}"/>
              </a:ext>
            </a:extLst>
          </p:cNvPr>
          <p:cNvGraphicFramePr>
            <a:graphicFrameLocks noGrp="1"/>
          </p:cNvGraphicFramePr>
          <p:nvPr/>
        </p:nvGraphicFramePr>
        <p:xfrm>
          <a:off x="575469" y="320115"/>
          <a:ext cx="7993062" cy="621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15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Правила поведения муниципального служащего</a:t>
                      </a:r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Поведение муниципального служащего должно быть корректным,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связанным с проявлением высокомерия, грубости, неуважительного отношения к человеку, не допускающим оскорблений, угроз в его адрес.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лужащий в своей деятельности не должен оказывать предпочтение каким-либо организациям, должен быть беспристрастным, независимым от влияния со стороны третьих лиц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не должен совершать порочащие его честь и достоинство поступки, должен воздерживаться от поведения, которое может нанести ущерб его репутации и авторитету ОМС.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7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должен уважительно относится к деятельности представителей средств массовой информации, воздерживаться от публичных высказываний, суждений и оценок в отношении деятельности ОМС, а также их руководителей.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в своей деятельности должен проявлять терпимость и уважение к традициям народов России, способствовать межнациональному и </a:t>
                      </a: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межконфессиональному согласию.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8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488950" y="404813"/>
            <a:ext cx="785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Дисциплинарная ответственность муниципальных служащих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5" y="2565400"/>
            <a:ext cx="2952067" cy="1624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Несоблюдение ограничений и запретов, требований о предотвращении или об урегулировании конфликта интересов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1616" y="5010349"/>
            <a:ext cx="2952067" cy="1731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Замечание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Выговор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Увольнение по соответствующим основаниям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870061"/>
            <a:ext cx="4319587" cy="1409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Непринятие муниципальным  служащим, являющимся стороной конфликта интересов, мер по предотвращению и (или) урегулированию конфликта интересов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79712" y="4312141"/>
            <a:ext cx="360363" cy="57626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3368" y="5588843"/>
            <a:ext cx="26654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</a:rPr>
              <a:t>Увольнение в связи с утратой доверия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481582" y="5010349"/>
            <a:ext cx="358775" cy="507528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xmlns="" id="{A54B027C-B950-4466-B88B-C26463C1455A}"/>
              </a:ext>
            </a:extLst>
          </p:cNvPr>
          <p:cNvSpPr/>
          <p:nvPr/>
        </p:nvSpPr>
        <p:spPr>
          <a:xfrm>
            <a:off x="755576" y="859473"/>
            <a:ext cx="2952067" cy="147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Неисполнение обязанностей, установленных в целях противодействия коррупции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97AADA50-7AF5-4D08-B1F1-C0ECD36AC189}"/>
              </a:ext>
            </a:extLst>
          </p:cNvPr>
          <p:cNvSpPr/>
          <p:nvPr/>
        </p:nvSpPr>
        <p:spPr>
          <a:xfrm>
            <a:off x="5292080" y="2387872"/>
            <a:ext cx="2665413" cy="251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Непредставление либо представление заведомо недостоверных или неполных сведений о доходах, расходах об имуществе и обязательствах имущественного характера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E6C09F-5397-9C2D-CBC3-5E536812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4A0DF9D-0399-EFA1-FF23-6D79914C5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09099"/>
              </p:ext>
            </p:extLst>
          </p:nvPr>
        </p:nvGraphicFramePr>
        <p:xfrm>
          <a:off x="551483" y="219189"/>
          <a:ext cx="8041034" cy="643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1034">
                  <a:extLst>
                    <a:ext uri="{9D8B030D-6E8A-4147-A177-3AD203B41FA5}">
                      <a16:colId xmlns:a16="http://schemas.microsoft.com/office/drawing/2014/main" xmlns="" val="3877079614"/>
                    </a:ext>
                  </a:extLst>
                </a:gridCol>
              </a:tblGrid>
              <a:tr h="885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адресах сайтов и (или) страниц сайтов в информационно-телекоммуникационной сети «Интернет» подаются служащими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31.03.2023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2212636969"/>
                  </a:ext>
                </a:extLst>
              </a:tr>
              <a:tr h="301137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 данными, позволяющими идентифицировать муниципального служащего, подразумевается любая информация о муниципальном служащем, опубликованная данным лицом в социальной сети, блоге, форуме, которую муниципальный служащий использует для идентификации себя на соответствующем сайте и (или) странице сайта в сети «Интернет», включая фамилию, имя, отчество, псевдоним (никнейм), фото. </a:t>
                      </a:r>
                    </a:p>
                    <a:p>
                      <a:pPr algn="just"/>
                      <a:endParaRPr lang="ru-RU" sz="1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Таким образом, даже страничка на сайте, зарегистрированная муниципальным служащим под псевдонимом, подлежит отражению в предоставляемых им сведениях о сайтах в сети «Интернет».</a:t>
                      </a:r>
                      <a:endParaRPr lang="ru-RU" sz="1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304513146"/>
                  </a:ext>
                </a:extLst>
              </a:tr>
              <a:tr h="24090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в течение отчетного периода (календарного года), на персональной странице сайтов социальных сетей, доступ к которым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был ограничен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муниципальным служащим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размещалась общедоступная информация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позволяющая его идентифицировать, то форма предоставления Сведений о сайтах предоставляется с указанием «общедоступная информация, а также данные, позволяющие идентифицировать служащего, в соответствующий период не размещались».</a:t>
                      </a:r>
                    </a:p>
                    <a:p>
                      <a:pPr marL="0" indent="0" algn="just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314584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7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 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7CFC0C-E321-6035-FAFC-4F9A929D5310}"/>
              </a:ext>
            </a:extLst>
          </p:cNvPr>
          <p:cNvSpPr txBox="1"/>
          <p:nvPr/>
        </p:nvSpPr>
        <p:spPr>
          <a:xfrm>
            <a:off x="1312863" y="831439"/>
            <a:ext cx="721957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Муниципальным служащим рекомендуется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обеспечивать безопасность аккаунтов в социальных сетях, отслеживать факты использования аккаунта третьими лицами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выявления принимать соответствующие меры для удаления аккаунта в социальной сети при отсутствии возможности восстановления своих прав на исключительное его использование.</a:t>
            </a:r>
          </a:p>
          <a:p>
            <a:pPr indent="450215"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опасность - Сток картинки - iStock">
            <a:extLst>
              <a:ext uri="{FF2B5EF4-FFF2-40B4-BE49-F238E27FC236}">
                <a16:creationId xmlns:a16="http://schemas.microsoft.com/office/drawing/2014/main" xmlns="" id="{CD912827-9876-3D32-6130-511D74E46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83164"/>
            <a:ext cx="2736304" cy="23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5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3791"/>
              </p:ext>
            </p:extLst>
          </p:nvPr>
        </p:nvGraphicFramePr>
        <p:xfrm>
          <a:off x="467544" y="188640"/>
          <a:ext cx="8161189" cy="472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1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062">
                <a:tc>
                  <a:txBody>
                    <a:bodyPr/>
                    <a:lstStyle/>
                    <a:p>
                      <a:pPr algn="ctr" eaLnBrk="1" hangingPunct="1">
                        <a:defRPr/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Обязанность по предоставлению сведений о доходах, расходах, об имуществе и обязательствах имущественного характера муниципального служащего установлена: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8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12,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Федерального закона от 02.03.2007 № 25-ФЗ «О муниципальной службе в Российской Федерации»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8, 9 Федерального закона от 25.12.2008 № 273-ФЗ «О противодействии коррупции»</a:t>
                      </a: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30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должностей муниципальной службы в органах местного самоуправления городского округа Тольятти, при назначении на которые граждане и при замещении которых муниципальные служащие обязаны представлять сведения о своих доходах, об имуществе и обязательствах имущественного характера, а также сведения о доходах, об имуществе и обязательствах имущественного характера своих супруги (супруга) и несовершеннолетних детей, утвержденный постановлением мэрии от 21.12.2010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 3762-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п/1.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156" name="Picture 2" descr="Юридические услуги - от профессионалов в разделе Услуги Юрид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124182"/>
            <a:ext cx="20891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51328"/>
              </p:ext>
            </p:extLst>
          </p:nvPr>
        </p:nvGraphicFramePr>
        <p:xfrm>
          <a:off x="1115616" y="548680"/>
          <a:ext cx="7200900" cy="361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023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УКАЗОМ ПРЕЗИДЕНТА РОССИЙСКОЙ ФЕДЕРАЦИИ 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.12.2022 № 968</a:t>
                      </a: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8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ОПЕРАЦИИ»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 перечень лиц, связанных с участием в специальной военной операции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которых </a:t>
                      </a: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обязанности, ограничения и запреты, установленные федеральным законодательством не распространяются.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600" b="1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44" marB="457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FDAEC-5F0E-3D06-BAEA-7688742E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50" y="4162561"/>
            <a:ext cx="3888432" cy="24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645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Сведения о доходах, расходах, об имуществе и обязательствах имущественного характера подаются с использованием СПО «Справки БК» (версия 2.5.2)</a:t>
            </a:r>
          </a:p>
          <a:p>
            <a:pPr algn="ctr"/>
            <a:endParaRPr lang="ru-RU" sz="3600" b="1" dirty="0"/>
          </a:p>
          <a:p>
            <a:pPr algn="ctr"/>
            <a:r>
              <a:rPr lang="ru-RU" sz="2800" dirty="0"/>
              <a:t>Личной подписью заверяется только последний лист справки.</a:t>
            </a:r>
          </a:p>
          <a:p>
            <a:pPr algn="ctr"/>
            <a:endParaRPr lang="ru-RU" sz="2800" dirty="0"/>
          </a:p>
          <a:p>
            <a:pPr algn="ctr"/>
            <a:r>
              <a:rPr lang="ru-RU" sz="2000" dirty="0"/>
              <a:t>Выбирая в программе в связи с чем подается справка, отмечаем пункт «в рамках декларационной кампании»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350" y="836613"/>
          <a:ext cx="6577013" cy="470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7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187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 календарный (отчетный)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1 января по 31 декабря),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предшествующий году предоставления сведений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6144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Отчетная дата 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декабря года,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предшествующего году предоставления сведений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6144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предоставляются отдельно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муниципального служащего, супруга (у) и каждого несовершеннолетнего ребенка 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1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учетом семейного положения, в котором муниципальный служащий находился по состоянию на отчетную дату)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228" name="Picture 2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1925"/>
            <a:ext cx="10080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89739"/>
              </p:ext>
            </p:extLst>
          </p:nvPr>
        </p:nvGraphicFramePr>
        <p:xfrm>
          <a:off x="323528" y="115888"/>
          <a:ext cx="7849318" cy="658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8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заполнении титульного листа необходимо: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67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Указывать отдел профилактики коррупционных и иных правонарушений управления муниципальной службы и кадровой политики администрации г.о. Тольятти  в качестве места куда справка подается (многие ошибочно оставляют на титульном листе Управление по делам Президента)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ФИО муниципального служащего указывать в именительном падеже в соответствии с документом удостоверяющим личность</a:t>
                      </a: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Адрес места регистрации указывать на дату предоставления справки, на основании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записи в паспорте</a:t>
                      </a: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06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если у муниципального 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служащего или членов его семьи адрес регистрации не совпадает с адресом проживания, адрес фактического проживания указывать в скобках.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должности указывать полностью.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случае, если в период предоставления сведений наименование занимаемой должности изменилось, то указывать должность занимаемую на 31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декабря отчетного года.</a:t>
                      </a: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4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50" marB="4575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56" name="Picture 2" descr="Why Employers Test for Drugs Drug Testing Suc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229200"/>
            <a:ext cx="2088232" cy="14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13369</TotalTime>
  <Words>2212</Words>
  <Application>Microsoft Office PowerPoint</Application>
  <PresentationFormat>Экран (4:3)</PresentationFormat>
  <Paragraphs>196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gulmira</dc:creator>
  <cp:lastModifiedBy>user</cp:lastModifiedBy>
  <cp:revision>888</cp:revision>
  <dcterms:created xsi:type="dcterms:W3CDTF">2004-02-10T13:48:08Z</dcterms:created>
  <dcterms:modified xsi:type="dcterms:W3CDTF">2023-03-02T05:42:05Z</dcterms:modified>
</cp:coreProperties>
</file>