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38"/>
  </p:notesMasterIdLst>
  <p:handoutMasterIdLst>
    <p:handoutMasterId r:id="rId39"/>
  </p:handoutMasterIdLst>
  <p:sldIdLst>
    <p:sldId id="301" r:id="rId2"/>
    <p:sldId id="673" r:id="rId3"/>
    <p:sldId id="675" r:id="rId4"/>
    <p:sldId id="676" r:id="rId5"/>
    <p:sldId id="645" r:id="rId6"/>
    <p:sldId id="782" r:id="rId7"/>
    <p:sldId id="783" r:id="rId8"/>
    <p:sldId id="784" r:id="rId9"/>
    <p:sldId id="672" r:id="rId10"/>
    <p:sldId id="647" r:id="rId11"/>
    <p:sldId id="785" r:id="rId12"/>
    <p:sldId id="787" r:id="rId13"/>
    <p:sldId id="660" r:id="rId14"/>
    <p:sldId id="786" r:id="rId15"/>
    <p:sldId id="668" r:id="rId16"/>
    <p:sldId id="788" r:id="rId17"/>
    <p:sldId id="662" r:id="rId18"/>
    <p:sldId id="669" r:id="rId19"/>
    <p:sldId id="789" r:id="rId20"/>
    <p:sldId id="542" r:id="rId21"/>
    <p:sldId id="663" r:id="rId22"/>
    <p:sldId id="677" r:id="rId23"/>
    <p:sldId id="659" r:id="rId24"/>
    <p:sldId id="790" r:id="rId25"/>
    <p:sldId id="791" r:id="rId26"/>
    <p:sldId id="792" r:id="rId27"/>
    <p:sldId id="670" r:id="rId28"/>
    <p:sldId id="652" r:id="rId29"/>
    <p:sldId id="666" r:id="rId30"/>
    <p:sldId id="671" r:id="rId31"/>
    <p:sldId id="780" r:id="rId32"/>
    <p:sldId id="781" r:id="rId33"/>
    <p:sldId id="779" r:id="rId34"/>
    <p:sldId id="777" r:id="rId35"/>
    <p:sldId id="715" r:id="rId36"/>
    <p:sldId id="793" r:id="rId37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FFCC"/>
    <a:srgbClr val="C9FFFF"/>
    <a:srgbClr val="FFFF66"/>
    <a:srgbClr val="FFFF00"/>
    <a:srgbClr val="FFFFD3"/>
    <a:srgbClr val="F3E7EB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83047" autoAdjust="0"/>
  </p:normalViewPr>
  <p:slideViewPr>
    <p:cSldViewPr>
      <p:cViewPr>
        <p:scale>
          <a:sx n="103" d="100"/>
          <a:sy n="103" d="100"/>
        </p:scale>
        <p:origin x="-185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750" cy="49768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34" tIns="46017" rIns="92034" bIns="4601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413" y="0"/>
            <a:ext cx="2930750" cy="49768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34" tIns="46017" rIns="92034" bIns="460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830"/>
            <a:ext cx="2930750" cy="49768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34" tIns="46017" rIns="92034" bIns="4601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413" y="9444830"/>
            <a:ext cx="2930750" cy="49768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34" tIns="46017" rIns="92034" bIns="460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94ECFAE-396A-4F51-8C6C-169CB30B6C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6500" cy="46111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34" tIns="46017" rIns="92034" bIns="4601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5821" y="1"/>
            <a:ext cx="2879248" cy="46111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34" tIns="46017" rIns="92034" bIns="460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68350"/>
            <a:ext cx="4908550" cy="3681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322" y="4757397"/>
            <a:ext cx="4926426" cy="445051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34" tIns="46017" rIns="92034" bIns="460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8471"/>
            <a:ext cx="2956500" cy="53743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34" tIns="46017" rIns="92034" bIns="4601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5821" y="9438471"/>
            <a:ext cx="2879248" cy="53743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34" tIns="46017" rIns="92034" bIns="460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42CA26F-88EF-4338-81D0-7B5B66B084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3008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2CA26F-88EF-4338-81D0-7B5B66B084F4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9197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65EA4FD-5488-4147-B512-6608317FDFB5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632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65EA4FD-5488-4147-B512-6608317FDFB5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2CA26F-88EF-4338-81D0-7B5B66B084F4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6241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7782D2-DDB0-493E-BA4E-4FBE7C74AC79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682A3AE-4AF4-4666-9426-ACD22F420C21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99C156-57CA-4040-B691-AEFDE81F704F}" type="slidenum">
              <a:rPr lang="ru-RU" altLang="ru-RU" smtClean="0"/>
              <a:pPr/>
              <a:t>29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B9BEF-957E-4DC4-9597-D27B98A7D4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9B450-63A3-407F-9580-700F37627B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F31F4-66D0-41B5-AFA2-F5D84A36AB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ADCA1-98C7-4C56-81CB-6F9ACB7219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1EB1C-C293-41A7-A9CE-5675214FEC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604D3-01BC-48C9-B30B-9208D92EFA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6265A-D632-435F-B7C5-8C927609FB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45307-018A-42EA-B32F-4018DE369D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11990-A75E-4551-B380-04D90A3AF0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1E48D-950D-488F-B771-9330448EDB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8E57B-623D-4E4D-9671-346382FBCE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21CE6434-DE6E-4FB5-8F41-B68605C0E8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4" r:id="rId1"/>
    <p:sldLayoutId id="2147484416" r:id="rId2"/>
    <p:sldLayoutId id="2147484425" r:id="rId3"/>
    <p:sldLayoutId id="2147484417" r:id="rId4"/>
    <p:sldLayoutId id="2147484418" r:id="rId5"/>
    <p:sldLayoutId id="2147484419" r:id="rId6"/>
    <p:sldLayoutId id="2147484420" r:id="rId7"/>
    <p:sldLayoutId id="2147484421" r:id="rId8"/>
    <p:sldLayoutId id="2147484426" r:id="rId9"/>
    <p:sldLayoutId id="2147484422" r:id="rId10"/>
    <p:sldLayoutId id="2147484423" r:id="rId11"/>
  </p:sldLayoutIdLst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consultantplus://offline/ref=E94A49FB315A5029C4985C028D0DF3B9C2688D42039519888C661B553660EA35C5B138CD77318CDD0FD74F10B3KDf6F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600200" y="457200"/>
            <a:ext cx="65532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kk-KZ" altLang="ru-RU" sz="2400" b="1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684213" y="1346200"/>
            <a:ext cx="7559675" cy="453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96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CC0099"/>
                </a:solidFill>
                <a:round/>
                <a:headEnd/>
                <a:tailEnd/>
              </a:ln>
              <a:solidFill>
                <a:srgbClr val="0000F2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4870450" y="4581525"/>
            <a:ext cx="252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b="1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1116013" y="476250"/>
            <a:ext cx="7488237" cy="17399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1403350" y="4365625"/>
            <a:ext cx="6697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>
                <a:solidFill>
                  <a:schemeClr val="hlink"/>
                </a:solidFill>
              </a:rPr>
              <a:t>                                     </a:t>
            </a:r>
            <a:endParaRPr lang="ru-RU" altLang="ru-RU" sz="2000" b="1">
              <a:solidFill>
                <a:srgbClr val="2E2EF4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6588" y="188913"/>
            <a:ext cx="6337300" cy="830262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ru-RU" sz="1400" dirty="0">
              <a:solidFill>
                <a:srgbClr val="2E2EF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ru-RU" sz="1400" b="1" dirty="0">
              <a:solidFill>
                <a:srgbClr val="2E2EF4"/>
              </a:solidFill>
              <a:latin typeface="Arial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ru-RU" sz="1400" b="1" dirty="0">
              <a:solidFill>
                <a:srgbClr val="2E2EF4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dirty="0">
              <a:solidFill>
                <a:srgbClr val="2E2EF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128" name="Picture 10" descr="http://avtosreda.ru/images/news/2010/7222/2_03.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488" y="1412875"/>
            <a:ext cx="737552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755650" y="333375"/>
            <a:ext cx="734536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Рекомендации для муниципальных служащих по заполнению  </a:t>
            </a:r>
          </a:p>
          <a:p>
            <a:pPr algn="ctr"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об адресах сайтов и (или) страниц сайтов в информационно-телекоммуникационной сети «Интернет»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476508"/>
              </p:ext>
            </p:extLst>
          </p:nvPr>
        </p:nvGraphicFramePr>
        <p:xfrm>
          <a:off x="755650" y="1397000"/>
          <a:ext cx="7345363" cy="819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53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819150"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Справок о доходах, расходах,</a:t>
                      </a:r>
                    </a:p>
                    <a:p>
                      <a:pPr algn="ctr"/>
                      <a:r>
                        <a:rPr lang="ru-RU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об имуществе и обязательствах имущественного характера</a:t>
                      </a:r>
                    </a:p>
                  </a:txBody>
                  <a:tcPr marL="91447" marR="91447" marT="45750" marB="4575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157341"/>
              </p:ext>
            </p:extLst>
          </p:nvPr>
        </p:nvGraphicFramePr>
        <p:xfrm>
          <a:off x="1403350" y="836613"/>
          <a:ext cx="6577013" cy="5623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70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40187"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150000"/>
                        </a:lnSpc>
                        <a:defRPr/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Отчетный период календарный (отчетный)</a:t>
                      </a:r>
                      <a:r>
                        <a:rPr lang="ru-RU" sz="1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  <a:p>
                      <a:pPr algn="ctr" eaLnBrk="1" hangingPunct="1">
                        <a:lnSpc>
                          <a:spcPct val="150000"/>
                        </a:lnSpc>
                        <a:defRPr/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 1 января по 31 декабря),</a:t>
                      </a:r>
                      <a:r>
                        <a:rPr lang="ru-RU" sz="1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предшествующий году предоставления сведений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26144"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150000"/>
                        </a:lnSpc>
                        <a:defRPr/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Отчетная дата </a:t>
                      </a:r>
                    </a:p>
                    <a:p>
                      <a:pPr algn="ctr" eaLnBrk="1" hangingPunct="1">
                        <a:lnSpc>
                          <a:spcPct val="150000"/>
                        </a:lnSpc>
                        <a:defRPr/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декабря года,</a:t>
                      </a:r>
                      <a:r>
                        <a:rPr lang="ru-RU" sz="1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предшествующего году предоставления сведений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26144"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150000"/>
                        </a:lnSpc>
                        <a:defRPr/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предоставляются отдельно</a:t>
                      </a:r>
                      <a:r>
                        <a:rPr lang="ru-RU" sz="1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муниципального служащего, </a:t>
                      </a:r>
                      <a:r>
                        <a:rPr lang="ru-RU" sz="1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супруга(у</a:t>
                      </a:r>
                      <a:r>
                        <a:rPr lang="ru-RU" sz="1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и каждого несовершеннолетнего ребенка </a:t>
                      </a:r>
                    </a:p>
                    <a:p>
                      <a:pPr algn="ctr" eaLnBrk="1" hangingPunct="1">
                        <a:lnSpc>
                          <a:spcPct val="150000"/>
                        </a:lnSpc>
                        <a:defRPr/>
                      </a:pPr>
                      <a:r>
                        <a:rPr lang="ru-RU" sz="18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 учетом семейного положения, в котором муниципальный служащий находился по состоянию на отчетную дату</a:t>
                      </a: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 eaLnBrk="1" hangingPunct="1">
                        <a:lnSpc>
                          <a:spcPct val="150000"/>
                        </a:lnSpc>
                        <a:defRPr/>
                      </a:pP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 считается совершеннолетним при достижении им возраста 18 лет (на следующий день после дня рождения)</a:t>
                      </a:r>
                      <a:endParaRPr lang="ru-RU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228" name="Picture 26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61925"/>
            <a:ext cx="1008063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332803"/>
            <a:ext cx="698477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Сведения на ребенка, находящегося под опекой можно не представлять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Служащий может представить уточненные Сведения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течение 1 месяца после окончания срока представления Сведений, а именно включительно в срок с 1 мая до 31 мая 2024 года.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Представление уточненных Сведений предусматривает повторное представление только справки, в которой не отражены или не полностью отражены какие-либо Сведения либо имеются ошибки.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невозможности по объективным причинам представить Сведения в отношении члена семьи (супруги, супруга, несовершеннолетнего ребенка)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служащему следует обратиться с заявлением в отдел профилактики коррупционных и иных правонарушений управления муниципальной службы и кадровой политики администрации.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Заявление направляется до истечения срока, установленного для предоставления служащим Сведений.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служащих право направить заявление о невозможности представить Сведения  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своих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доходах, расходах, об имуществе и обязательствах имущественного характера  законодательством не предусмотрено.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275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9269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Рекомендуемые действия при невозможности представить Сведения вследствие не зависящих от служащего обстоятельств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433681"/>
            <a:ext cx="3744416" cy="2308324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В течение 3 рабочих дней со дня, когда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служащему стало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известно о возникновении не зависящих от него обстоятельств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 обязан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подать в Комиссию по соблюдению требований к служебному поведению уведомление об этом, с приложением документов, подтверждающих факт наступления обстоятельств.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4028" y="1556792"/>
            <a:ext cx="3096344" cy="2062103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обстоятельства препятствуют подаче уведомления в установленный срок, такое уведомление должно быть подано в течение 10 рабочих дней со дня прекращения указанных обстоятельств.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3877550"/>
            <a:ext cx="8208912" cy="1200329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Конкретные не зависящие от служащего обстоятельства приведены в части 4 статьи 13 Федерального закона от 25.12.2008 № 273-ФЗ «О противодействии коррупции» (например: стихийные бедствия, пожар, массовые заболевания (эпидемии) и пр.)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7604" y="5082707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Уведомление направляется также в случае невозможности по независящим обстоятельствам представления Сведений в отношении самого служащего.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0691" y="5996229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Исполнение обязанности представить Сведения должно быть обеспечено служащим не позднее чем через 1 месяц со дня прекращения действия независящих от него обстоятельств.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35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187654"/>
              </p:ext>
            </p:extLst>
          </p:nvPr>
        </p:nvGraphicFramePr>
        <p:xfrm>
          <a:off x="323528" y="115888"/>
          <a:ext cx="7849318" cy="7022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93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4881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</a:t>
                      </a:r>
                      <a:r>
                        <a:rPr lang="ru-RU" sz="1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заполнении титульного листа необходимо: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50" marB="4575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367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Указывать отдел профилактики коррупционных и иных правонарушений управления муниципальной службы и кадровой политики администрации г.о. Тольятти  в качестве места куда справка подается 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(многие ошибочно оставляют на титульном листе Управление по делам Президента)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ФИО муниципального служащего указывать в именительном падеже в соответствии с документом удостоверяющим личность</a:t>
                      </a:r>
                    </a:p>
                  </a:txBody>
                  <a:tcPr marL="91432" marR="91432" marT="45750" marB="4575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84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Адрес места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регистрации, а также паспортные данные указывать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дату предоставления справки, на основании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записи в паспорте</a:t>
                      </a:r>
                    </a:p>
                  </a:txBody>
                  <a:tcPr marL="91432" marR="91432" marT="45750" marB="4575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906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случае если у муниципального 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служащего или членов его семьи адрес регистрации не совпадает с адресом проживания, адрес фактического проживания 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указывается 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строке «дополнительная информация» во вкладке «адрес регистрации».</a:t>
                      </a:r>
                      <a:endParaRPr lang="ru-RU" sz="1600" b="1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600" b="1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50" marB="4575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740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50" marB="4575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256" name="Picture 2" descr="Why Employers Test for Drugs Drug Testing Succ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5229200"/>
            <a:ext cx="2088232" cy="146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3" y="692696"/>
            <a:ext cx="6912767" cy="4801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должности служащим указывается полностью.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случае, если в период предоставления Сведений наименование занимаемой должности изменилось, то указывается должность занимаемая на 31 декабря отчетного года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Самозанятость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работу без трудовой книжки, а также услуги, которые оказываются на основании гражданско-правового договора рекомендуется указывать как выполнение работ (оказание услуг) в сфере (наименование сферы деятельности).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Также необходимо указывать место работы статус Индивидуального предпринимателя.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700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621865"/>
              </p:ext>
            </p:extLst>
          </p:nvPr>
        </p:nvGraphicFramePr>
        <p:xfrm>
          <a:off x="827584" y="863152"/>
          <a:ext cx="7200900" cy="546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8167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1. Сведения о доходах</a:t>
                      </a:r>
                    </a:p>
                  </a:txBody>
                  <a:tcPr marL="91423" marR="91423" marT="45744" marB="45744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781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по основному месту работы указывается в соответствии со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справкой 2-НДФЛ «Общая сумма дохода».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по предыдущему месту работы указывается в иные 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при этом служащий отражает наименование и юридический адрес организации (предыдущего места работы). </a:t>
                      </a:r>
                      <a:endParaRPr lang="ru-RU" sz="1600" b="1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ru-RU" sz="1600" b="1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При указании доходов от вкладов в банках не забывайте про вклады, закрытые на отчетную дату (31 декабря), 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которым в отчетном периоде были начислены %.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Особое 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внимание 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уделяйте хранению  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документов, связанных с вкладами, зарытыми 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с отчетной даты до даты предоставления сведений (кредитная организация   может не предоставить их после закрытия счета).</a:t>
                      </a:r>
                    </a:p>
                  </a:txBody>
                  <a:tcPr marL="91423" marR="91423" marT="45744" marB="45744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3364" y="692696"/>
            <a:ext cx="3421578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Раздел 1 «Сведения о доходах»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6599" y="1157659"/>
            <a:ext cx="8156803" cy="923330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Строка «Доход от вкладов в банках и иных кредитных организациях»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указывается согласно информации, представленной в единой форме, утвержденной Указанием Банка России № 5798-У (справка госслужащих).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3547" y="2204864"/>
            <a:ext cx="8159856" cy="2031325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Строка «Доход от ценных бумаг и долей участия в коммерческих организациях».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Указывается сумма доходов от ценных бумаг и долей участия в коммерческих организациях, в том числе при владении инвестиционным фондом. Доход указывается единым значением по совокупности соответствующих операций. Из справки о доходах и суммах налога физического лица в качестве дохода рекомендуется учитывать содержание графы «Налоговая база».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056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133323"/>
              </p:ext>
            </p:extLst>
          </p:nvPr>
        </p:nvGraphicFramePr>
        <p:xfrm>
          <a:off x="395536" y="22225"/>
          <a:ext cx="8136904" cy="6839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9901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1 «Сведения о доходах»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44" marB="45744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55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доходы:</a:t>
                      </a:r>
                    </a:p>
                  </a:txBody>
                  <a:tcPr marL="91423" marR="91423" marT="45744" marB="45744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866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Пенсия, доплаты к пенсии (сведения можно получить</a:t>
                      </a:r>
                      <a:r>
                        <a:rPr lang="ru-RU" sz="13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ПФР, органах социальной защиты);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3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 виды пособий (в т.ч. пособие по временной нетрудоспособности);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3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алименты;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3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государственный сертификат на материнский капитал (если он реализован частично или полностью)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3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денежные средства, полученные в порядке дарения или </a:t>
                      </a:r>
                      <a:r>
                        <a:rPr lang="ru-RU" sz="13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наследования </a:t>
                      </a:r>
                      <a:r>
                        <a:rPr lang="ru-RU" sz="13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(при этом указывать ФИО дарителя, наследодателя);</a:t>
                      </a:r>
                      <a:endParaRPr lang="ru-RU" sz="1300" b="0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3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страховые выплаты при наступлении страхового случая;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3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вознаграждения по гражданско-правовым договорам (при этом необходимо указывать наименование и юридический адрес организации, от которой получен доход;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3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 по трудовым договорам по совместительству;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3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доходы, полученные от продажи недвижимого имущества и транспортных </a:t>
                      </a:r>
                      <a:r>
                        <a:rPr lang="ru-RU" sz="13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 </a:t>
                      </a:r>
                      <a:r>
                        <a:rPr lang="ru-RU" sz="13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(для недвижимого имущества указывать вид имущества, адрес, площадь, вид собственности*, для транспортного средства вид и марку а/м, год выпуска), </a:t>
                      </a:r>
                      <a:r>
                        <a:rPr lang="ru-RU" sz="13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указывается и доход от зачета стоимости старого транспортного средства при покупке нового по договору «трейд-ин»;</a:t>
                      </a:r>
                      <a:endParaRPr lang="ru-RU" sz="1300" b="1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3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доходы, полученные от сдачи в аренду или иного использования недвижимого имущества, транспортных средств, от имущества, переданного в доверительное управление 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3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выплаты, связанные с гибелью (смертью), выплаченные наследникам;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3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средства, выплаченные членам избирательных комиссий;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3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средства, полученные от родственников на невозвратной основе (кроме супругов и н/л детей</a:t>
                      </a:r>
                      <a:r>
                        <a:rPr lang="ru-RU" sz="13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3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денежные средства, полученные в качестве благотворительной помощи и т.д.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44" marB="45744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967708"/>
              </p:ext>
            </p:extLst>
          </p:nvPr>
        </p:nvGraphicFramePr>
        <p:xfrm>
          <a:off x="1042988" y="188913"/>
          <a:ext cx="7200900" cy="661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6179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2.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«Сведения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расходах»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44" marB="45744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466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Заполняется, если в отчетном периоде 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служащим, его супругой (супругом) и н/л детьми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осуществлены расходы по сделке (сделкам) 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приобретению объекта недвижимости, транспортного средства, ценных бумаг,</a:t>
                      </a:r>
                      <a:r>
                        <a:rPr lang="ru-RU" sz="16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акций,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сумма расходов по такой сделке или общая сумма совершенных сделок превышает общий доход </a:t>
                      </a:r>
                      <a:r>
                        <a:rPr lang="ru-RU" sz="16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служащего и его супруги 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(супруга) за три года, предшествующих отчетному периоду. </a:t>
                      </a:r>
                      <a:endParaRPr lang="ru-RU" sz="1600" b="1" baseline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Копии документов по совершенной сделке (сделкам) прикладываются к справке.</a:t>
                      </a:r>
                      <a:endParaRPr lang="ru-RU" sz="1400" b="0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Отчетный </a:t>
                      </a:r>
                      <a:r>
                        <a:rPr lang="ru-RU" sz="1600" b="1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600" b="1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год, сделка совершена в 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600" b="1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Считаем доходы супругов за 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2020-2022 </a:t>
                      </a:r>
                      <a:r>
                        <a:rPr lang="ru-RU" sz="1600" b="1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</a:t>
                      </a:r>
                      <a:r>
                        <a:rPr lang="ru-RU" sz="1600" b="0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600" b="0" baseline="0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600" b="1" baseline="0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расчете общего дохода, доходы супруги (супруга) служащего учитываются только в случае, если они состояли в браке на момент осуществления расходов по сделке и в течение 3 лет, предшествующих отчетному периоду.</a:t>
                      </a:r>
                      <a:endParaRPr lang="ru-RU" sz="1600" b="1" baseline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ru-RU" sz="1400" b="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приобретении имущества в долевую собственность служащего, его супруги (супруга) и несовершеннолетних детей Раздел 2 заполняется в справках служащего, его супруги (супруга) и несовершеннолетних детей.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44" marB="45744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6591" y="260648"/>
            <a:ext cx="7560840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 не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 если: </a:t>
            </a:r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недвижимое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имущество, транспортное средство, ценные бумаги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приобретены по безвозмездной сделке (наследование,  дарение);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государственная регистрация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собственности на недвижимое имущество осуществлена без совершения сделки по приобретению имущества (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возведение жилого дома на земельном участке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супругой (супругом) осуществлены расходы по соответствующей сделке до вступления в брак со служащим;</a:t>
            </a:r>
          </a:p>
          <a:p>
            <a:pPr algn="just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сумма совокупных доходов за указанный период превышает сумму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4403" y="4653136"/>
            <a:ext cx="7573028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случае, если Вы заключили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договор долевого участия в строительстве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уплаченная в отчетном периоде сумма до данному договору превысила доходы Вас, вашей супруги (супруга) за 3 последних года, предшествующих совершению сделки, то сведения об объекте долевого строительства указываются в Раздел 2.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Аналогична ситуация по приобретению имущества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посредством участия в кооперативе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537607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E6C09F-5397-9C2D-CBC3-5E5368121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34A0DF9D-0399-EFA1-FF23-6D79914C5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543910"/>
              </p:ext>
            </p:extLst>
          </p:nvPr>
        </p:nvGraphicFramePr>
        <p:xfrm>
          <a:off x="683568" y="609509"/>
          <a:ext cx="7969026" cy="5913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9026">
                  <a:extLst>
                    <a:ext uri="{9D8B030D-6E8A-4147-A177-3AD203B41FA5}">
                      <a16:colId xmlns="" xmlns:a16="http://schemas.microsoft.com/office/drawing/2014/main" val="3877079614"/>
                    </a:ext>
                  </a:extLst>
                </a:gridCol>
              </a:tblGrid>
              <a:tr h="5330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Обязанность по предоставлению сведений 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 адресах сайтов и (или) страниц сайтов в информационно-телекоммуникационной сети «Интернет», на которых муниципальные служащие размещали общедоступную информацию, а также данные, позволяющие их идентифицировать,</a:t>
                      </a:r>
                    </a:p>
                    <a:p>
                      <a:pPr algn="ctr" eaLnBrk="1" hangingPunct="1">
                        <a:defRPr/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установлена: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/>
                </a:tc>
                <a:extLst>
                  <a:ext uri="{0D108BD9-81ED-4DB2-BD59-A6C34878D82A}">
                    <a16:rowId xmlns="" xmlns:a16="http://schemas.microsoft.com/office/drawing/2014/main" val="2212636969"/>
                  </a:ext>
                </a:extLst>
              </a:tr>
              <a:tr h="54883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15.1 Федерального закона от 02.03.2007 № 25-ФЗ «О муниципальной службе в Российской Федерации»</a:t>
                      </a:r>
                    </a:p>
                  </a:txBody>
                  <a:tcPr marL="91441" marR="91441" marT="45716" marB="45716"/>
                </a:tc>
                <a:extLst>
                  <a:ext uri="{0D108BD9-81ED-4DB2-BD59-A6C34878D82A}">
                    <a16:rowId xmlns="" xmlns:a16="http://schemas.microsoft.com/office/drawing/2014/main" val="304513146"/>
                  </a:ext>
                </a:extLst>
              </a:tr>
              <a:tr h="3003092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Согласно информационному письму Федеральной службы по надзору в сфере связи, информационных технологий и массовых коммуникаций в реестр социальных сетей включены следующие площадки: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Facebook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Twitter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Instagram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TikTok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Likee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Youtube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«ВКонтакте», «Одноклассники»,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Telegram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LiveJournal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(в данную категорию можно также включить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Яндекс.Дзен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).</a:t>
                      </a:r>
                    </a:p>
                    <a:p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Соответственно, в случае если у муниципального служащего есть страничка в обозначенных социальных сетях,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эта информация подлежит отражению в предоставляемых Сведениях о сайтах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 ea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/>
                </a:tc>
                <a:extLst>
                  <a:ext uri="{0D108BD9-81ED-4DB2-BD59-A6C34878D82A}">
                    <a16:rowId xmlns="" xmlns:a16="http://schemas.microsoft.com/office/drawing/2014/main" val="3145843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4768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293096"/>
            <a:ext cx="2431130" cy="20259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127000">
              <a:schemeClr val="accent1"/>
            </a:glow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595505"/>
              </p:ext>
            </p:extLst>
          </p:nvPr>
        </p:nvGraphicFramePr>
        <p:xfrm>
          <a:off x="468313" y="260350"/>
          <a:ext cx="8280400" cy="3795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7742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3. Сведения об имуществе</a:t>
                      </a:r>
                    </a:p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 3.1.  </a:t>
                      </a:r>
                    </a:p>
                  </a:txBody>
                  <a:tcPr marL="91422" marR="91422" marT="45754" marB="45754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871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данном разделе указываются все объекты недвижимости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находящиеся в 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собственности служащего, его супруги (супруга), несовершеннолетних детей на отчетную дату 31.12.2023 года.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Также отражению подлежат объекты недвижимости, принадлежащие на праве собственности гражданину, зарегистрированному в качестве ИП.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об</a:t>
                      </a:r>
                      <a:r>
                        <a:rPr lang="ru-RU" sz="1600" b="1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объектах недвижимого имущества указываются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строгом соответствии с правоустанавливающими 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документами (свидетельство о регистрации права собственности, выписка и ЕГРН).</a:t>
                      </a:r>
                      <a:endParaRPr lang="ru-RU" sz="1600" b="1" baseline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754" marB="45754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72096" y="4005064"/>
            <a:ext cx="4968552" cy="1077218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Также указанию подлежит недвижимое имущество, полученное: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порядке наследования (принято наследство), 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решению суда (вступило в законную силу).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5154290"/>
            <a:ext cx="6048672" cy="1323439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Находящееся в собственности недвижимое имущество,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расположенное на территории ДНР, ЛНР, Запорожской области или Херсонской области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указывается в соответствии с документами, являющиеся основанием для государственной регистрации прав на недвижимое имущество.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7975"/>
              </p:ext>
            </p:extLst>
          </p:nvPr>
        </p:nvGraphicFramePr>
        <p:xfrm>
          <a:off x="467544" y="549274"/>
          <a:ext cx="8424044" cy="5183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0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025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 3.2. Транспортные средства</a:t>
                      </a:r>
                    </a:p>
                  </a:txBody>
                  <a:tcPr marL="91422" marR="91422" marT="45732" marB="45732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771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данном разделе указываются сведения о транспортных</a:t>
                      </a:r>
                      <a:r>
                        <a:rPr lang="ru-RU" sz="16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средствах,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находящихся в собственности.</a:t>
                      </a:r>
                    </a:p>
                    <a:p>
                      <a:pPr algn="ctr"/>
                      <a:endParaRPr lang="ru-RU" sz="16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Транспортные средства, переданные в пользование по доверенности,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находящиеся в угоне,  </a:t>
                      </a:r>
                      <a:r>
                        <a:rPr lang="ru-RU" sz="16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залоге у банка, 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полностью негодные к эксплуатации, снятые с регистрационного учета, </a:t>
                      </a:r>
                      <a:r>
                        <a:rPr lang="ru-RU" sz="1600" b="1" u="sng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собственником </a:t>
                      </a:r>
                      <a:r>
                        <a:rPr lang="ru-RU" sz="1600" b="1" u="sng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которых является муниципальный служащий</a:t>
                      </a:r>
                      <a:r>
                        <a:rPr lang="ru-RU" sz="16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600" b="1" u="sng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члены его семьи</a:t>
                      </a:r>
                      <a:r>
                        <a:rPr lang="ru-RU" sz="16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600" b="1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также </a:t>
                      </a:r>
                      <a:r>
                        <a:rPr lang="ru-RU" sz="1600" b="1" kern="1200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подлежат указанию в справке</a:t>
                      </a:r>
                      <a:r>
                        <a:rPr lang="ru-RU" sz="1600" b="1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Важно понимать, что регистрация транспортных средств носит учетный характер.* </a:t>
                      </a:r>
                      <a:endParaRPr lang="ru-RU" sz="1600" b="1" kern="1200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22" marR="91422" marT="45732" marB="45732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043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Информация о транспортных средствах</a:t>
                      </a:r>
                      <a:r>
                        <a:rPr lang="ru-RU" sz="16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указывается в соответствии с регистрационным (правоустанавливающим) документом, тем же текстом, как указано в документе (также при наличии английского текста, например, «</a:t>
                      </a:r>
                      <a:r>
                        <a:rPr lang="en-US" sz="16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KIA CERATO</a:t>
                      </a:r>
                      <a:r>
                        <a:rPr lang="ru-RU" sz="16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»)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2" marR="91422" marT="45732" marB="45732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755771"/>
              </p:ext>
            </p:extLst>
          </p:nvPr>
        </p:nvGraphicFramePr>
        <p:xfrm>
          <a:off x="827088" y="476251"/>
          <a:ext cx="7897316" cy="3801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73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8565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3.3. Цифровые финансовые активы, цифровые права.</a:t>
                      </a:r>
                    </a:p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3.4. Утилитарные цифровые права.</a:t>
                      </a:r>
                    </a:p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3.5. Цифровая валюта.</a:t>
                      </a:r>
                    </a:p>
                  </a:txBody>
                  <a:tcPr marL="91423" marR="91423" marT="45744" marB="45744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717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Цифровая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валюта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совокупность электронных данных (цифрового кода или обозначения), содержащихся в информационной системе, которые предлагаются и (или) могут быть приняты в качестве средства платежа, не являющегося денежной единицей Российской Федерации, денежной единицей иностранного государства и (или) международной денежной или расчетной единицей, и (или) в качестве инвестиций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в отношении которых отсутствует лицо, обязанное перед каждым обладателем таких электронных данных, за исключением оператора и (или) узлов информационной системы, обязанных только обеспечивать соответствие порядка выпуска этих электронных данных и осуществления в их отношении действий по внесению (изменению) записей в такую информационную систему ее правилам.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К цифровой валюте не относятся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("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кешбэк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сервис"), а также игровая валюта.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44" marB="45744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C75FF86-B860-58C8-CFF3-F6216EA79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4365104"/>
            <a:ext cx="3077989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82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6849"/>
              </p:ext>
            </p:extLst>
          </p:nvPr>
        </p:nvGraphicFramePr>
        <p:xfrm>
          <a:off x="683568" y="215064"/>
          <a:ext cx="8208020" cy="654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80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8467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4. Сведения о денежных средствах, находящихся на счетах в банках </a:t>
                      </a:r>
                    </a:p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иных кредитных организациях</a:t>
                      </a:r>
                    </a:p>
                  </a:txBody>
                  <a:tcPr marL="91422" marR="91422" marT="45741" marB="4574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799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данный раздел вносятся сведения </a:t>
                      </a:r>
                      <a:r>
                        <a:rPr lang="ru-RU" sz="1600" b="1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 счетах</a:t>
                      </a:r>
                      <a:r>
                        <a:rPr lang="ru-RU" sz="1600" b="1" u="sng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банках и иных кредитных </a:t>
                      </a:r>
                      <a:r>
                        <a:rPr lang="ru-RU" sz="16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организациях, открытых на </a:t>
                      </a:r>
                      <a:r>
                        <a:rPr lang="ru-RU" sz="16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отчетную дату – 31 </a:t>
                      </a:r>
                      <a:r>
                        <a:rPr lang="ru-RU" sz="16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декабря 2023 </a:t>
                      </a:r>
                      <a:r>
                        <a:rPr lang="ru-RU" sz="16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года. 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2" marR="91422" marT="45741" marB="4574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721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Карта может быть не привязана к счету, соответственно если счет банком не открывался, то основания для заполнения раздела 4 не усматриваются</a:t>
                      </a:r>
                      <a:r>
                        <a:rPr lang="ru-RU" sz="16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(например, так может быть при открытии «Пушкинской карты» и в др. случаях).</a:t>
                      </a:r>
                    </a:p>
                  </a:txBody>
                  <a:tcPr marL="91422" marR="91422" marT="45741" marB="4574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123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получения достоверных сведений об открытых счетах, видах счетов, датах открытия счетов, остатках на счетах, о начисленных процентах, суммах поступивших на счета денежных средств рекомендуется обращаться в банк (иную кредитную организацию) за справкой, полученной в рамках Указания Банка России № 5798-У, которая является официальной. </a:t>
                      </a: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Предварительно рекомендуется взять выписку из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личного кабинета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налогоплательщика об открытых на имя служащего, его супруги (супруга) счетах в банках и иных кредитных организациях, но приоритет при заполнении справок рекомендуется отдавать информации, представленной банками.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2" marR="91422" marT="45741" marB="4574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8948" y="188640"/>
            <a:ext cx="8625540" cy="1492716"/>
          </a:xfrm>
          <a:prstGeom prst="rect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Графа «Сумма поступивших на счет денежных средств»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заполняется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служащим только в том случае, если общая сумма денежных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средств , поступивших на счета за отчетный период превышает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общий доход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служащего его супруги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супруга) и несовершеннолетних детей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отчетный период и два предшествующих года (то есть за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2023, 2022, 2021г.г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im1-tub-ru.yandex.net/i?id=31e93177a1c920022fab27e05288ccb7-33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301208"/>
            <a:ext cx="14414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im1-tub-ru.yandex.net/i?id=31e93177a1c920022fab27e05288ccb7-33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332288"/>
            <a:ext cx="14414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38948" y="1772816"/>
            <a:ext cx="86255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Например: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графа заполняется в отношении всех счетов, указанных в справке конкретного (отдельного) лица (открытых по состоянию на 31.12.2023 года), если сумма денежных средств, поступивших на такие счета в 2023 году, </a:t>
            </a:r>
            <a:r>
              <a:rPr lang="ru-RU" sz="1600" i="1" smtClean="0">
                <a:latin typeface="Times New Roman" pitchFamily="18" charset="0"/>
                <a:cs typeface="Times New Roman" pitchFamily="18" charset="0"/>
              </a:rPr>
              <a:t>превышает </a:t>
            </a:r>
            <a:r>
              <a:rPr lang="ru-RU" sz="1600" i="1" smtClean="0"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доход служащего, его супруги (супруга) и несовершеннолетних детей за 2021, 2022, 2023 годы). В таком случае в отношении каждого счета указывается сумма поступивших на него в 2023 году денежных средств.</a:t>
            </a:r>
          </a:p>
          <a:p>
            <a:pPr algn="just"/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графа не заполняется то в СПО «Справки БК» проставляется флажок «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напротив соответствующей позиции. 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880" y="4293096"/>
            <a:ext cx="8654420" cy="830997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расчете общего дохода служащего и членов его семьи доходы супруги служащего учитываются только если они состояли в браке на отчетную дату и в течение двух и более лет, предшествующих отчетному периоду.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616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764704"/>
            <a:ext cx="7920880" cy="646331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Отдельные аспекты заполнения графы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«Сумма поступивших на счет денежных средств»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556792"/>
            <a:ext cx="619268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Сумма денежных средств, поступивших на закрытые по состоянию на отчетную дату счета, не учитывается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276872"/>
            <a:ext cx="6192688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денежные средства, поступившие на счета, не включаются отдельные зачисления, которые являются следствием перераспределения между другими счетами служащего, его супруги (супруга) и н/л детей и характеризуют оборот денежных средств по счетам.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2013" y="3717031"/>
            <a:ext cx="6204443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Денежные средства, поступившие на счет, могут не являться доходом и не указываться в разделе 1 справки, но учитываться в разделе 4 справки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(например: возврат денежных средств по несостоявшейся сделке; средства, полученные в качестве кредита и т.д.) 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2013" y="5188202"/>
            <a:ext cx="6204443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сумме денежных средств, поступивших на счет, учитываются денежные средства, зачисленные с помощью банкомата (кассы), даже если ранее аналогичная денежная сумма снята со счета.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417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3004" y="404664"/>
            <a:ext cx="7776864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указываются в Разделе 4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Электронные средства платежа (ЭСП), в том числе «электронные кошельки» (например, «Ю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Money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Qiwi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кошелек» и др.), клиентские карты для совершения покупок в сети «Интернет»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(при этом рекомендуется удостовериться, что счет в банке (иной кредитной  организации) не открывался).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3004" y="2924944"/>
            <a:ext cx="7776864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отзыве лицензии у кредитной организации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счет считается открытым до момента его закрытия и подлежит отражению в разделе 4 справки.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Справку о наличии счета, остатках по счету можно запросить у временной администрации кредитной организации (конкурсного управляющего).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Ликвидация кредитной организации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свидетельствует о закрытии счета.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Кредитная организации считается ликвидированной,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об этом внесена запись в ЕГРЮЛ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542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118317"/>
              </p:ext>
            </p:extLst>
          </p:nvPr>
        </p:nvGraphicFramePr>
        <p:xfrm>
          <a:off x="827088" y="476250"/>
          <a:ext cx="7897316" cy="6176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73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4404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5. Сведения о ценных бумагах</a:t>
                      </a:r>
                    </a:p>
                  </a:txBody>
                  <a:tcPr marL="91423" marR="91423" marT="45744" marB="45744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279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В данном разделе  указываются сведения об имеющихся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ценных бумагах, долях участия в уставных коммерческих организациях и фондах.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u="sng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ценным бумагам относятся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акция, </a:t>
                      </a:r>
                    </a:p>
                    <a:p>
                      <a:pPr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вексель, </a:t>
                      </a:r>
                    </a:p>
                    <a:p>
                      <a:pPr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закладная, </a:t>
                      </a:r>
                    </a:p>
                    <a:p>
                      <a:pPr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инвестиционный пай паевого инвестиционного фонда, </a:t>
                      </a:r>
                    </a:p>
                    <a:p>
                      <a:pPr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коносамент, </a:t>
                      </a:r>
                    </a:p>
                    <a:p>
                      <a:pPr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облигация, </a:t>
                      </a:r>
                    </a:p>
                    <a:p>
                      <a:pPr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чек, </a:t>
                      </a:r>
                    </a:p>
                    <a:p>
                      <a:pPr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сберегательный сертификат и иные.</a:t>
                      </a:r>
                    </a:p>
                    <a:p>
                      <a:pPr algn="ctr">
                        <a:lnSpc>
                          <a:spcPct val="150000"/>
                        </a:lnSpc>
                        <a:buFontTx/>
                        <a:buChar char="-"/>
                      </a:pPr>
                      <a:endParaRPr lang="ru-RU" sz="1600" b="1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от имеющихся ценных бумаг указывается в разделе 1 «Сведения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 доходах» (строка 5).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</a:p>
                  </a:txBody>
                  <a:tcPr marL="91423" marR="91423" marT="45744" marB="45744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359459"/>
              </p:ext>
            </p:extLst>
          </p:nvPr>
        </p:nvGraphicFramePr>
        <p:xfrm>
          <a:off x="323850" y="620713"/>
          <a:ext cx="8280400" cy="5100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8117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 6.1. Объекты недвижимого имущества, </a:t>
                      </a:r>
                    </a:p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находящиеся в пользовании</a:t>
                      </a:r>
                    </a:p>
                  </a:txBody>
                  <a:tcPr marL="91422" marR="91422" marT="45733" marB="45733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016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данном разделе недвижимое имущество, находящееся</a:t>
                      </a:r>
                      <a:r>
                        <a:rPr lang="ru-RU" sz="16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собственности,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уже указанное в разделе </a:t>
                      </a:r>
                      <a:r>
                        <a:rPr lang="en-US" sz="16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.1 -  </a:t>
                      </a:r>
                      <a:r>
                        <a:rPr lang="ru-RU" sz="1600" b="1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указывается!</a:t>
                      </a:r>
                    </a:p>
                    <a:p>
                      <a:pPr algn="ctr"/>
                      <a:endParaRPr lang="ru-RU" sz="16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22" marR="91422" marT="45733" marB="45733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0168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Данный раздел заполняется также в случае наличия регистрации по месту жительства (пребывания) по адресу объекта недвижимости, не находящегося в собственности.</a:t>
                      </a:r>
                    </a:p>
                    <a:p>
                      <a:pPr algn="ctr"/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данном разделе также отражаются объекты недвижимого имущества, не оформленные в собственность, но на которые служащий имеет соответствующие права: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гараж;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 недвижимости, предоставленный на праве пользования, аренды;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 индивидуального строительства построенный, но не введенный в эксплуатацию в установленном порядке (либо сведения о котором в ЕГРН отсутствуют);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т.п.</a:t>
                      </a:r>
                    </a:p>
                  </a:txBody>
                  <a:tcPr marL="91422" marR="91422" marT="45733" marB="45733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754164"/>
              </p:ext>
            </p:extLst>
          </p:nvPr>
        </p:nvGraphicFramePr>
        <p:xfrm>
          <a:off x="468313" y="188913"/>
          <a:ext cx="8280400" cy="6200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9245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 6.2. Срочные обязательства финансового характера</a:t>
                      </a:r>
                    </a:p>
                  </a:txBody>
                  <a:tcPr marL="91422" marR="91422" marT="45714" marB="45714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88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данном разделе указываются</a:t>
                      </a:r>
                      <a:r>
                        <a:rPr lang="ru-RU" sz="16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каждое срочное обязательство финансового характера на сумму равную или превышающую </a:t>
                      </a:r>
                      <a:r>
                        <a:rPr lang="ru-RU" sz="1600" b="1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500 000 рублей.</a:t>
                      </a:r>
                      <a:endParaRPr lang="ru-RU" sz="1600" b="1" kern="1200" baseline="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22" marR="91422" marT="45714" marB="45714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60724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Кредитный договор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Договор финансовой аренды (лизинг)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Договор займа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Договор финансирования под уступку денежного требования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Обязательства вследствие причинения вреда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Обязательства по договору поручительства (если имеет место неисполнение должником обязательств перед кредитором, или ненадлежащее исполнение обязательств, которые повлекли соответствующие обязательства у поручителя)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Обязательства по уплате алиментов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Иные обязательства, в т.ч. установленные решением суда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endParaRPr lang="ru-RU" sz="14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u="sng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Отдельные виды срочных обязательств финансового характера</a:t>
                      </a:r>
                      <a:r>
                        <a:rPr lang="ru-RU" sz="16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 долевом строительстве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Обязательства по ипотеке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обязательства по договорам страхования жизни на случай смерти, дожития до определенного возраста или срока либо наступления иного события; пенсионного страхования; страхования жизни с условием периодических страховых выплат (ренты, аннуитетов) и (или) с участием страхователя в инвестиционном доходе страховщика.  </a:t>
                      </a:r>
                      <a:endParaRPr lang="ru-RU" sz="1400" b="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Заключение договоров о брокерском обслуживании, а также договоров на ведение индивидуальных инвестиционных счетов. </a:t>
                      </a:r>
                    </a:p>
                  </a:txBody>
                  <a:tcPr marL="91422" marR="91422" marT="45714" marB="45714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E6C09F-5397-9C2D-CBC3-5E5368121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34A0DF9D-0399-EFA1-FF23-6D79914C5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306648"/>
              </p:ext>
            </p:extLst>
          </p:nvPr>
        </p:nvGraphicFramePr>
        <p:xfrm>
          <a:off x="323528" y="188640"/>
          <a:ext cx="8568952" cy="6586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52">
                  <a:extLst>
                    <a:ext uri="{9D8B030D-6E8A-4147-A177-3AD203B41FA5}">
                      <a16:colId xmlns="" xmlns:a16="http://schemas.microsoft.com/office/drawing/2014/main" val="3877079614"/>
                    </a:ext>
                  </a:extLst>
                </a:gridCol>
              </a:tblGrid>
              <a:tr h="8856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 адресах сайтов и (или) страниц сайтов в информационно-телекоммуникационной сети «Интернет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за 2023 год 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подаются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служащими ежегодно 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позднее 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01.04</a:t>
                      </a:r>
                      <a:endParaRPr lang="ru-RU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/>
                </a:tc>
                <a:extLst>
                  <a:ext uri="{0D108BD9-81ED-4DB2-BD59-A6C34878D82A}">
                    <a16:rowId xmlns="" xmlns:a16="http://schemas.microsoft.com/office/drawing/2014/main" val="2212636969"/>
                  </a:ext>
                </a:extLst>
              </a:tr>
              <a:tr h="4330514"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Под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данными, позволяющими идентифицировать муниципального служащего, подразумевается любая информация о муниципальном служащем, опубликованная данным лицом в социальной сети, блоге, форуме, которую муниципальный служащий использует для идентификации себя на соответствующем сайте и (или) странице сайта в сети «Интернет», включая фамилию, имя, отчество, псевдоним (никнейм), фото. </a:t>
                      </a:r>
                    </a:p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Таким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образом, даже страничка на сайте, зарегистрированная муниципальным служащим под псевдонимом, подлежит отражению в предоставляемых им сведениях о сайтах в сети «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Интернет»</a:t>
                      </a:r>
                    </a:p>
                    <a:p>
                      <a:pPr algn="ctr"/>
                      <a:r>
                        <a:rPr lang="ru-RU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Форма об адресах сайтов заполняется: </a:t>
                      </a:r>
                    </a:p>
                    <a:p>
                      <a:pPr algn="just"/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полностью, без сокращений, указываются фамилия, имя, отчество лица, представляющего сведения, его паспортные данные и наименование замещаемой должности муниципальной службы на дату предоставления сведений; 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 указании сайта или страницы сайта в таблицу вносится адрес в сети «Интернет» в соответствии с тем, как он указан в адресной строке, а не указание общей ссылки на сайт; 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Информация о сайте и (или) странице сайта подлежит отражению при соблюдении следующих требований: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just"/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размещалась общедоступная информация; </a:t>
                      </a:r>
                    </a:p>
                    <a:p>
                      <a:pPr algn="just"/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размещались данные, позволяющие идентифицировать личность 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служащего;</a:t>
                      </a:r>
                      <a:endParaRPr lang="ru-RU" sz="14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общедоступная информация размещалась на сайте и (или) странице сайта непосредственно служащим или гражданином;</a:t>
                      </a:r>
                    </a:p>
                    <a:p>
                      <a:pPr algn="just"/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указанная информация размещалась на сайте и (или) странице сайта в течение отчетного периода, за который предоставляется информация.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/>
                </a:tc>
                <a:extLst>
                  <a:ext uri="{0D108BD9-81ED-4DB2-BD59-A6C34878D82A}">
                    <a16:rowId xmlns="" xmlns:a16="http://schemas.microsoft.com/office/drawing/2014/main" val="304513146"/>
                  </a:ext>
                </a:extLst>
              </a:tr>
              <a:tr h="103866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Если в течение отчетного периода (календарного года), на персональной странице сайтов социальных сетей, доступ к которым </a:t>
                      </a:r>
                      <a:r>
                        <a:rPr lang="ru-RU" sz="1200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был ограничен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муниципальным служащим </a:t>
                      </a:r>
                      <a:r>
                        <a:rPr lang="ru-RU" sz="1200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размещалась общедоступная информация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позволяющая его идентифицировать, то форма предоставления Сведений о сайтах предоставляется с указанием «общедоступная информация, а также данные, позволяющие идентифицировать служащего, в соответствующий период не размещались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».</a:t>
                      </a:r>
                      <a:r>
                        <a:rPr lang="ru-RU" sz="12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/>
                </a:tc>
                <a:extLst>
                  <a:ext uri="{0D108BD9-81ED-4DB2-BD59-A6C34878D82A}">
                    <a16:rowId xmlns="" xmlns:a16="http://schemas.microsoft.com/office/drawing/2014/main" val="3145843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7787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012678"/>
              </p:ext>
            </p:extLst>
          </p:nvPr>
        </p:nvGraphicFramePr>
        <p:xfrm>
          <a:off x="611560" y="620713"/>
          <a:ext cx="8113489" cy="5040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34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09924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 7. Сведения  о недвижимом имуществе, транспортных средствах</a:t>
                      </a:r>
                      <a:r>
                        <a:rPr lang="ru-RU" sz="1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ценных бумагах, отчужденных в течение отчетного периода в результате безвозмездной сделки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714" marB="45714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748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ru-RU" sz="16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данном разделе указываются сведения о недвижимом имуществе (в т.ч. доли в праве собственности), транспортных средствах и ценных бумагах (в том числе в долях участия в уставном капитале общества), отчужденных в течение отчетного периода в результате  безвозмездной сделки (договор дарения, соглашение о выделение долей детям, супругам при реализации средств материнского капитала).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ru-RU" sz="16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Каждый объект сделки указывается отдельно. 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ru-RU" sz="16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22" marR="91422" marT="45714" marB="45714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6407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endParaRPr lang="ru-RU" sz="14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22" marR="91422" marT="45714" marB="45714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061380"/>
              </p:ext>
            </p:extLst>
          </p:nvPr>
        </p:nvGraphicFramePr>
        <p:xfrm>
          <a:off x="611560" y="620713"/>
          <a:ext cx="8113489" cy="5810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34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075705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Нормы поведения муниципального служащего</a:t>
                      </a:r>
                    </a:p>
                  </a:txBody>
                  <a:tcPr marL="91422" marR="91422" marT="45714" marB="45714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94303">
                <a:tc>
                  <a:txBody>
                    <a:bodyPr/>
                    <a:lstStyle/>
                    <a:p>
                      <a:pPr algn="just"/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служба как особый вид профессиональной деятельности по обеспечению исполнения полномочий органов местного самоуправления имеет свою профессиональную этику.</a:t>
                      </a:r>
                    </a:p>
                    <a:p>
                      <a:pPr algn="just"/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/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Это исходит из того, что, во-первых, авторитет власти напрямую зависит от нравственных качеств чиновников, их порядочности, честности, уважения к окружающим при осуществлении профессиональных обязанностей. Во-вторых, серьезные противоправные проступки служащих являются сильнейшим фактором, которые ведут к дестабилизации общества, и, соответственно, становятся предметом особого внимания населения.</a:t>
                      </a:r>
                    </a:p>
                    <a:p>
                      <a:pPr algn="just"/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ru-RU" sz="16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22" marR="91422" marT="45714" marB="45714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8560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endParaRPr lang="ru-RU" sz="14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22" marR="91422" marT="45714" marB="45714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65D5979-C97C-EE29-DEA5-E8ADECD48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549" y="4941168"/>
            <a:ext cx="2520875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631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32DCB6A3-7EAB-3EBE-1235-F3AE17C8C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92" y="260648"/>
            <a:ext cx="1772816" cy="15567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E1C63F2-3B2C-A489-F10A-D7EEC9D40014}"/>
              </a:ext>
            </a:extLst>
          </p:cNvPr>
          <p:cNvSpPr txBox="1"/>
          <p:nvPr/>
        </p:nvSpPr>
        <p:spPr>
          <a:xfrm>
            <a:off x="256592" y="1817440"/>
            <a:ext cx="870789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kern="1200" dirty="0">
                <a:solidFill>
                  <a:schemeClr val="dk1"/>
                </a:solidFill>
                <a:effectLst/>
                <a:latin typeface="Times New Roman" pitchFamily="18" charset="0"/>
                <a:cs typeface="Times New Roman" pitchFamily="18" charset="0"/>
              </a:rPr>
              <a:t>Некоторые высказывания в соцсетях могут квалифицироваться как провокации, антигосударственная деятельность.</a:t>
            </a:r>
          </a:p>
          <a:p>
            <a:pPr algn="ctr"/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1800" kern="1200" dirty="0">
                <a:solidFill>
                  <a:schemeClr val="dk1"/>
                </a:solidFill>
                <a:effectLst/>
                <a:latin typeface="Times New Roman" pitchFamily="18" charset="0"/>
                <a:cs typeface="Times New Roman" pitchFamily="18" charset="0"/>
              </a:rPr>
              <a:t> все эти действия предусмотрена уголовная ответственность. </a:t>
            </a:r>
          </a:p>
          <a:p>
            <a:pPr algn="ctr"/>
            <a:r>
              <a:rPr lang="ru-RU" sz="1800" kern="1200" dirty="0">
                <a:solidFill>
                  <a:schemeClr val="dk1"/>
                </a:solidFill>
                <a:effectLst/>
                <a:latin typeface="Times New Roman" pitchFamily="18" charset="0"/>
                <a:cs typeface="Times New Roman" pitchFamily="18" charset="0"/>
              </a:rPr>
              <a:t>А острые и эмоциональные комментарии и высказывания, фотографии неофициальных мероприятий, приватные фотоснимки и т.д. могут нанести ущерб репутации служащего или авторитету органов власти.</a:t>
            </a:r>
          </a:p>
          <a:p>
            <a:pPr algn="ctr"/>
            <a:r>
              <a:rPr lang="ru-RU" sz="1800" kern="1200" dirty="0">
                <a:solidFill>
                  <a:schemeClr val="dk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4EA9D57-80E1-EFB0-7642-8FD133534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3861048"/>
            <a:ext cx="352839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532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BA93D4F-B16B-F3DD-39F8-A591BF4D7927}"/>
              </a:ext>
            </a:extLst>
          </p:cNvPr>
          <p:cNvSpPr/>
          <p:nvPr/>
        </p:nvSpPr>
        <p:spPr>
          <a:xfrm>
            <a:off x="755576" y="548680"/>
            <a:ext cx="7344816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Свод общих принципов профессиональной этики и основных правил служебного поведения муниципальных служащих городского округа Тольятти изложены в</a:t>
            </a:r>
          </a:p>
          <a:p>
            <a:pPr algn="ctr"/>
            <a:r>
              <a:rPr lang="ru-RU" dirty="0"/>
              <a:t>Кодексе этики и служебного поведения</a:t>
            </a:r>
          </a:p>
          <a:p>
            <a:pPr algn="ctr"/>
            <a:r>
              <a:rPr lang="ru-RU" dirty="0"/>
              <a:t>(утвержден постановлением мэрии городского округа Тольятти от 20.05.2011 № 1591-п/1) </a:t>
            </a:r>
          </a:p>
        </p:txBody>
      </p:sp>
      <p:pic>
        <p:nvPicPr>
          <p:cNvPr id="7170" name="Picture 2" descr="Презентация &quot;Этический кодекс государственного служащего&quot; | Алые паруса">
            <a:extLst>
              <a:ext uri="{FF2B5EF4-FFF2-40B4-BE49-F238E27FC236}">
                <a16:creationId xmlns="" xmlns:a16="http://schemas.microsoft.com/office/drawing/2014/main" id="{BAEF7305-3319-BD2E-8011-3EBF79E6C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12976"/>
            <a:ext cx="42100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2395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877CC8EB-5249-AD29-117F-16721FE1E86C}"/>
              </a:ext>
            </a:extLst>
          </p:cNvPr>
          <p:cNvGraphicFramePr>
            <a:graphicFrameLocks noGrp="1"/>
          </p:cNvGraphicFramePr>
          <p:nvPr/>
        </p:nvGraphicFramePr>
        <p:xfrm>
          <a:off x="575469" y="320115"/>
          <a:ext cx="7993062" cy="6217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30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5151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Правила поведения муниципального служащего</a:t>
                      </a:r>
                    </a:p>
                  </a:txBody>
                  <a:tcPr marL="91454" marR="91454" marT="45705" marB="4570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4248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Поведение муниципального служащего должно быть корректным,</a:t>
                      </a:r>
                      <a:r>
                        <a:rPr lang="ru-RU" sz="18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 связанным с проявлением высокомерия, грубости, неуважительного отношения к человеку, не допускающим оскорблений, угроз в его адрес.</a:t>
                      </a:r>
                      <a:endParaRPr lang="ru-RU" sz="1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dirty="0"/>
                    </a:p>
                  </a:txBody>
                  <a:tcPr marL="91454" marR="91454" marT="45705" marB="4570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4248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8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с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лужащий в своей деятельности не должен оказывать предпочтение каким-либо организациям, должен быть беспристрастным, независимым от влияния со стороны третьих лиц</a:t>
                      </a:r>
                      <a:r>
                        <a:rPr lang="ru-RU" sz="18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dirty="0"/>
                    </a:p>
                  </a:txBody>
                  <a:tcPr marL="91454" marR="91454" marT="45705" marB="4570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4248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служащий не должен совершать порочащие его честь и достоинство поступки, должен воздерживаться от поведения, которое может нанести ущерб его репутации и авторитету ОМС.</a:t>
                      </a:r>
                    </a:p>
                    <a:p>
                      <a:pPr algn="l"/>
                      <a:endParaRPr lang="ru-RU" sz="1800" dirty="0"/>
                    </a:p>
                  </a:txBody>
                  <a:tcPr marL="91454" marR="91454" marT="45705" marB="4570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9710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служащий должен уважительно относится к деятельности представителей средств массовой информации, воздерживаться от публичных высказываний, суждений и оценок в отношении деятельности ОМС, а также их руководителей.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ru-RU" sz="1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служащий в своей деятельности должен проявлять терпимость и уважение к традициям народов России, способствовать межнациональному и </a:t>
                      </a: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межконфессиональному согласию.</a:t>
                      </a:r>
                      <a:endParaRPr lang="ru-RU" sz="1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05" marB="45705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7841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1"/>
          <p:cNvSpPr txBox="1">
            <a:spLocks noChangeArrowheads="1"/>
          </p:cNvSpPr>
          <p:nvPr/>
        </p:nvSpPr>
        <p:spPr bwMode="auto">
          <a:xfrm>
            <a:off x="488950" y="404813"/>
            <a:ext cx="7851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u="sng" dirty="0">
                <a:solidFill>
                  <a:srgbClr val="C00000"/>
                </a:solidFill>
              </a:rPr>
              <a:t>Дисциплинарная ответственность муниципальных служащих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55575" y="2565400"/>
            <a:ext cx="2952067" cy="16247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Несоблюдение ограничений и запретов, требований о предотвращении или об урегулировании конфликта интересов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1616" y="5010349"/>
            <a:ext cx="2952067" cy="173101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C00000"/>
                </a:solidFill>
              </a:rPr>
              <a:t>Замечание</a:t>
            </a:r>
          </a:p>
          <a:p>
            <a:pPr marL="285750" indent="-285750" algn="ctr">
              <a:buFont typeface="Courier New" panose="02070309020205020404" pitchFamily="49" charset="0"/>
              <a:buChar char="o"/>
              <a:defRPr/>
            </a:pPr>
            <a:endParaRPr lang="ru-RU" sz="1600" dirty="0"/>
          </a:p>
          <a:p>
            <a:pPr marL="285750" indent="-285750" algn="ctr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C00000"/>
                </a:solidFill>
              </a:rPr>
              <a:t>Выговор</a:t>
            </a:r>
          </a:p>
          <a:p>
            <a:pPr marL="285750" indent="-285750" algn="ctr">
              <a:buFont typeface="Courier New" panose="02070309020205020404" pitchFamily="49" charset="0"/>
              <a:buChar char="o"/>
              <a:defRPr/>
            </a:pPr>
            <a:endParaRPr lang="ru-RU" sz="1600" dirty="0"/>
          </a:p>
          <a:p>
            <a:pPr marL="285750" indent="-285750" algn="ctr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C00000"/>
                </a:solidFill>
              </a:rPr>
              <a:t>Увольнение по соответствующим основаниям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3968" y="870061"/>
            <a:ext cx="4319587" cy="14091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Непринятие муниципальным  служащим, являющимся стороной конфликта интересов, мер по предотвращению и (или) урегулированию конфликта интересов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1979712" y="4312141"/>
            <a:ext cx="360363" cy="576263"/>
          </a:xfrm>
          <a:prstGeom prst="down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63368" y="5588843"/>
            <a:ext cx="2665413" cy="115252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rgbClr val="C00000"/>
                </a:solidFill>
              </a:rPr>
              <a:t>Увольнение в связи с утратой доверия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6481582" y="5010349"/>
            <a:ext cx="358775" cy="507528"/>
          </a:xfrm>
          <a:prstGeom prst="down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Скругленный прямоугольник 6">
            <a:extLst>
              <a:ext uri="{FF2B5EF4-FFF2-40B4-BE49-F238E27FC236}">
                <a16:creationId xmlns="" xmlns:a16="http://schemas.microsoft.com/office/drawing/2014/main" id="{A54B027C-B950-4466-B88B-C26463C1455A}"/>
              </a:ext>
            </a:extLst>
          </p:cNvPr>
          <p:cNvSpPr/>
          <p:nvPr/>
        </p:nvSpPr>
        <p:spPr>
          <a:xfrm>
            <a:off x="755576" y="859473"/>
            <a:ext cx="2952067" cy="14707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Неисполнение обязанностей, установленных в целях противодействия коррупции</a:t>
            </a:r>
          </a:p>
        </p:txBody>
      </p:sp>
      <p:sp>
        <p:nvSpPr>
          <p:cNvPr id="11" name="Скругленный прямоугольник 6">
            <a:extLst>
              <a:ext uri="{FF2B5EF4-FFF2-40B4-BE49-F238E27FC236}">
                <a16:creationId xmlns="" xmlns:a16="http://schemas.microsoft.com/office/drawing/2014/main" id="{97AADA50-7AF5-4D08-B1F1-C0ECD36AC189}"/>
              </a:ext>
            </a:extLst>
          </p:cNvPr>
          <p:cNvSpPr/>
          <p:nvPr/>
        </p:nvSpPr>
        <p:spPr>
          <a:xfrm>
            <a:off x="5292080" y="2387872"/>
            <a:ext cx="2665413" cy="25138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Непредставление либо представление заведомо недостоверных или неполных сведений о доходах, расходах об имуществе и обязательствах имущественного характера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2132856"/>
            <a:ext cx="59458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Спасибо </a:t>
            </a:r>
            <a:r>
              <a:rPr lang="ru-RU" sz="4400" smtClean="0"/>
              <a:t>за внимание!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246486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84213" y="260350"/>
            <a:ext cx="8064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/>
              <a:t> </a:t>
            </a:r>
            <a:endParaRPr lang="ru-RU" sz="36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E7CFC0C-E321-6035-FAFC-4F9A929D5310}"/>
              </a:ext>
            </a:extLst>
          </p:cNvPr>
          <p:cNvSpPr txBox="1"/>
          <p:nvPr/>
        </p:nvSpPr>
        <p:spPr>
          <a:xfrm>
            <a:off x="1312863" y="831439"/>
            <a:ext cx="7219577" cy="358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Муниципальным служащим рекомендуется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обеспечивать безопасность аккаунтов в социальных сетях, отслеживать факты использования аккаунта третьими лицами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случае выявления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таких фактов принимать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соответствующие меры для удаления аккаунта в социальной сети при отсутствии возможности восстановления своих прав на исключительное его использование.</a:t>
            </a:r>
          </a:p>
          <a:p>
            <a:pPr indent="450215" algn="just"/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опасность - Сток картинки - iStock">
            <a:extLst>
              <a:ext uri="{FF2B5EF4-FFF2-40B4-BE49-F238E27FC236}">
                <a16:creationId xmlns="" xmlns:a16="http://schemas.microsoft.com/office/drawing/2014/main" id="{CD912827-9876-3D32-6130-511D74E46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83164"/>
            <a:ext cx="2736304" cy="231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354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73100"/>
              </p:ext>
            </p:extLst>
          </p:nvPr>
        </p:nvGraphicFramePr>
        <p:xfrm>
          <a:off x="467544" y="188640"/>
          <a:ext cx="8161189" cy="472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611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33062">
                <a:tc>
                  <a:txBody>
                    <a:bodyPr/>
                    <a:lstStyle/>
                    <a:p>
                      <a:pPr algn="ctr" eaLnBrk="1" hangingPunct="1">
                        <a:defRPr/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Обязанность по предоставлению сведений о доходах, расходах, об имуществе и обязательствах имущественного характера муниципального служащего установлена: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883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12,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Федерального закона от 02.03.2007 № 25-ФЗ «О муниципальной службе в Российской Федерации»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Ст. 8, 9 Федерального закона от 25.12.2008 № 273-ФЗ «О противодействии коррупции»</a:t>
                      </a:r>
                    </a:p>
                  </a:txBody>
                  <a:tcPr marL="91441" marR="91441" marT="45716" marB="45716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0309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Перечень </a:t>
                      </a: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должностей муниципальной службы в органах местного самоуправления городского округа Тольятти, при назначении на которые граждане и при замещении которых муниципальные служащие обязаны представлять сведения о своих доходах, об имуществе и обязательствах имущественного характера, а также сведения о доходах, об имуществе и обязательствах имущественного характера своих супруги (супруга) и несовершеннолетних детей, 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утвержден </a:t>
                      </a: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постановлением мэрии от 21.12.2010 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3762-</a:t>
                      </a: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п/1.</a:t>
                      </a:r>
                      <a:endParaRPr lang="ru-RU" sz="20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 ea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156" name="Picture 2" descr="Юридические услуги - от профессионалов в разделе Услуги Юридическ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5124182"/>
            <a:ext cx="2089150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551328"/>
              </p:ext>
            </p:extLst>
          </p:nvPr>
        </p:nvGraphicFramePr>
        <p:xfrm>
          <a:off x="1115616" y="548680"/>
          <a:ext cx="7200900" cy="3657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2023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УКАЗОМ ПРЕЗИДЕНТА РОССИЙСКОЙ ФЕДЕРАЦИИ </a:t>
                      </a:r>
                    </a:p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.12.2022 № 968</a:t>
                      </a:r>
                    </a:p>
                  </a:txBody>
                  <a:tcPr marL="91423" marR="91423" marT="45744" marB="45744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081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«ОБ ОСОБЕННОСТЯХ ИСПОЛНЕНИЯ ОБЯЗАННОСТЕЙ, СОБЛЮДЕНИЯ ОГРАНИЧЕНИЙ И ЗАПРЕТОВ В ОБЛАСТИ ПРОТИВОДЕЙСТВИЯ КОРРУПЦИИ НЕКОТОРЫМИ КАТЕГОРИЯМИ ГРАЖДАН В ПЕРИОД ПРОВЕДЕНИЯ СПЕЦИАЛЬНОЙ ВОЕННОЙ ОПЕРАЦИИ»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установлен перечень лиц, связанных с участием в специальной военной операции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на которых </a:t>
                      </a:r>
                      <a:r>
                        <a:rPr lang="ru-RU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обязанности, ограничения и запреты, установленные федеральным законодательством не распространяются.</a:t>
                      </a:r>
                      <a:endParaRPr lang="ru-RU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ru-RU" sz="1600" b="1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44" marB="45744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2CFDAEC-5F0E-3D06-BAEA-7688742E4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50" y="4162561"/>
            <a:ext cx="3888432" cy="243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9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8640"/>
            <a:ext cx="7992888" cy="63094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Служащие не представляют сведения на супругов если:</a:t>
            </a:r>
          </a:p>
          <a:p>
            <a:pPr algn="ctr"/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супруги являются военнослужащими, сотрудниками ОВД РФ и лицами проходящими службу в войсках национальной гвардии РФ и имеющие спец. звания полиции  и принимают (принимали) участие в СВО или непосредственно выполняют (выполняли) задачи, связанные с ее проведением, на территориях  ДНР, ЛНР, Запорожской области, Херсонской области и Украины;</a:t>
            </a:r>
          </a:p>
          <a:p>
            <a:pPr marL="342900" indent="-342900">
              <a:buAutoNum type="arabicParenR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супруги направлены (командированы) для выполнения задач на территориях ДНР, ЛНР, Запорожской области и Херсонской области и выполняют такие задачи;</a:t>
            </a:r>
          </a:p>
          <a:p>
            <a:pPr marL="342900" indent="-342900">
              <a:buAutoNum type="arabicParenR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супруги призваны на военную службу по мобилизации в Вооруженные Силы Российской Федерации; </a:t>
            </a:r>
          </a:p>
          <a:p>
            <a:pPr marL="342900" indent="-342900">
              <a:buAutoNum type="arabicParenR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супруги оказывают на основании заключенного ими контракта добровольное содействие в выполнении задач, возложенных на Вооруженные Силы Российской Федерации.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этом случае служащие представляют документы, подтверждающие обозначенный статус их супруг (супругов).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250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052736"/>
            <a:ext cx="7344816" cy="2862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освобождает от обязанности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представить Сведения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нахождение служащего в отпуске (ежегодном оплачиваемом отпуске, отпуске без сохранения денежного содержания, отпуске по уходу за ребенком или другом предусмотренном законодательством отпуске), временная нетрудоспособность или иной период неисполнения должностных обязанностей.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 невозможности представить Сведения лично служащему рекомендуется направить их в ОМС посредством почтовой связи.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9679" y="4468895"/>
            <a:ext cx="5616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Представление Сведений после увольнения служащего в период с 01 января по 30 апреля 2024 года не требуется.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131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84213" y="260350"/>
            <a:ext cx="80645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Сведения о доходах, расходах, об имуществе и обязательствах имущественного характера подаются с использованием СПО «Справки БК» (версия </a:t>
            </a:r>
            <a:r>
              <a:rPr lang="ru-RU" sz="2400" b="1" dirty="0" smtClean="0"/>
              <a:t>2.5.5)</a:t>
            </a:r>
          </a:p>
          <a:p>
            <a:pPr algn="ctr"/>
            <a:endParaRPr lang="ru-RU" sz="2400" b="1" dirty="0"/>
          </a:p>
          <a:p>
            <a:pPr algn="ctr"/>
            <a:r>
              <a:rPr lang="ru-RU" sz="2400" b="1" dirty="0" smtClean="0"/>
              <a:t>Справку рекомендуется заполнять на основании правоустанавливающих и иных подтверждающих официальных документов</a:t>
            </a:r>
          </a:p>
          <a:p>
            <a:pPr algn="ctr"/>
            <a:endParaRPr lang="ru-RU" sz="2400" b="1" dirty="0"/>
          </a:p>
          <a:p>
            <a:pPr algn="ctr"/>
            <a:r>
              <a:rPr lang="ru-RU" sz="2000" b="1" dirty="0" smtClean="0"/>
              <a:t>К справке могут быть приложены любые документы, в том числе пояснения служащего.  </a:t>
            </a:r>
          </a:p>
          <a:p>
            <a:pPr algn="ctr"/>
            <a:endParaRPr lang="ru-RU" sz="2400" b="1" dirty="0"/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Личной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подписью заверяется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последний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лист справки.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Справки рекомендуется распечатать, подписать и представить в течение одного дня (одной датой)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допускаются дефекты печати в виде полос, пятен. Не допускается наличие подписи и пометок на линейных и двумерных штрих-кодах. Печать справки рекомендуется только на одной стороне листа,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правки в справках недопустимы.</a:t>
            </a:r>
            <a:endParaRPr lang="ru-RU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14946</TotalTime>
  <Words>4080</Words>
  <Application>Microsoft Office PowerPoint</Application>
  <PresentationFormat>Экран (4:3)</PresentationFormat>
  <Paragraphs>292</Paragraphs>
  <Slides>36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gulmira</dc:creator>
  <cp:lastModifiedBy>user</cp:lastModifiedBy>
  <cp:revision>949</cp:revision>
  <cp:lastPrinted>2024-02-27T09:21:03Z</cp:lastPrinted>
  <dcterms:created xsi:type="dcterms:W3CDTF">2004-02-10T13:48:08Z</dcterms:created>
  <dcterms:modified xsi:type="dcterms:W3CDTF">2024-02-29T06:44:21Z</dcterms:modified>
</cp:coreProperties>
</file>