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49" r:id="rId3"/>
  </p:sldMasterIdLst>
  <p:sldIdLst>
    <p:sldId id="256" r:id="rId4"/>
    <p:sldId id="257" r:id="rId5"/>
    <p:sldId id="259" r:id="rId6"/>
    <p:sldId id="264" r:id="rId7"/>
    <p:sldId id="260" r:id="rId8"/>
    <p:sldId id="261" r:id="rId9"/>
    <p:sldId id="265" r:id="rId10"/>
    <p:sldId id="267" r:id="rId11"/>
    <p:sldId id="262" r:id="rId12"/>
    <p:sldId id="274" r:id="rId13"/>
    <p:sldId id="266" r:id="rId14"/>
    <p:sldId id="273" r:id="rId15"/>
    <p:sldId id="277" r:id="rId16"/>
    <p:sldId id="268" r:id="rId17"/>
    <p:sldId id="270" r:id="rId18"/>
    <p:sldId id="275" r:id="rId19"/>
    <p:sldId id="271" r:id="rId20"/>
    <p:sldId id="276" r:id="rId21"/>
    <p:sldId id="272" r:id="rId22"/>
    <p:sldId id="278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3300"/>
    <a:srgbClr val="C92619"/>
    <a:srgbClr val="D42A0E"/>
    <a:srgbClr val="B72B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4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875914"/>
      </p:ext>
    </p:extLst>
  </p:cSld>
  <p:clrMapOvr>
    <a:masterClrMapping/>
  </p:clrMapOvr>
  <p:transition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174377"/>
      </p:ext>
    </p:extLst>
  </p:cSld>
  <p:clrMapOvr>
    <a:masterClrMapping/>
  </p:clrMapOvr>
  <p:transition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262204"/>
      </p:ext>
    </p:extLst>
  </p:cSld>
  <p:clrMapOvr>
    <a:masterClrMapping/>
  </p:clrMapOvr>
  <p:transition advClick="0" advTm="4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397033"/>
      </p:ext>
    </p:extLst>
  </p:cSld>
  <p:clrMapOvr>
    <a:masterClrMapping/>
  </p:clrMapOvr>
  <p:transition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98187"/>
      </p:ext>
    </p:extLst>
  </p:cSld>
  <p:clrMapOvr>
    <a:masterClrMapping/>
  </p:clrMapOvr>
  <p:transition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572513"/>
      </p:ext>
    </p:extLst>
  </p:cSld>
  <p:clrMapOvr>
    <a:masterClrMapping/>
  </p:clrMapOvr>
  <p:transition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063563"/>
      </p:ext>
    </p:extLst>
  </p:cSld>
  <p:clrMapOvr>
    <a:masterClrMapping/>
  </p:clrMapOvr>
  <p:transition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720809"/>
      </p:ext>
    </p:extLst>
  </p:cSld>
  <p:clrMapOvr>
    <a:masterClrMapping/>
  </p:clrMapOvr>
  <p:transition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359758"/>
      </p:ext>
    </p:extLst>
  </p:cSld>
  <p:clrMapOvr>
    <a:masterClrMapping/>
  </p:clrMapOvr>
  <p:transition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82848"/>
      </p:ext>
    </p:extLst>
  </p:cSld>
  <p:clrMapOvr>
    <a:masterClrMapping/>
  </p:clrMapOvr>
  <p:transition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3685"/>
      </p:ext>
    </p:extLst>
  </p:cSld>
  <p:clrMapOvr>
    <a:masterClrMapping/>
  </p:clrMapOvr>
  <p:transition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307193"/>
      </p:ext>
    </p:extLst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6858"/>
            <a:ext cx="6573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г.о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Тольятти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Управление взаимодействия с общественностью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8928992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ОБЩЕСТВЕННАЯ ОРГАНИЗАЦИЯ Г.О. ТОЛЬЯТТИ САМАРСКОЙ ОБЛАСТИ </a:t>
            </a:r>
          </a:p>
          <a:p>
            <a:pPr lvl="0"/>
            <a:r>
              <a:rPr lang="ru-RU" dirty="0" smtClean="0"/>
              <a:t>«СОЮЗ ТОЛЬЯТТИНСКИХ АРМЯН»</a:t>
            </a:r>
          </a:p>
          <a:p>
            <a:pPr lvl="0"/>
            <a:r>
              <a:rPr lang="ru-RU" dirty="0" smtClean="0"/>
              <a:t>Зарегистрирована 4 октября 2013 года.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3478"/>
            <a:ext cx="78105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9198"/>
            <a:ext cx="9143999" cy="1928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advClick="0" advTm="4000">
    <p:wipe dir="r"/>
  </p:transition>
  <p:txStyles>
    <p:title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rgbClr val="B72B2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6858"/>
            <a:ext cx="657341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г.о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Тольятти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Управление взаимодействия с общественностью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8928992" cy="316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ОБЩЕСТВЕННАЯ ОРГАНИЗАЦИЯ Г.О. ТОЛЬЯТТИ САМАРСКОЙ ОБЛАСТИ </a:t>
            </a:r>
          </a:p>
          <a:p>
            <a:pPr lvl="0"/>
            <a:r>
              <a:rPr lang="ru-RU" dirty="0" smtClean="0"/>
              <a:t>«СОЮЗ ТОЛЬЯТТИНСКИХ АРМЯН»</a:t>
            </a:r>
          </a:p>
          <a:p>
            <a:pPr lvl="0"/>
            <a:r>
              <a:rPr lang="ru-RU" dirty="0" smtClean="0"/>
              <a:t>Зарегистрирована 4 октября 2013 года.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59826"/>
            <a:ext cx="9144000" cy="2198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7810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132709"/>
      </p:ext>
    </p:extLst>
  </p:cSld>
  <p:clrMap bg1="lt1" tx1="dk1" bg2="lt2" tx2="dk2" accent1="accent1" accent2="accent2" accent3="accent3" accent4="accent4" accent5="accent5" accent6="accent6" hlink="hlink" folHlink="folHlink"/>
  <p:transition advClick="0" advTm="4000">
    <p:wipe dir="r"/>
  </p:transition>
  <p:txStyles>
    <p:title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>
          <a:solidFill>
            <a:srgbClr val="B72B2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5190-083F-4666-855B-720995E96C69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7F77-197D-4FFC-A91E-6C0657A69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2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57;&#1086;&#1102;&#1079;%20&#1090;&#1086;&#1083;&#1100;&#1103;&#1090;&#1090;&#1080;&#1085;&#1089;&#1082;&#1080;&#1093;%20&#1072;&#1088;&#1084;&#1103;&#1085;%20=\&#1058;&#1072;&#1074;&#1080;&#1093;%20&#8212;%20&#1091;&#1082;&#1086;&#1088;&#1086;&#1095;&#1077;&#1085;&#1085;&#1099;&#1081;%20(www.mixmuz.ru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af-ochag@mail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2019%20&#1043;&#1054;&#1044;\&#1055;&#1056;&#1045;&#1047;&#1045;&#1053;&#1058;&#1040;&#1062;&#1048;&#1048;%20&#1053;&#1050;&#1054;\+%20&#1043;&#1054;&#1058;&#1054;&#1042;&#1054;%20&#1057;&#1086;&#1102;&#1079;%20&#1090;&#1086;&#1083;&#1100;&#1103;&#1090;&#1090;&#1080;&#1085;&#1089;&#1082;&#1080;&#1093;%20&#1072;&#1088;&#1084;&#1103;&#1085;%20=\&#1053;&#1072;&#1088;&#1086;&#1076;&#1085;&#1072;&#1103;%20&#8212;%20&#1040;&#1088;&#1084;&#1103;&#1085;&#1089;&#1082;&#1080;&#1081;%20&#1090;&#1072;&#1085;&#1077;&#1094;%20(www.mixmuz.ru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CC3300"/>
              </a:solidFill>
              <a:latin typeface="+mj-lt"/>
            </a:endParaRPr>
          </a:p>
          <a:p>
            <a:r>
              <a:rPr lang="ru-RU" dirty="0" smtClean="0">
                <a:solidFill>
                  <a:srgbClr val="D42A0E"/>
                </a:solidFill>
                <a:latin typeface="+mj-lt"/>
              </a:rPr>
              <a:t>ОБЩЕСТВЕННАЯ ОРГАНИЗАЦИЯ Г.О. ТОЛЬЯТТИ САМАРСКОЙ ОБЛАСТИ </a:t>
            </a:r>
          </a:p>
          <a:p>
            <a:r>
              <a:rPr lang="ru-RU" dirty="0" smtClean="0">
                <a:solidFill>
                  <a:srgbClr val="D42A0E"/>
                </a:solidFill>
                <a:latin typeface="+mj-lt"/>
              </a:rPr>
              <a:t>«СОЮЗ ТОЛЬЯТТИНСКИХ АРМЯН»</a:t>
            </a:r>
          </a:p>
          <a:p>
            <a:endParaRPr lang="ru-RU" dirty="0">
              <a:solidFill>
                <a:srgbClr val="D42A0E"/>
              </a:solidFill>
              <a:latin typeface="+mj-lt"/>
            </a:endParaRPr>
          </a:p>
          <a:p>
            <a:r>
              <a:rPr lang="ru-RU" sz="2000" dirty="0">
                <a:solidFill>
                  <a:srgbClr val="D42A0E"/>
                </a:solidFill>
                <a:latin typeface="+mj-lt"/>
              </a:rPr>
              <a:t>Зарегистрирована </a:t>
            </a:r>
            <a:r>
              <a:rPr lang="ru-RU" sz="2000" dirty="0" smtClean="0">
                <a:solidFill>
                  <a:srgbClr val="D42A0E"/>
                </a:solidFill>
                <a:latin typeface="+mj-lt"/>
              </a:rPr>
              <a:t>4 октября 2013 года.</a:t>
            </a:r>
            <a:endParaRPr lang="ru-RU" sz="2000" dirty="0">
              <a:solidFill>
                <a:srgbClr val="D42A0E"/>
              </a:solidFill>
              <a:latin typeface="+mj-lt"/>
            </a:endParaRPr>
          </a:p>
        </p:txBody>
      </p:sp>
      <p:pic>
        <p:nvPicPr>
          <p:cNvPr id="5" name="Тавих — укороченный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739565"/>
      </p:ext>
    </p:extLst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C3300"/>
                </a:solidFill>
              </a:rPr>
              <a:t>ДОСТИЖЕНИЯ ОРГАНИЗАЦИИ:</a:t>
            </a:r>
          </a:p>
          <a:p>
            <a:endParaRPr lang="ru-RU" sz="1700" dirty="0" smtClean="0">
              <a:solidFill>
                <a:srgbClr val="CC33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700" b="0" dirty="0" smtClean="0">
                <a:solidFill>
                  <a:srgbClr val="D42A0E"/>
                </a:solidFill>
              </a:rPr>
              <a:t>В 2018 году «Союз тольяттинских армян» вошел в региональную армянскую общину Самарской области. </a:t>
            </a:r>
          </a:p>
          <a:p>
            <a:pPr algn="l">
              <a:buFont typeface="Arial" pitchFamily="34" charset="0"/>
              <a:buChar char="•"/>
            </a:pPr>
            <a:r>
              <a:rPr lang="ru-RU" sz="2700" b="0" dirty="0" smtClean="0">
                <a:solidFill>
                  <a:srgbClr val="D42A0E"/>
                </a:solidFill>
              </a:rPr>
              <a:t>Союз занимается благотворительной деятельностью и сотрудничает со Школой-интернатом «Единство».</a:t>
            </a:r>
          </a:p>
          <a:p>
            <a:pPr algn="l">
              <a:buFont typeface="Arial" pitchFamily="34" charset="0"/>
              <a:buChar char="•"/>
            </a:pPr>
            <a:endParaRPr lang="ru-RU" sz="3000" b="0" dirty="0" smtClean="0">
              <a:solidFill>
                <a:srgbClr val="D42A0E"/>
              </a:solidFill>
            </a:endParaRPr>
          </a:p>
          <a:p>
            <a:pPr algn="l"/>
            <a:endParaRPr lang="ru-RU" sz="4000" dirty="0">
              <a:solidFill>
                <a:srgbClr val="D42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301717"/>
      </p:ext>
    </p:extLst>
  </p:cSld>
  <p:clrMapOvr>
    <a:masterClrMapping/>
  </p:clrMapOvr>
  <p:transition advClick="0" advTm="4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fa1154e7887f1b50b609d77ae6ed6740-V.jpg"/>
          <p:cNvPicPr>
            <a:picLocks noChangeAspect="1"/>
          </p:cNvPicPr>
          <p:nvPr/>
        </p:nvPicPr>
        <p:blipFill>
          <a:blip r:embed="rId2"/>
          <a:srcRect l="18750" t="12500" r="35156" b="5555"/>
          <a:stretch>
            <a:fillRect/>
          </a:stretch>
        </p:blipFill>
        <p:spPr>
          <a:xfrm>
            <a:off x="6429388" y="1857364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57364"/>
            <a:ext cx="3820414" cy="2928958"/>
          </a:xfrm>
        </p:spPr>
        <p:txBody>
          <a:bodyPr>
            <a:normAutofit/>
          </a:bodyPr>
          <a:lstStyle/>
          <a:p>
            <a:pPr algn="l"/>
            <a:r>
              <a:rPr lang="ru-RU" sz="2700" b="0" dirty="0" smtClean="0">
                <a:solidFill>
                  <a:srgbClr val="D42A0E"/>
                </a:solidFill>
              </a:rPr>
              <a:t>Представители «Союза тольяттинских армян» – лауреаты </a:t>
            </a:r>
            <a:r>
              <a:rPr lang="ru-RU" sz="2700" b="0" dirty="0">
                <a:solidFill>
                  <a:srgbClr val="D42A0E"/>
                </a:solidFill>
              </a:rPr>
              <a:t>городских и региональных </a:t>
            </a:r>
            <a:r>
              <a:rPr lang="ru-RU" sz="2700" b="0" dirty="0" smtClean="0">
                <a:solidFill>
                  <a:srgbClr val="D42A0E"/>
                </a:solidFill>
              </a:rPr>
              <a:t>конкурсов.</a:t>
            </a:r>
          </a:p>
          <a:p>
            <a:pPr algn="l"/>
            <a:endParaRPr lang="ru-RU" sz="4000" dirty="0">
              <a:solidFill>
                <a:srgbClr val="D42A0E"/>
              </a:solidFill>
            </a:endParaRPr>
          </a:p>
        </p:txBody>
      </p:sp>
      <p:pic>
        <p:nvPicPr>
          <p:cNvPr id="4" name="Рисунок 3" descr="IMG-8d6f8a4f8118ae35293ce28b0f3a9bf2-V.jpg"/>
          <p:cNvPicPr>
            <a:picLocks noChangeAspect="1"/>
          </p:cNvPicPr>
          <p:nvPr/>
        </p:nvPicPr>
        <p:blipFill>
          <a:blip r:embed="rId3"/>
          <a:srcRect l="24219" t="27083" b="16666"/>
          <a:stretch>
            <a:fillRect/>
          </a:stretch>
        </p:blipFill>
        <p:spPr>
          <a:xfrm>
            <a:off x="3714744" y="2786058"/>
            <a:ext cx="3401244" cy="1893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2214554"/>
            <a:ext cx="5675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214422"/>
            <a:ext cx="5643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C3300"/>
                </a:solidFill>
              </a:rPr>
              <a:t>ДОСТИЖЕНИЯ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1481301717"/>
      </p:ext>
    </p:extLst>
  </p:cSld>
  <p:clrMapOvr>
    <a:masterClrMapping/>
  </p:clrMapOvr>
  <p:transition advClick="0" advTm="4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ДОСТИЖЕНИЯ ОРГАНИЗАЦИИ:</a:t>
            </a:r>
          </a:p>
          <a:p>
            <a:pPr algn="just"/>
            <a:endParaRPr lang="ru-RU" sz="1300" b="0" dirty="0" smtClean="0">
              <a:solidFill>
                <a:srgbClr val="CC3300"/>
              </a:solidFill>
            </a:endParaRPr>
          </a:p>
          <a:p>
            <a:pPr algn="just"/>
            <a:r>
              <a:rPr lang="ru-RU" sz="2900" b="0" dirty="0" smtClean="0">
                <a:solidFill>
                  <a:srgbClr val="CC3300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</a:p>
          <a:p>
            <a:r>
              <a:rPr lang="ru-RU" sz="2900" dirty="0" smtClean="0">
                <a:solidFill>
                  <a:srgbClr val="CC3300"/>
                </a:solidFill>
              </a:rPr>
              <a:t>ПРОЕКТ: «День армянской культуры»</a:t>
            </a:r>
          </a:p>
          <a:p>
            <a:pPr algn="l"/>
            <a:endParaRPr lang="ru-RU" sz="4000" dirty="0">
              <a:solidFill>
                <a:srgbClr val="D42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301717"/>
      </p:ext>
    </p:extLst>
  </p:cSld>
  <p:clrMapOvr>
    <a:masterClrMapping/>
  </p:clrMapOvr>
  <p:transition advClick="0" advTm="4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255.jpg"/>
          <p:cNvPicPr>
            <a:picLocks noChangeAspect="1"/>
          </p:cNvPicPr>
          <p:nvPr/>
        </p:nvPicPr>
        <p:blipFill>
          <a:blip r:embed="rId2" cstate="print"/>
          <a:srcRect l="7812" t="17187" r="17969" b="1953"/>
          <a:stretch>
            <a:fillRect/>
          </a:stretch>
        </p:blipFill>
        <p:spPr>
          <a:xfrm rot="757895">
            <a:off x="5973988" y="2494697"/>
            <a:ext cx="2786082" cy="2023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17562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CC3300"/>
                </a:solidFill>
              </a:rPr>
              <a:t>ПРАЗДНОВАНИЕ ДНЯ АРМЯНСКОЙ КУЛЬТУРЫ                        В 2019 ГОДУ</a:t>
            </a:r>
            <a:endParaRPr lang="ru-RU" sz="2600" dirty="0" smtClean="0">
              <a:solidFill>
                <a:srgbClr val="D42A0E"/>
              </a:solidFill>
            </a:endParaRPr>
          </a:p>
        </p:txBody>
      </p:sp>
      <p:pic>
        <p:nvPicPr>
          <p:cNvPr id="10" name="Рисунок 9" descr="IMG-d8782bc10131d1f19f584280b3f8c8f6-V.jpg"/>
          <p:cNvPicPr>
            <a:picLocks noChangeAspect="1"/>
          </p:cNvPicPr>
          <p:nvPr/>
        </p:nvPicPr>
        <p:blipFill>
          <a:blip r:embed="rId3"/>
          <a:srcRect l="26897" t="22917" r="7812" b="13541"/>
          <a:stretch>
            <a:fillRect/>
          </a:stretch>
        </p:blipFill>
        <p:spPr>
          <a:xfrm>
            <a:off x="357158" y="2500306"/>
            <a:ext cx="2796790" cy="204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IMG_2326.jpg"/>
          <p:cNvPicPr>
            <a:picLocks noChangeAspect="1"/>
          </p:cNvPicPr>
          <p:nvPr/>
        </p:nvPicPr>
        <p:blipFill>
          <a:blip r:embed="rId4" cstate="print"/>
          <a:srcRect l="8593" t="11328" r="14844" b="7812"/>
          <a:stretch>
            <a:fillRect/>
          </a:stretch>
        </p:blipFill>
        <p:spPr>
          <a:xfrm>
            <a:off x="3143240" y="2357430"/>
            <a:ext cx="3297537" cy="2321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1756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D42A0E"/>
                </a:solidFill>
              </a:rPr>
              <a:t>ТВОРЧЕСКИЕ КОЛЛЕКТИВЫ ОРГАНИЗАЦИИ</a:t>
            </a:r>
          </a:p>
          <a:p>
            <a:pPr algn="r"/>
            <a:r>
              <a:rPr lang="ru-RU" sz="2200" b="0" dirty="0" smtClean="0">
                <a:solidFill>
                  <a:srgbClr val="C92619"/>
                </a:solidFill>
              </a:rPr>
              <a:t>Ансамбль армянской песни и танца «</a:t>
            </a:r>
            <a:r>
              <a:rPr lang="ru-RU" sz="2200" b="0" dirty="0" err="1" smtClean="0">
                <a:solidFill>
                  <a:srgbClr val="C92619"/>
                </a:solidFill>
              </a:rPr>
              <a:t>Гарун</a:t>
            </a:r>
            <a:r>
              <a:rPr lang="ru-RU" sz="2200" b="0" dirty="0" smtClean="0">
                <a:solidFill>
                  <a:srgbClr val="C92619"/>
                </a:solidFill>
              </a:rPr>
              <a:t>».</a:t>
            </a:r>
            <a:endParaRPr lang="ru-RU" sz="2200" b="0" dirty="0">
              <a:solidFill>
                <a:srgbClr val="C92619"/>
              </a:solidFill>
            </a:endParaRPr>
          </a:p>
        </p:txBody>
      </p:sp>
      <p:pic>
        <p:nvPicPr>
          <p:cNvPr id="4" name="Рисунок 3" descr="IMG-a1c39cc6a7a208fe57efbe972486350f-V.jpg"/>
          <p:cNvPicPr>
            <a:picLocks noChangeAspect="1"/>
          </p:cNvPicPr>
          <p:nvPr/>
        </p:nvPicPr>
        <p:blipFill>
          <a:blip r:embed="rId2" cstate="print"/>
          <a:srcRect l="15625" t="22916" r="14062" b="14583"/>
          <a:stretch>
            <a:fillRect/>
          </a:stretch>
        </p:blipFill>
        <p:spPr>
          <a:xfrm rot="860472">
            <a:off x="5839763" y="2475436"/>
            <a:ext cx="2928958" cy="195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AWyxyR0itwo.jpg"/>
          <p:cNvPicPr>
            <a:picLocks noChangeAspect="1"/>
          </p:cNvPicPr>
          <p:nvPr/>
        </p:nvPicPr>
        <p:blipFill>
          <a:blip r:embed="rId3" cstate="print"/>
          <a:srcRect l="20312" t="17708" r="13281" b="7291"/>
          <a:stretch>
            <a:fillRect/>
          </a:stretch>
        </p:blipFill>
        <p:spPr>
          <a:xfrm>
            <a:off x="357158" y="2143116"/>
            <a:ext cx="2961700" cy="2508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-a67124782e7b24a94bfda0a0b7ee0db2-V.jpg"/>
          <p:cNvPicPr>
            <a:picLocks noChangeAspect="1"/>
          </p:cNvPicPr>
          <p:nvPr/>
        </p:nvPicPr>
        <p:blipFill>
          <a:blip r:embed="rId4"/>
          <a:srcRect l="7031" t="15625" r="10156" b="3125"/>
          <a:stretch>
            <a:fillRect/>
          </a:stretch>
        </p:blipFill>
        <p:spPr>
          <a:xfrm>
            <a:off x="3214678" y="2500306"/>
            <a:ext cx="2928958" cy="2155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D42A0E"/>
                </a:solidFill>
              </a:rPr>
              <a:t>ОСНОВНЫЕ НАЦИОНАЛЬНЫЕ ПРАЗДНИКИ: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 smtClean="0">
                <a:solidFill>
                  <a:srgbClr val="C92619"/>
                </a:solidFill>
              </a:rPr>
              <a:t> </a:t>
            </a:r>
            <a:r>
              <a:rPr lang="ru-RU" sz="2800" dirty="0" smtClean="0">
                <a:solidFill>
                  <a:srgbClr val="C92619"/>
                </a:solidFill>
              </a:rPr>
              <a:t>6 января – Рождество Христово.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92619"/>
                </a:solidFill>
              </a:rPr>
              <a:t> 13 февраля – </a:t>
            </a:r>
            <a:r>
              <a:rPr lang="ru-RU" sz="2800" dirty="0" err="1" smtClean="0">
                <a:solidFill>
                  <a:srgbClr val="C92619"/>
                </a:solidFill>
              </a:rPr>
              <a:t>Терендез</a:t>
            </a:r>
            <a:r>
              <a:rPr lang="ru-RU" sz="2800" dirty="0" smtClean="0">
                <a:solidFill>
                  <a:srgbClr val="C92619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92619"/>
                </a:solidFill>
              </a:rPr>
              <a:t> 7 апреля – День влюбленных (День красоты. День матери). Организуется конкурс красоты.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C92619"/>
                </a:solidFill>
              </a:rPr>
              <a:t> 11 апреля – пасхальные праздники (</a:t>
            </a:r>
            <a:r>
              <a:rPr lang="ru-RU" sz="2800" dirty="0" err="1" smtClean="0">
                <a:solidFill>
                  <a:srgbClr val="C92619"/>
                </a:solidFill>
              </a:rPr>
              <a:t>Затик</a:t>
            </a:r>
            <a:r>
              <a:rPr lang="ru-RU" sz="2800" dirty="0" smtClean="0">
                <a:solidFill>
                  <a:srgbClr val="C92619"/>
                </a:solidFill>
              </a:rPr>
              <a:t>). Поездка в армянскую церковь. </a:t>
            </a:r>
            <a:r>
              <a:rPr lang="ru-RU" sz="2900" dirty="0" smtClean="0">
                <a:solidFill>
                  <a:srgbClr val="C92619"/>
                </a:solidFill>
              </a:rPr>
              <a:t/>
            </a:r>
            <a:br>
              <a:rPr lang="ru-RU" sz="2900" dirty="0" smtClean="0">
                <a:solidFill>
                  <a:srgbClr val="C92619"/>
                </a:solidFill>
              </a:rPr>
            </a:br>
            <a:endParaRPr lang="ru-RU" sz="3000" dirty="0" smtClean="0">
              <a:solidFill>
                <a:srgbClr val="D42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D42A0E"/>
                </a:solidFill>
              </a:rPr>
              <a:t>ОСНОВНЫЕ НАЦИОНАЛЬНЫЕ ПРАЗДНИКИ:</a:t>
            </a:r>
          </a:p>
          <a:p>
            <a:pPr algn="l">
              <a:buFont typeface="Arial" pitchFamily="34" charset="0"/>
              <a:buChar char="•"/>
            </a:pPr>
            <a:endParaRPr lang="ru-RU" sz="3000" dirty="0" smtClean="0">
              <a:solidFill>
                <a:srgbClr val="D42A0E"/>
              </a:solidFill>
            </a:endParaRPr>
          </a:p>
        </p:txBody>
      </p:sp>
      <p:pic>
        <p:nvPicPr>
          <p:cNvPr id="6" name="Рисунок 5" descr="IMG-fc17e3736c26739be8f54c1c5660af1c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1040">
            <a:off x="340631" y="2344740"/>
            <a:ext cx="3170522" cy="2110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-07875bed68458a84910dbce1e6ced9bb-V.jpg"/>
          <p:cNvPicPr>
            <a:picLocks noChangeAspect="1"/>
          </p:cNvPicPr>
          <p:nvPr/>
        </p:nvPicPr>
        <p:blipFill>
          <a:blip r:embed="rId3" cstate="print"/>
          <a:srcRect l="16255" t="6125" r="320" b="3618"/>
          <a:stretch>
            <a:fillRect/>
          </a:stretch>
        </p:blipFill>
        <p:spPr>
          <a:xfrm rot="1015896">
            <a:off x="5901977" y="2273106"/>
            <a:ext cx="2688168" cy="2174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-378dad0691d487b009325178b17e178c-V.jpg"/>
          <p:cNvPicPr>
            <a:picLocks noChangeAspect="1"/>
          </p:cNvPicPr>
          <p:nvPr/>
        </p:nvPicPr>
        <p:blipFill>
          <a:blip r:embed="rId4" cstate="print"/>
          <a:srcRect l="2728" t="9375"/>
          <a:stretch>
            <a:fillRect/>
          </a:stretch>
        </p:blipFill>
        <p:spPr>
          <a:xfrm>
            <a:off x="3643306" y="1928802"/>
            <a:ext cx="2214578" cy="2753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D42A0E"/>
                </a:solidFill>
              </a:rPr>
              <a:t>ОСНОВНЫЕ НАЦИОНАЛЬНЫЕ ПРАЗДНИКИ: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 smtClean="0">
                <a:solidFill>
                  <a:srgbClr val="C92619"/>
                </a:solidFill>
              </a:rPr>
              <a:t> 24 апреля – День памяти жертв геноцида армянского народа турецкими захватчиками в 1915 г. (погибли более 1,5 миллионов человек). Митинг на площади у памятника Дружбы народов.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 smtClean="0">
                <a:solidFill>
                  <a:srgbClr val="C92619"/>
                </a:solidFill>
              </a:rPr>
              <a:t> 9 мая – День Победы.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 smtClean="0">
                <a:solidFill>
                  <a:srgbClr val="C92619"/>
                </a:solidFill>
              </a:rPr>
              <a:t> 1 сентября – День независимости Республики Армении.</a:t>
            </a:r>
          </a:p>
          <a:p>
            <a:pPr>
              <a:buFontTx/>
              <a:buChar char="-"/>
            </a:pPr>
            <a:endParaRPr lang="ru-RU" sz="3000" dirty="0" smtClean="0">
              <a:solidFill>
                <a:srgbClr val="D42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175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D42A0E"/>
                </a:solidFill>
              </a:rPr>
              <a:t>ОСНОВНЫЕ НАЦИОНАЛЬНЫЕ ПРАЗДНИКИ:</a:t>
            </a:r>
          </a:p>
          <a:p>
            <a:endParaRPr lang="ru-RU" sz="3000" dirty="0" smtClean="0">
              <a:solidFill>
                <a:srgbClr val="D42A0E"/>
              </a:solidFill>
            </a:endParaRPr>
          </a:p>
        </p:txBody>
      </p:sp>
      <p:pic>
        <p:nvPicPr>
          <p:cNvPr id="4" name="Рисунок 3" descr="IMG-7906d4a931bad4cbbc46b6433f1229b4-V.jpg"/>
          <p:cNvPicPr>
            <a:picLocks noChangeAspect="1"/>
          </p:cNvPicPr>
          <p:nvPr/>
        </p:nvPicPr>
        <p:blipFill>
          <a:blip r:embed="rId2"/>
          <a:srcRect l="15625" t="15277" r="22656" b="13889"/>
          <a:stretch>
            <a:fillRect/>
          </a:stretch>
        </p:blipFill>
        <p:spPr>
          <a:xfrm rot="683764">
            <a:off x="5191568" y="2113233"/>
            <a:ext cx="354108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памяти жертв геноцида 2.jpg"/>
          <p:cNvPicPr>
            <a:picLocks noChangeAspect="1"/>
          </p:cNvPicPr>
          <p:nvPr/>
        </p:nvPicPr>
        <p:blipFill>
          <a:blip r:embed="rId3"/>
          <a:srcRect l="3659" t="2439" b="4877"/>
          <a:stretch>
            <a:fillRect/>
          </a:stretch>
        </p:blipFill>
        <p:spPr>
          <a:xfrm>
            <a:off x="500034" y="2143116"/>
            <a:ext cx="336633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день независ-ти Армении.jpg"/>
          <p:cNvPicPr>
            <a:picLocks noChangeAspect="1"/>
          </p:cNvPicPr>
          <p:nvPr/>
        </p:nvPicPr>
        <p:blipFill>
          <a:blip r:embed="rId4"/>
          <a:srcRect l="25781" t="7291" b="2083"/>
          <a:stretch>
            <a:fillRect/>
          </a:stretch>
        </p:blipFill>
        <p:spPr>
          <a:xfrm>
            <a:off x="3071802" y="2000240"/>
            <a:ext cx="3000396" cy="2747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D42A0E"/>
                </a:solidFill>
              </a:rPr>
              <a:t>ОСНОВНЫЕ НАЦИОНАЛЬНЫЕ ПРАЗДНИКИ:</a:t>
            </a:r>
          </a:p>
          <a:p>
            <a:pPr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C92619"/>
                </a:solidFill>
              </a:rPr>
              <a:t> 4 ноября – День народного Единства.</a:t>
            </a:r>
          </a:p>
          <a:p>
            <a:pPr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C92619"/>
                </a:solidFill>
              </a:rPr>
              <a:t> 7 декабря – День памяти погибших при землетрясении в г. Ленинакан (переименован в </a:t>
            </a:r>
            <a:r>
              <a:rPr lang="ru-RU" sz="2700" dirty="0" err="1" smtClean="0">
                <a:solidFill>
                  <a:srgbClr val="C92619"/>
                </a:solidFill>
              </a:rPr>
              <a:t>г.Гюмри</a:t>
            </a:r>
            <a:r>
              <a:rPr lang="ru-RU" sz="2700" dirty="0" smtClean="0">
                <a:solidFill>
                  <a:srgbClr val="C92619"/>
                </a:solidFill>
              </a:rPr>
              <a:t>) и г. Спитак в 1988 г. </a:t>
            </a:r>
          </a:p>
          <a:p>
            <a:pPr>
              <a:buFont typeface="Arial" pitchFamily="34" charset="0"/>
              <a:buChar char="•"/>
            </a:pPr>
            <a:r>
              <a:rPr lang="ru-RU" sz="2700" dirty="0" smtClean="0">
                <a:solidFill>
                  <a:srgbClr val="C92619"/>
                </a:solidFill>
              </a:rPr>
              <a:t> Последний выходной декабря – Новогодний бал.</a:t>
            </a:r>
          </a:p>
          <a:p>
            <a:endParaRPr lang="ru-RU" sz="3000" dirty="0" smtClean="0">
              <a:solidFill>
                <a:srgbClr val="D42A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4291"/>
            <a:ext cx="6766520" cy="785817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46124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CC3300"/>
              </a:solidFill>
              <a:latin typeface="Arial"/>
            </a:endParaRPr>
          </a:p>
          <a:p>
            <a:pPr algn="r"/>
            <a:r>
              <a:rPr lang="ru-RU" dirty="0">
                <a:solidFill>
                  <a:srgbClr val="D42A0E"/>
                </a:solidFill>
                <a:latin typeface="+mj-lt"/>
              </a:rPr>
              <a:t>Председатель </a:t>
            </a:r>
            <a:r>
              <a:rPr lang="ru-RU" dirty="0" smtClean="0">
                <a:solidFill>
                  <a:srgbClr val="D42A0E"/>
                </a:solidFill>
                <a:latin typeface="+mj-lt"/>
              </a:rPr>
              <a:t>правления – </a:t>
            </a:r>
            <a:endParaRPr lang="ru-RU" dirty="0" smtClean="0">
              <a:solidFill>
                <a:srgbClr val="D42A0E"/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rgbClr val="D42A0E"/>
                </a:solidFill>
                <a:latin typeface="+mj-lt"/>
              </a:rPr>
              <a:t>Рафик </a:t>
            </a:r>
            <a:r>
              <a:rPr lang="ru-RU" dirty="0" err="1">
                <a:solidFill>
                  <a:srgbClr val="D42A0E"/>
                </a:solidFill>
                <a:latin typeface="+mj-lt"/>
              </a:rPr>
              <a:t>Лерники</a:t>
            </a:r>
            <a:endParaRPr lang="ru-RU" dirty="0">
              <a:solidFill>
                <a:srgbClr val="D42A0E"/>
              </a:solidFill>
              <a:latin typeface="+mj-lt"/>
            </a:endParaRPr>
          </a:p>
          <a:p>
            <a:pPr algn="r"/>
            <a:r>
              <a:rPr lang="ru-RU" dirty="0" smtClean="0">
                <a:solidFill>
                  <a:srgbClr val="D42A0E"/>
                </a:solidFill>
                <a:latin typeface="+mj-lt"/>
              </a:rPr>
              <a:t>Арутюнян.</a:t>
            </a:r>
            <a:endParaRPr lang="ru-RU" dirty="0">
              <a:solidFill>
                <a:srgbClr val="D42A0E"/>
              </a:solidFill>
              <a:latin typeface="+mj-lt"/>
            </a:endParaRPr>
          </a:p>
          <a:p>
            <a:endParaRPr lang="ru-RU" dirty="0">
              <a:solidFill>
                <a:srgbClr val="D42A0E"/>
              </a:solidFill>
              <a:latin typeface="Arial"/>
            </a:endParaRPr>
          </a:p>
        </p:txBody>
      </p:sp>
      <p:pic>
        <p:nvPicPr>
          <p:cNvPr id="7" name="Рисунок 6" descr="img_6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3214965" cy="3061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70069341"/>
      </p:ext>
    </p:extLst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46124"/>
          </a:xfrm>
        </p:spPr>
        <p:txBody>
          <a:bodyPr>
            <a:normAutofit/>
          </a:bodyPr>
          <a:lstStyle/>
          <a:p>
            <a:endParaRPr lang="ru-RU" sz="3000" dirty="0" smtClean="0">
              <a:solidFill>
                <a:srgbClr val="D42A0E"/>
              </a:solidFill>
            </a:endParaRPr>
          </a:p>
        </p:txBody>
      </p:sp>
      <p:pic>
        <p:nvPicPr>
          <p:cNvPr id="5" name="Рисунок 4" descr="танец.jpg"/>
          <p:cNvPicPr>
            <a:picLocks noChangeAspect="1"/>
          </p:cNvPicPr>
          <p:nvPr/>
        </p:nvPicPr>
        <p:blipFill>
          <a:blip r:embed="rId2"/>
          <a:srcRect l="8593" t="28125" r="7812" b="3125"/>
          <a:stretch>
            <a:fillRect/>
          </a:stretch>
        </p:blipFill>
        <p:spPr>
          <a:xfrm>
            <a:off x="357158" y="2071678"/>
            <a:ext cx="3598960" cy="2219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день матери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4062" t="14068" r="8593" b="3868"/>
          <a:stretch>
            <a:fillRect/>
          </a:stretch>
        </p:blipFill>
        <p:spPr>
          <a:xfrm rot="823306">
            <a:off x="5369660" y="1995699"/>
            <a:ext cx="3249810" cy="229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дни армянской культуры.jpg"/>
          <p:cNvPicPr>
            <a:picLocks noChangeAspect="1"/>
          </p:cNvPicPr>
          <p:nvPr/>
        </p:nvPicPr>
        <p:blipFill>
          <a:blip r:embed="rId4"/>
          <a:srcRect l="4166" t="21875" r="4166" b="7291"/>
          <a:stretch>
            <a:fillRect/>
          </a:stretch>
        </p:blipFill>
        <p:spPr>
          <a:xfrm>
            <a:off x="3071802" y="1571612"/>
            <a:ext cx="2933160" cy="3022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12014"/>
      </p:ext>
    </p:extLst>
  </p:cSld>
  <p:clrMapOvr>
    <a:masterClrMapping/>
  </p:clrMapOvr>
  <p:transition advClick="0" advTm="4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7"/>
            <a:ext cx="6766520" cy="667452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446124"/>
          </a:xfrm>
        </p:spPr>
        <p:txBody>
          <a:bodyPr>
            <a:normAutofit fontScale="92500"/>
          </a:bodyPr>
          <a:lstStyle/>
          <a:p>
            <a:endParaRPr lang="ru-RU" sz="2400" dirty="0" smtClean="0">
              <a:solidFill>
                <a:srgbClr val="CC3300"/>
              </a:solidFill>
              <a:latin typeface="Arial"/>
            </a:endParaRPr>
          </a:p>
          <a:p>
            <a:r>
              <a:rPr lang="ru-RU" sz="3500" u="sng" smtClean="0">
                <a:solidFill>
                  <a:srgbClr val="D42A0E"/>
                </a:solidFill>
                <a:latin typeface="Arial"/>
              </a:rPr>
              <a:t>Юридический </a:t>
            </a:r>
            <a:r>
              <a:rPr lang="ru-RU" sz="3500" u="sng" dirty="0" smtClean="0">
                <a:solidFill>
                  <a:srgbClr val="D42A0E"/>
                </a:solidFill>
                <a:latin typeface="Arial"/>
              </a:rPr>
              <a:t>адрес:</a:t>
            </a:r>
          </a:p>
          <a:p>
            <a:r>
              <a:rPr lang="ru-RU" sz="3500" dirty="0" smtClean="0">
                <a:solidFill>
                  <a:srgbClr val="D42A0E"/>
                </a:solidFill>
                <a:latin typeface="Arial"/>
              </a:rPr>
              <a:t>445008</a:t>
            </a:r>
            <a:r>
              <a:rPr lang="ru-RU" sz="3500" dirty="0">
                <a:solidFill>
                  <a:srgbClr val="D42A0E"/>
                </a:solidFill>
                <a:latin typeface="Arial"/>
              </a:rPr>
              <a:t>, Самарская область, г. Тольятти,  </a:t>
            </a:r>
            <a:endParaRPr lang="ru-RU" sz="3500" dirty="0" smtClean="0">
              <a:solidFill>
                <a:srgbClr val="D42A0E"/>
              </a:solidFill>
              <a:latin typeface="Arial"/>
            </a:endParaRPr>
          </a:p>
          <a:p>
            <a:r>
              <a:rPr lang="ru-RU" sz="3500" dirty="0" smtClean="0">
                <a:solidFill>
                  <a:srgbClr val="D42A0E"/>
                </a:solidFill>
                <a:latin typeface="Arial"/>
              </a:rPr>
              <a:t>         </a:t>
            </a:r>
            <a:r>
              <a:rPr lang="ru-RU" sz="3500" dirty="0">
                <a:solidFill>
                  <a:srgbClr val="D42A0E"/>
                </a:solidFill>
                <a:latin typeface="Arial"/>
              </a:rPr>
              <a:t>ул. Матросова, д. 95</a:t>
            </a:r>
          </a:p>
          <a:p>
            <a:r>
              <a:rPr lang="ru-RU" sz="3500" dirty="0" smtClean="0">
                <a:solidFill>
                  <a:srgbClr val="D42A0E"/>
                </a:solidFill>
                <a:latin typeface="Arial"/>
              </a:rPr>
              <a:t>Тел. 47-97-59</a:t>
            </a:r>
            <a:endParaRPr lang="ru-RU" sz="3500" dirty="0">
              <a:solidFill>
                <a:srgbClr val="D42A0E"/>
              </a:solidFill>
              <a:latin typeface="Arial"/>
            </a:endParaRPr>
          </a:p>
          <a:p>
            <a:r>
              <a:rPr lang="ru-RU" sz="3000" dirty="0" smtClean="0">
                <a:solidFill>
                  <a:srgbClr val="D42A0E"/>
                </a:solidFill>
                <a:latin typeface="Arial"/>
                <a:hlinkClick r:id="rId3"/>
              </a:rPr>
              <a:t>raf-ochag@mail.ru</a:t>
            </a:r>
            <a:endParaRPr lang="ru-RU" sz="3000" dirty="0" smtClean="0">
              <a:solidFill>
                <a:srgbClr val="D42A0E"/>
              </a:solidFill>
              <a:latin typeface="Arial"/>
            </a:endParaRPr>
          </a:p>
          <a:p>
            <a:endParaRPr lang="ru-RU" sz="2000" dirty="0">
              <a:solidFill>
                <a:srgbClr val="D42A0E"/>
              </a:solidFill>
            </a:endParaRPr>
          </a:p>
        </p:txBody>
      </p:sp>
      <p:pic>
        <p:nvPicPr>
          <p:cNvPr id="4" name="Рисунок 3" descr="qr-code(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1000132" cy="1000132"/>
          </a:xfrm>
          <a:prstGeom prst="rect">
            <a:avLst/>
          </a:prstGeom>
        </p:spPr>
      </p:pic>
      <p:pic>
        <p:nvPicPr>
          <p:cNvPr id="5" name="Народная — Армянский танец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50006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937742"/>
      </p:ext>
    </p:extLst>
  </p:cSld>
  <p:clrMapOvr>
    <a:masterClrMapping/>
  </p:clrMapOvr>
  <p:transition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517562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CC3300"/>
              </a:solidFill>
              <a:latin typeface="Arial"/>
            </a:endParaRPr>
          </a:p>
          <a:p>
            <a:pPr algn="l"/>
            <a:r>
              <a:rPr lang="ru-RU" sz="3000" dirty="0" smtClean="0">
                <a:solidFill>
                  <a:srgbClr val="D42A0E"/>
                </a:solidFill>
                <a:latin typeface="+mj-lt"/>
              </a:rPr>
              <a:t>Общая численность </a:t>
            </a:r>
          </a:p>
          <a:p>
            <a:pPr algn="l"/>
            <a:r>
              <a:rPr lang="ru-RU" sz="3000" dirty="0" smtClean="0">
                <a:solidFill>
                  <a:srgbClr val="D42A0E"/>
                </a:solidFill>
                <a:latin typeface="+mj-lt"/>
              </a:rPr>
              <a:t>организации </a:t>
            </a:r>
            <a:r>
              <a:rPr lang="ru-RU" sz="3000" dirty="0">
                <a:solidFill>
                  <a:srgbClr val="D42A0E"/>
                </a:solidFill>
                <a:latin typeface="+mj-lt"/>
              </a:rPr>
              <a:t>– </a:t>
            </a:r>
            <a:endParaRPr lang="ru-RU" sz="3000" dirty="0" smtClean="0">
              <a:solidFill>
                <a:srgbClr val="D42A0E"/>
              </a:solidFill>
              <a:latin typeface="+mj-lt"/>
            </a:endParaRPr>
          </a:p>
          <a:p>
            <a:pPr algn="l"/>
            <a:r>
              <a:rPr lang="ru-RU" sz="3000" dirty="0">
                <a:solidFill>
                  <a:srgbClr val="D42A0E"/>
                </a:solidFill>
                <a:latin typeface="+mj-lt"/>
              </a:rPr>
              <a:t>20–30 тысяч человек.</a:t>
            </a:r>
          </a:p>
          <a:p>
            <a:endParaRPr lang="ru-RU" dirty="0">
              <a:solidFill>
                <a:srgbClr val="D42A0E"/>
              </a:solidFill>
              <a:latin typeface="+mj-lt"/>
            </a:endParaRPr>
          </a:p>
        </p:txBody>
      </p:sp>
      <p:pic>
        <p:nvPicPr>
          <p:cNvPr id="4" name="Рисунок 3" descr="IMG-19fa3b46d2eb1b1c789089ef52cb1d5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571612"/>
            <a:ext cx="3810028" cy="2857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0565448"/>
      </p:ext>
    </p:extLst>
  </p:cSld>
  <p:clrMapOvr>
    <a:masterClrMapping/>
  </p:clrMapOvr>
  <p:transition advClick="0"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C3300"/>
                </a:solidFill>
                <a:latin typeface="+mj-lt"/>
              </a:rPr>
              <a:t>ЦЕЛИ ОРГАНИЗАЦИИ:</a:t>
            </a:r>
          </a:p>
          <a:p>
            <a:endParaRPr lang="ru-RU" sz="1700" dirty="0" smtClean="0">
              <a:solidFill>
                <a:srgbClr val="CC3300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 сохранение и сбережение национальной самобытности, культуры, традиций, обычаев и языка армянского народа;</a:t>
            </a:r>
          </a:p>
          <a:p>
            <a:pPr algn="just">
              <a:buFontTx/>
              <a:buChar char="-"/>
            </a:pP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 поддержание общественно-политических и культурных связей с представителями других национальностей региона; </a:t>
            </a:r>
            <a:endParaRPr lang="ru-RU" sz="3000" b="0" dirty="0">
              <a:solidFill>
                <a:srgbClr val="D42A0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931064"/>
      </p:ext>
    </p:extLst>
  </p:cSld>
  <p:clrMapOvr>
    <a:masterClrMapping/>
  </p:clrMapOvr>
  <p:transition advClick="0" advTm="4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C3300"/>
                </a:solidFill>
                <a:latin typeface="+mj-lt"/>
              </a:rPr>
              <a:t>ЦЕЛИ ОРГАНИЗАЦИИ:</a:t>
            </a:r>
          </a:p>
          <a:p>
            <a:endParaRPr lang="ru-RU" sz="1700" dirty="0" smtClean="0">
              <a:solidFill>
                <a:srgbClr val="CC3300"/>
              </a:solidFill>
              <a:latin typeface="+mj-lt"/>
            </a:endParaRPr>
          </a:p>
          <a:p>
            <a:pPr algn="just"/>
            <a:r>
              <a:rPr lang="ru-RU" sz="2800" b="0" dirty="0" smtClean="0">
                <a:solidFill>
                  <a:srgbClr val="D42A0E"/>
                </a:solidFill>
                <a:latin typeface="+mj-lt"/>
              </a:rPr>
              <a:t>- содействие в реализации гуманистических и миролюбивых инициатив, проектов и программ, направленных на укрепление дружбы между народами, проживающими в городском округе Тольятти.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545931064"/>
      </p:ext>
    </p:extLst>
  </p:cSld>
  <p:clrMapOvr>
    <a:masterClrMapping/>
  </p:clrMapOvr>
  <p:transition advClick="0" advTm="4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6766520" cy="698571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rgbClr val="CC3300"/>
                </a:solidFill>
                <a:latin typeface="+mj-lt"/>
              </a:rPr>
              <a:t>ВИДЫ ДЕЯТЕЛЬНОСТИ:</a:t>
            </a:r>
          </a:p>
          <a:p>
            <a:endParaRPr lang="ru-RU" sz="1700" dirty="0" smtClean="0">
              <a:solidFill>
                <a:srgbClr val="CC3300"/>
              </a:solidFill>
              <a:latin typeface="+mj-lt"/>
            </a:endParaRPr>
          </a:p>
          <a:p>
            <a:pPr algn="l">
              <a:buFontTx/>
              <a:buChar char="-"/>
            </a:pP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 организация </a:t>
            </a:r>
            <a:r>
              <a:rPr lang="ru-RU" sz="3000" b="0" dirty="0">
                <a:solidFill>
                  <a:srgbClr val="D42A0E"/>
                </a:solidFill>
                <a:latin typeface="+mj-lt"/>
              </a:rPr>
              <a:t>работы армянской Воскресной школы имени  </a:t>
            </a:r>
            <a:r>
              <a:rPr lang="ru-RU" sz="3000" b="0" dirty="0" err="1">
                <a:solidFill>
                  <a:srgbClr val="D42A0E"/>
                </a:solidFill>
                <a:latin typeface="+mj-lt"/>
              </a:rPr>
              <a:t>Ованнеса</a:t>
            </a:r>
            <a:r>
              <a:rPr lang="ru-RU" sz="3000" b="0" dirty="0">
                <a:solidFill>
                  <a:srgbClr val="D42A0E"/>
                </a:solidFill>
                <a:latin typeface="+mj-lt"/>
              </a:rPr>
              <a:t> Туманяна. Бесплатное обучение по направлениям: армянский язык, </a:t>
            </a: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литература</a:t>
            </a:r>
            <a:r>
              <a:rPr lang="ru-RU" sz="3000" b="0" dirty="0">
                <a:solidFill>
                  <a:srgbClr val="D42A0E"/>
                </a:solidFill>
                <a:latin typeface="+mj-lt"/>
              </a:rPr>
              <a:t>, </a:t>
            </a: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история </a:t>
            </a:r>
            <a:r>
              <a:rPr lang="ru-RU" sz="3000" b="0" dirty="0">
                <a:solidFill>
                  <a:srgbClr val="D42A0E"/>
                </a:solidFill>
                <a:latin typeface="+mj-lt"/>
              </a:rPr>
              <a:t>Армении, пение, </a:t>
            </a: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танцы;</a:t>
            </a:r>
            <a:endParaRPr lang="ru-RU" sz="3000" b="0" dirty="0">
              <a:solidFill>
                <a:srgbClr val="D42A0E"/>
              </a:solidFill>
              <a:latin typeface="+mj-lt"/>
            </a:endParaRPr>
          </a:p>
          <a:p>
            <a:pPr algn="l">
              <a:buFontTx/>
              <a:buChar char="-"/>
            </a:pP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 ежемесячные </a:t>
            </a:r>
            <a:r>
              <a:rPr lang="ru-RU" sz="3000" b="0" dirty="0">
                <a:solidFill>
                  <a:srgbClr val="D42A0E"/>
                </a:solidFill>
                <a:latin typeface="+mj-lt"/>
              </a:rPr>
              <a:t>совещания Совета </a:t>
            </a:r>
            <a:r>
              <a:rPr lang="ru-RU" sz="3000" b="0" dirty="0" smtClean="0">
                <a:solidFill>
                  <a:srgbClr val="D42A0E"/>
                </a:solidFill>
                <a:latin typeface="+mj-lt"/>
              </a:rPr>
              <a:t>старейшин;</a:t>
            </a:r>
            <a:endParaRPr lang="ru-RU" sz="3000" b="0" dirty="0">
              <a:solidFill>
                <a:srgbClr val="D42A0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125581"/>
      </p:ext>
    </p:extLst>
  </p:cSld>
  <p:clrMapOvr>
    <a:masterClrMapping/>
  </p:clrMapOvr>
  <p:transition advClick="0" advTm="4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168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C3300"/>
                </a:solidFill>
                <a:latin typeface="+mj-lt"/>
              </a:rPr>
              <a:t>ВИДЫ ДЕЯТЕЛЬНОСТИ:</a:t>
            </a:r>
          </a:p>
          <a:p>
            <a:endParaRPr lang="ru-RU" sz="1600" dirty="0" smtClean="0">
              <a:solidFill>
                <a:srgbClr val="CC3300"/>
              </a:solidFill>
              <a:latin typeface="+mj-lt"/>
            </a:endParaRPr>
          </a:p>
          <a:p>
            <a:pPr algn="l">
              <a:buFontTx/>
              <a:buChar char="-"/>
            </a:pPr>
            <a:r>
              <a:rPr lang="ru-RU" sz="2800" b="0" dirty="0" smtClean="0">
                <a:solidFill>
                  <a:srgbClr val="D42A0E"/>
                </a:solidFill>
                <a:latin typeface="+mj-lt"/>
              </a:rPr>
              <a:t> проведение </a:t>
            </a:r>
            <a:r>
              <a:rPr lang="ru-RU" sz="2800" b="0" dirty="0">
                <a:solidFill>
                  <a:srgbClr val="D42A0E"/>
                </a:solidFill>
                <a:latin typeface="+mj-lt"/>
              </a:rPr>
              <a:t>традиционных праздников, обрядов и мероприятий для членов армянской общины </a:t>
            </a:r>
            <a:r>
              <a:rPr lang="ru-RU" sz="2800" b="0" dirty="0" smtClean="0">
                <a:solidFill>
                  <a:srgbClr val="D42A0E"/>
                </a:solidFill>
                <a:latin typeface="+mj-lt"/>
              </a:rPr>
              <a:t>городского округа Тольятти;</a:t>
            </a:r>
            <a:endParaRPr lang="ru-RU" sz="2800" b="0" dirty="0">
              <a:solidFill>
                <a:srgbClr val="D42A0E"/>
              </a:solidFill>
              <a:latin typeface="+mj-lt"/>
            </a:endParaRPr>
          </a:p>
          <a:p>
            <a:pPr algn="l"/>
            <a:r>
              <a:rPr lang="ru-RU" sz="2800" b="0" dirty="0" smtClean="0">
                <a:solidFill>
                  <a:srgbClr val="D42A0E"/>
                </a:solidFill>
                <a:latin typeface="+mj-lt"/>
              </a:rPr>
              <a:t>- оказание </a:t>
            </a:r>
            <a:r>
              <a:rPr lang="ru-RU" sz="2800" b="0" dirty="0">
                <a:solidFill>
                  <a:srgbClr val="D42A0E"/>
                </a:solidFill>
                <a:latin typeface="+mj-lt"/>
              </a:rPr>
              <a:t>помощи соотечественникам.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913125581"/>
      </p:ext>
    </p:extLst>
  </p:cSld>
  <p:clrMapOvr>
    <a:masterClrMapping/>
  </p:clrMapOvr>
  <p:transition advClick="0" advTm="4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766520" cy="794519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42984"/>
            <a:ext cx="8640960" cy="3643338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CC3300"/>
                </a:solidFill>
                <a:latin typeface="+mj-lt"/>
              </a:rPr>
              <a:t>ВИДЫ ДЕЯТЕЛЬНОСТИ:</a:t>
            </a:r>
          </a:p>
          <a:p>
            <a:pPr algn="l"/>
            <a:r>
              <a:rPr lang="ru-RU" sz="2400" b="0" dirty="0" smtClean="0">
                <a:solidFill>
                  <a:srgbClr val="D42A0E"/>
                </a:solidFill>
                <a:latin typeface="+mj-lt"/>
              </a:rPr>
              <a:t>Бесплатные курсы армянского языка.</a:t>
            </a:r>
            <a:endParaRPr lang="ru-RU" sz="2400" b="0" dirty="0">
              <a:solidFill>
                <a:srgbClr val="D42A0E"/>
              </a:solidFill>
              <a:latin typeface="+mj-lt"/>
            </a:endParaRPr>
          </a:p>
        </p:txBody>
      </p:sp>
      <p:pic>
        <p:nvPicPr>
          <p:cNvPr id="4" name="Рисунок 3" descr="IMG-0ca7a59f821ea988777a8c36379cd415-V.jpg"/>
          <p:cNvPicPr>
            <a:picLocks noChangeAspect="1"/>
          </p:cNvPicPr>
          <p:nvPr/>
        </p:nvPicPr>
        <p:blipFill>
          <a:blip r:embed="rId2"/>
          <a:srcRect t="8333" r="11718" b="2777"/>
          <a:stretch>
            <a:fillRect/>
          </a:stretch>
        </p:blipFill>
        <p:spPr>
          <a:xfrm>
            <a:off x="428595" y="2357430"/>
            <a:ext cx="4214841" cy="2387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b5faa999f1bb36be5d98d2666d87796-V.jpg"/>
          <p:cNvPicPr>
            <a:picLocks noChangeAspect="1"/>
          </p:cNvPicPr>
          <p:nvPr/>
        </p:nvPicPr>
        <p:blipFill>
          <a:blip r:embed="rId3"/>
          <a:srcRect l="32812" t="9722" r="7813"/>
          <a:stretch>
            <a:fillRect/>
          </a:stretch>
        </p:blipFill>
        <p:spPr>
          <a:xfrm>
            <a:off x="5500694" y="1928802"/>
            <a:ext cx="325757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3125581"/>
      </p:ext>
    </p:extLst>
  </p:cSld>
  <p:clrMapOvr>
    <a:masterClrMapping/>
  </p:clrMapOvr>
  <p:transition advClick="0" advTm="4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6746570" cy="841447"/>
          </a:xfrm>
        </p:spPr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57364"/>
            <a:ext cx="4249042" cy="2857520"/>
          </a:xfrm>
        </p:spPr>
        <p:txBody>
          <a:bodyPr>
            <a:normAutofit/>
          </a:bodyPr>
          <a:lstStyle/>
          <a:p>
            <a:pPr algn="l"/>
            <a:r>
              <a:rPr lang="ru-RU" sz="2500" b="0" dirty="0" smtClean="0">
                <a:solidFill>
                  <a:srgbClr val="D42A0E"/>
                </a:solidFill>
              </a:rPr>
              <a:t>28 </a:t>
            </a:r>
            <a:r>
              <a:rPr lang="ru-RU" sz="2500" b="0" dirty="0">
                <a:solidFill>
                  <a:srgbClr val="D42A0E"/>
                </a:solidFill>
              </a:rPr>
              <a:t>мая 2017 года в Тольятти состоялось открытие и освящение  армянской апостольской православной церкви </a:t>
            </a:r>
            <a:r>
              <a:rPr lang="ru-RU" sz="2500" b="0" dirty="0" smtClean="0">
                <a:solidFill>
                  <a:srgbClr val="D42A0E"/>
                </a:solidFill>
              </a:rPr>
              <a:t>«</a:t>
            </a:r>
            <a:r>
              <a:rPr lang="ru-RU" sz="2500" b="0" dirty="0">
                <a:solidFill>
                  <a:srgbClr val="D42A0E"/>
                </a:solidFill>
              </a:rPr>
              <a:t>Святой Богородицы».</a:t>
            </a:r>
          </a:p>
          <a:p>
            <a:pPr algn="l"/>
            <a:endParaRPr lang="ru-RU" sz="4000" dirty="0">
              <a:solidFill>
                <a:srgbClr val="D42A0E"/>
              </a:solidFill>
            </a:endParaRPr>
          </a:p>
        </p:txBody>
      </p:sp>
      <p:pic>
        <p:nvPicPr>
          <p:cNvPr id="5" name="Рисунок 4" descr="v-tolyatti-sostoyalos-osvyashchenie-armyanskoy-tserkv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472" y="185736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928794" y="1214422"/>
            <a:ext cx="54292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C3300"/>
                </a:solidFill>
              </a:rPr>
              <a:t>ДОСТИЖЕНИЯ ОРГАНИЗАЦИИ: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1481301717"/>
      </p:ext>
    </p:extLst>
  </p:cSld>
  <p:clrMapOvr>
    <a:masterClrMapping/>
  </p:clrMapOvr>
  <p:transition advClick="0" advTm="4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464</Words>
  <Application>Microsoft Office PowerPoint</Application>
  <PresentationFormat>Экран (4:3)</PresentationFormat>
  <Paragraphs>88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1_Тема Office</vt:lpstr>
      <vt:lpstr>Специальное оформление</vt:lpstr>
      <vt:lpstr>  АДМИНИСТРАЦИЯ ГОРОДСКОГО ОКРУГА ТОЛЬЯТТИ Управление взаимодействия с общественностью 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 АДМИНИСТРАЦИЯ ГОРОДСКОГО ОКРУГА ТОЛЬЯТТИ Управление взаимодействия с общественностью  </vt:lpstr>
      <vt:lpstr>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knyazeva.ev</cp:lastModifiedBy>
  <cp:revision>54</cp:revision>
  <dcterms:created xsi:type="dcterms:W3CDTF">2019-11-05T15:34:29Z</dcterms:created>
  <dcterms:modified xsi:type="dcterms:W3CDTF">2019-12-13T12:43:39Z</dcterms:modified>
</cp:coreProperties>
</file>